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70" r:id="rId5"/>
    <p:sldId id="468" r:id="rId6"/>
    <p:sldId id="282" r:id="rId7"/>
    <p:sldId id="469" r:id="rId8"/>
    <p:sldId id="466" r:id="rId9"/>
    <p:sldId id="467" r:id="rId10"/>
    <p:sldId id="272" r:id="rId11"/>
    <p:sldId id="260" r:id="rId12"/>
    <p:sldId id="262" r:id="rId13"/>
    <p:sldId id="266" r:id="rId14"/>
    <p:sldId id="273" r:id="rId15"/>
    <p:sldId id="274" r:id="rId16"/>
    <p:sldId id="275" r:id="rId17"/>
    <p:sldId id="276" r:id="rId18"/>
    <p:sldId id="267" r:id="rId19"/>
    <p:sldId id="470" r:id="rId20"/>
    <p:sldId id="268" r:id="rId21"/>
    <p:sldId id="283" r:id="rId22"/>
    <p:sldId id="279" r:id="rId23"/>
    <p:sldId id="280" r:id="rId24"/>
    <p:sldId id="281" r:id="rId25"/>
    <p:sldId id="277" r:id="rId26"/>
    <p:sldId id="269" r:id="rId27"/>
    <p:sldId id="278" r:id="rId28"/>
    <p:sldId id="397" r:id="rId29"/>
  </p:sldIdLst>
  <p:sldSz cx="7620000" cy="5715000"/>
  <p:notesSz cx="7045325" cy="93456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2114CA"/>
    <a:srgbClr val="E60000"/>
    <a:srgbClr val="00B853"/>
    <a:srgbClr val="15C2FF"/>
    <a:srgbClr val="69D8FF"/>
    <a:srgbClr val="00C057"/>
    <a:srgbClr val="00BC55"/>
    <a:srgbClr val="81DE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443" autoAdjust="0"/>
  </p:normalViewPr>
  <p:slideViewPr>
    <p:cSldViewPr>
      <p:cViewPr varScale="1">
        <p:scale>
          <a:sx n="82" d="100"/>
          <a:sy n="82" d="100"/>
        </p:scale>
        <p:origin x="660" y="90"/>
      </p:cViewPr>
      <p:guideLst>
        <p:guide orient="horz" pos="180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53792" cy="466834"/>
          </a:xfrm>
          <a:prstGeom prst="rect">
            <a:avLst/>
          </a:prstGeom>
        </p:spPr>
        <p:txBody>
          <a:bodyPr vert="horz" lIns="90830" tIns="45415" rIns="90830" bIns="45415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991534" y="2"/>
            <a:ext cx="3052155" cy="466834"/>
          </a:xfrm>
          <a:prstGeom prst="rect">
            <a:avLst/>
          </a:prstGeom>
        </p:spPr>
        <p:txBody>
          <a:bodyPr vert="horz" lIns="90830" tIns="45415" rIns="90830" bIns="45415" rtlCol="0"/>
          <a:lstStyle>
            <a:lvl1pPr algn="r">
              <a:defRPr sz="1200"/>
            </a:lvl1pPr>
          </a:lstStyle>
          <a:p>
            <a:fld id="{E7656ED7-2D19-4E70-9454-3057F3C6DCB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8877294"/>
            <a:ext cx="3053792" cy="466834"/>
          </a:xfrm>
          <a:prstGeom prst="rect">
            <a:avLst/>
          </a:prstGeom>
        </p:spPr>
        <p:txBody>
          <a:bodyPr vert="horz" lIns="90830" tIns="45415" rIns="90830" bIns="45415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991534" y="8877294"/>
            <a:ext cx="3052155" cy="466834"/>
          </a:xfrm>
          <a:prstGeom prst="rect">
            <a:avLst/>
          </a:prstGeom>
        </p:spPr>
        <p:txBody>
          <a:bodyPr vert="horz" lIns="90830" tIns="45415" rIns="90830" bIns="45415" rtlCol="0" anchor="b"/>
          <a:lstStyle>
            <a:lvl1pPr algn="r">
              <a:defRPr sz="1200"/>
            </a:lvl1pPr>
          </a:lstStyle>
          <a:p>
            <a:fld id="{187256FF-A38A-4A2A-8CA4-835584B525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5797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2974" cy="467281"/>
          </a:xfrm>
          <a:prstGeom prst="rect">
            <a:avLst/>
          </a:prstGeom>
        </p:spPr>
        <p:txBody>
          <a:bodyPr vert="horz" lIns="90830" tIns="45415" rIns="90830" bIns="45415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90722" y="0"/>
            <a:ext cx="3052974" cy="467281"/>
          </a:xfrm>
          <a:prstGeom prst="rect">
            <a:avLst/>
          </a:prstGeom>
        </p:spPr>
        <p:txBody>
          <a:bodyPr vert="horz" lIns="90830" tIns="45415" rIns="90830" bIns="45415" rtlCol="0"/>
          <a:lstStyle>
            <a:lvl1pPr algn="r">
              <a:defRPr sz="1200"/>
            </a:lvl1pPr>
          </a:lstStyle>
          <a:p>
            <a:fld id="{C4659D29-3E24-4B13-89DA-B0A0F1783372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0088"/>
            <a:ext cx="4676775" cy="3506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0" tIns="45415" rIns="90830" bIns="45415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4533" y="4439168"/>
            <a:ext cx="5636260" cy="4205526"/>
          </a:xfrm>
          <a:prstGeom prst="rect">
            <a:avLst/>
          </a:prstGeom>
        </p:spPr>
        <p:txBody>
          <a:bodyPr vert="horz" lIns="90830" tIns="45415" rIns="90830" bIns="45415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8876711"/>
            <a:ext cx="3052974" cy="467281"/>
          </a:xfrm>
          <a:prstGeom prst="rect">
            <a:avLst/>
          </a:prstGeom>
        </p:spPr>
        <p:txBody>
          <a:bodyPr vert="horz" lIns="90830" tIns="45415" rIns="90830" bIns="45415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90722" y="8876711"/>
            <a:ext cx="3052974" cy="467281"/>
          </a:xfrm>
          <a:prstGeom prst="rect">
            <a:avLst/>
          </a:prstGeom>
        </p:spPr>
        <p:txBody>
          <a:bodyPr vert="horz" lIns="90830" tIns="45415" rIns="90830" bIns="45415" rtlCol="0" anchor="b"/>
          <a:lstStyle>
            <a:lvl1pPr algn="r">
              <a:defRPr sz="1200"/>
            </a:lvl1pPr>
          </a:lstStyle>
          <a:p>
            <a:fld id="{92425122-B4C2-441D-A1A0-E04C4B63AD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2925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E37A2F-696A-462A-A649-C8B58A301D96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0088"/>
            <a:ext cx="4676775" cy="3506787"/>
          </a:xfrm>
          <a:prstGeom prst="rect">
            <a:avLst/>
          </a:prstGeo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509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71500" y="1775356"/>
            <a:ext cx="6477000" cy="1225021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43000" y="3238500"/>
            <a:ext cx="5334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108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161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524500" y="228867"/>
            <a:ext cx="1714500" cy="4876271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81000" y="228867"/>
            <a:ext cx="5016500" cy="4876271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000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756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1928" y="3672418"/>
            <a:ext cx="6477000" cy="1135062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1928" y="2422261"/>
            <a:ext cx="64770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479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81000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873500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821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81000" y="1279261"/>
            <a:ext cx="3366823" cy="53313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81000" y="1812396"/>
            <a:ext cx="3366823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870856" y="1279261"/>
            <a:ext cx="3368146" cy="53313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870856" y="1812396"/>
            <a:ext cx="3368146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53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242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96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2" y="227541"/>
            <a:ext cx="2506928" cy="968376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979208" y="227543"/>
            <a:ext cx="4259792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81002" y="1195919"/>
            <a:ext cx="2506928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531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93573" y="4000500"/>
            <a:ext cx="45720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493573" y="510646"/>
            <a:ext cx="45720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493573" y="4472783"/>
            <a:ext cx="4572000" cy="6707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271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81000" y="228864"/>
            <a:ext cx="6858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dirty="0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81000" y="1333501"/>
            <a:ext cx="6858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81000" y="5296960"/>
            <a:ext cx="1778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603500" y="5296960"/>
            <a:ext cx="2413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5461000" y="5296960"/>
            <a:ext cx="1778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835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73596" y="2065412"/>
            <a:ext cx="7272808" cy="216024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กลุ่มงานคุ้มครองผู้บริโภค</a:t>
            </a:r>
            <a:br>
              <a:rPr lang="th-TH" sz="44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44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และเภสัชสาธารณสุข </a:t>
            </a:r>
            <a:br>
              <a:rPr lang="th-TH" sz="44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44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สำนักงานสาธารณสุขจังหวัดปราจีนบุรี</a:t>
            </a:r>
          </a:p>
        </p:txBody>
      </p:sp>
    </p:spTree>
    <p:extLst>
      <p:ext uri="{BB962C8B-B14F-4D97-AF65-F5344CB8AC3E}">
        <p14:creationId xmlns:p14="http://schemas.microsoft.com/office/powerpoint/2010/main" val="2386811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89620" y="2244989"/>
            <a:ext cx="6840760" cy="1225021"/>
          </a:xfrm>
        </p:spPr>
        <p:txBody>
          <a:bodyPr>
            <a:noAutofit/>
          </a:bodyPr>
          <a:lstStyle/>
          <a:p>
            <a:r>
              <a:rPr lang="th-TH" sz="4000" b="1" dirty="0">
                <a:latin typeface="JasmineUPC" pitchFamily="18" charset="-34"/>
                <a:ea typeface="+mn-ea"/>
                <a:cs typeface="JasmineUPC" pitchFamily="18" charset="-34"/>
              </a:rPr>
              <a:t>กิจกรรมระดับจังหวัด</a:t>
            </a:r>
          </a:p>
        </p:txBody>
      </p:sp>
    </p:spTree>
    <p:extLst>
      <p:ext uri="{BB962C8B-B14F-4D97-AF65-F5344CB8AC3E}">
        <p14:creationId xmlns:p14="http://schemas.microsoft.com/office/powerpoint/2010/main" val="1233508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ตัวแทนเนื้อหา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090588"/>
              </p:ext>
            </p:extLst>
          </p:nvPr>
        </p:nvGraphicFramePr>
        <p:xfrm>
          <a:off x="119590" y="1273324"/>
          <a:ext cx="738082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8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>
                          <a:solidFill>
                            <a:srgbClr val="2114CA"/>
                          </a:solidFill>
                          <a:latin typeface="JasmineUPC" pitchFamily="18" charset="-34"/>
                          <a:cs typeface="JasmineUPC" pitchFamily="18" charset="-34"/>
                        </a:rPr>
                        <a:t>กิจกรรม</a:t>
                      </a:r>
                    </a:p>
                  </a:txBody>
                  <a:tcPr marL="76200" marR="76200" marT="38100" marB="381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300" b="1" dirty="0">
                          <a:solidFill>
                            <a:srgbClr val="2114CA"/>
                          </a:solidFill>
                          <a:latin typeface="JasmineUPC" pitchFamily="18" charset="-34"/>
                          <a:cs typeface="JasmineUPC" pitchFamily="18" charset="-34"/>
                        </a:rPr>
                        <a:t>ระยะเวลาดำเนินการ</a:t>
                      </a:r>
                    </a:p>
                  </a:txBody>
                  <a:tcPr marL="76200" marR="76200" marT="38100" marB="381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300" b="1" dirty="0">
                          <a:latin typeface="JasmineUPC" pitchFamily="18" charset="-34"/>
                          <a:cs typeface="JasmineUPC" pitchFamily="18" charset="-34"/>
                        </a:rPr>
                        <a:t>1.</a:t>
                      </a:r>
                      <a:r>
                        <a:rPr lang="th-TH" sz="3300" b="1" dirty="0">
                          <a:latin typeface="JasmineUPC" pitchFamily="18" charset="-34"/>
                          <a:cs typeface="JasmineUPC" pitchFamily="18" charset="-34"/>
                        </a:rPr>
                        <a:t>การพัฒนาศักยภาพเจ้าหน้าที่</a:t>
                      </a:r>
                    </a:p>
                  </a:txBody>
                  <a:tcPr marL="76200" marR="76200" marT="38100" marB="3810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900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-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 ประชุมแลกเปลี่ยนเรียนรู้งานคุ้มครอง</a:t>
                      </a:r>
                      <a:b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</a:b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  ผู้บริโภค</a:t>
                      </a:r>
                      <a:r>
                        <a:rPr lang="th-TH" sz="30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และ ทีมตอบโต้ </a:t>
                      </a:r>
                      <a:r>
                        <a:rPr lang="en-US" sz="30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Safety Alert</a:t>
                      </a:r>
                      <a:endParaRPr lang="th-TH" sz="3000" b="1" kern="1200" dirty="0">
                        <a:solidFill>
                          <a:schemeClr val="dk1"/>
                        </a:solidFill>
                        <a:latin typeface="JasmineUPC" pitchFamily="18" charset="-34"/>
                        <a:ea typeface="+mn-ea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b="1" dirty="0" err="1">
                          <a:latin typeface="JasmineUPC" pitchFamily="18" charset="-34"/>
                          <a:cs typeface="JasmineUPC" pitchFamily="18" charset="-34"/>
                        </a:rPr>
                        <a:t>พย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.</a:t>
                      </a:r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62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30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</a:t>
                      </a:r>
                      <a:r>
                        <a:rPr lang="th-TH" sz="30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ประชุม/อบรมพัฒนางานเภสัชกรรมปฐมภูมิ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000" b="1" dirty="0" err="1">
                          <a:latin typeface="JasmineUPC" pitchFamily="18" charset="-34"/>
                          <a:cs typeface="JasmineUPC" pitchFamily="18" charset="-34"/>
                        </a:rPr>
                        <a:t>ธค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.</a:t>
                      </a:r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62</a:t>
                      </a:r>
                      <a:endParaRPr lang="th-TH" sz="3000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</a:t>
                      </a:r>
                      <a:r>
                        <a:rPr lang="th-TH" sz="30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ประชุมพัฒนางานเครือข่ายเภสัชกรรม</a:t>
                      </a:r>
                      <a:endParaRPr lang="th-TH" sz="1900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000" b="1" baseline="0" dirty="0" err="1">
                          <a:latin typeface="JasmineUPC" pitchFamily="18" charset="-34"/>
                          <a:cs typeface="JasmineUPC" pitchFamily="18" charset="-34"/>
                        </a:rPr>
                        <a:t>มค</a:t>
                      </a:r>
                      <a:r>
                        <a:rPr lang="th-TH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.</a:t>
                      </a:r>
                      <a:r>
                        <a:rPr lang="en-US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63</a:t>
                      </a:r>
                      <a:endParaRPr lang="th-TH" sz="3000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</a:t>
                      </a:r>
                      <a:r>
                        <a:rPr lang="th-TH" sz="30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อบรมยาปลอดภัยในชุมชนใน </a:t>
                      </a:r>
                      <a:r>
                        <a:rPr lang="th-TH" sz="30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อส</a:t>
                      </a:r>
                      <a:r>
                        <a:rPr lang="th-TH" sz="30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ม.  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000" b="1" baseline="0" dirty="0" err="1">
                          <a:latin typeface="JasmineUPC" pitchFamily="18" charset="-34"/>
                          <a:cs typeface="JasmineUPC" pitchFamily="18" charset="-34"/>
                        </a:rPr>
                        <a:t>มค</a:t>
                      </a:r>
                      <a:r>
                        <a:rPr lang="en-US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.</a:t>
                      </a:r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63</a:t>
                      </a:r>
                      <a:endParaRPr lang="th-TH" sz="3000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78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ตัวแทนเนื้อหา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661284"/>
              </p:ext>
            </p:extLst>
          </p:nvPr>
        </p:nvGraphicFramePr>
        <p:xfrm>
          <a:off x="149593" y="1237320"/>
          <a:ext cx="7380820" cy="2915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32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8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th-TH" sz="3600" b="1" kern="1200" dirty="0">
                          <a:solidFill>
                            <a:srgbClr val="2114CA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กิจกรรม</a:t>
                      </a:r>
                    </a:p>
                  </a:txBody>
                  <a:tcPr marL="76200" marR="76200" marT="38100" marB="381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th-TH" sz="3600" b="1" kern="1200" dirty="0">
                          <a:solidFill>
                            <a:srgbClr val="2114CA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ระยะเวลาดำเนินการ</a:t>
                      </a:r>
                    </a:p>
                  </a:txBody>
                  <a:tcPr marL="76200" marR="76200" marT="38100" marB="3810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2.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การพัฒนาศักยภาพผู้บริโภค</a:t>
                      </a:r>
                    </a:p>
                  </a:txBody>
                  <a:tcPr marL="76200" marR="76200" marT="38100" marB="381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3300" b="1" kern="1200" dirty="0">
                        <a:solidFill>
                          <a:schemeClr val="dk1"/>
                        </a:solidFill>
                        <a:latin typeface="JasmineUPC" pitchFamily="18" charset="-34"/>
                        <a:ea typeface="+mn-ea"/>
                        <a:cs typeface="JasmineUPC" pitchFamily="18" charset="-34"/>
                      </a:endParaRPr>
                    </a:p>
                  </a:txBody>
                  <a:tcPr marL="76200" marR="76200" marT="38100" marB="381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 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แลกเปลี่ยนเรียนรู้ </a:t>
                      </a:r>
                      <a:r>
                        <a:rPr lang="th-TH" sz="33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อย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.น้อย 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70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คน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3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มค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63</a:t>
                      </a:r>
                      <a:endParaRPr lang="th-TH" sz="3300" b="1" kern="1200" dirty="0">
                        <a:solidFill>
                          <a:schemeClr val="dk1"/>
                        </a:solidFill>
                        <a:latin typeface="JasmineUPC" pitchFamily="18" charset="-34"/>
                        <a:ea typeface="+mn-ea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อบรมแกนนำนักเรียน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</a:t>
                      </a:r>
                      <a:r>
                        <a:rPr lang="th-TH" sz="33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อย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.น้อย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150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คน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3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มิย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63</a:t>
                      </a:r>
                      <a:endParaRPr lang="th-TH" sz="3300" b="1" kern="1200" dirty="0">
                        <a:solidFill>
                          <a:schemeClr val="dk1"/>
                        </a:solidFill>
                        <a:latin typeface="JasmineUPC" pitchFamily="18" charset="-34"/>
                        <a:ea typeface="+mn-ea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80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ตัวแทนเนื้อหา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968458"/>
              </p:ext>
            </p:extLst>
          </p:nvPr>
        </p:nvGraphicFramePr>
        <p:xfrm>
          <a:off x="149593" y="1057300"/>
          <a:ext cx="738082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2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8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th-TH" sz="3600" b="1" kern="1200" dirty="0">
                          <a:solidFill>
                            <a:srgbClr val="2114CA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กิจกรรม</a:t>
                      </a:r>
                    </a:p>
                  </a:txBody>
                  <a:tcPr marL="76200" marR="76200" marT="38100" marB="3810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kern="1200" dirty="0">
                          <a:solidFill>
                            <a:srgbClr val="2114CA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ระยะเวลาดำเนินการ</a:t>
                      </a:r>
                    </a:p>
                  </a:txBody>
                  <a:tcPr marL="76200" marR="76200" marT="38100" marB="381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3.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อาหารปลอดภัย</a:t>
                      </a:r>
                    </a:p>
                  </a:txBody>
                  <a:tcPr marL="76200" marR="76200" marT="38100" marB="381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3300" b="1" kern="1200" dirty="0">
                        <a:solidFill>
                          <a:schemeClr val="dk1"/>
                        </a:solidFill>
                        <a:latin typeface="JasmineUPC" pitchFamily="18" charset="-34"/>
                        <a:ea typeface="+mn-ea"/>
                        <a:cs typeface="JasmineUPC" pitchFamily="18" charset="-34"/>
                      </a:endParaRPr>
                    </a:p>
                  </a:txBody>
                  <a:tcPr marL="76200" marR="76200" marT="38100" marB="381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มหกรรมอาหารอร่อยได้ ไร้แอลกอฮอล์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3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กพ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63</a:t>
                      </a:r>
                      <a:endParaRPr lang="th-TH" sz="3300" b="1" kern="1200" dirty="0">
                        <a:solidFill>
                          <a:schemeClr val="dk1"/>
                        </a:solidFill>
                        <a:latin typeface="JasmineUPC" pitchFamily="18" charset="-34"/>
                        <a:ea typeface="+mn-ea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 Clean Food Good Taste</a:t>
                      </a:r>
                      <a:endParaRPr lang="th-TH" sz="3300" b="1" kern="1200" dirty="0">
                        <a:solidFill>
                          <a:schemeClr val="dk1"/>
                        </a:solidFill>
                        <a:latin typeface="JasmineUPC" pitchFamily="18" charset="-34"/>
                        <a:ea typeface="+mn-ea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3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มีค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</a:t>
                      </a:r>
                      <a:r>
                        <a:rPr lang="th-TH" sz="33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เมย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63</a:t>
                      </a:r>
                      <a:endParaRPr lang="th-TH" sz="3300" b="1" kern="1200" dirty="0">
                        <a:solidFill>
                          <a:schemeClr val="dk1"/>
                        </a:solidFill>
                        <a:latin typeface="JasmineUPC" pitchFamily="18" charset="-34"/>
                        <a:ea typeface="+mn-ea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อาหารปลอดภัยจากสารปนเปื้อน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3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มค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</a:t>
                      </a:r>
                      <a:r>
                        <a:rPr lang="th-TH" sz="3300" b="1" kern="120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กค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63</a:t>
                      </a:r>
                      <a:endParaRPr lang="th-TH" sz="3300" b="1" kern="1200" dirty="0">
                        <a:solidFill>
                          <a:schemeClr val="dk1"/>
                        </a:solidFill>
                        <a:latin typeface="JasmineUPC" pitchFamily="18" charset="-34"/>
                        <a:ea typeface="+mn-ea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-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</a:t>
                      </a: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Green &amp; Clean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 </a:t>
                      </a:r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และ โรงพยาบาลอาหารปลอดภัย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ร่วมกับ</a:t>
                      </a:r>
                    </a:p>
                    <a:p>
                      <a:pPr algn="ctr"/>
                      <a:r>
                        <a:rPr lang="th-TH" sz="3300" b="1" kern="120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อวล.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106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89620" y="1775355"/>
            <a:ext cx="6840760" cy="1225021"/>
          </a:xfrm>
        </p:spPr>
        <p:txBody>
          <a:bodyPr>
            <a:noAutofit/>
          </a:bodyPr>
          <a:lstStyle/>
          <a:p>
            <a:r>
              <a:rPr lang="th-TH" sz="4000" b="1" dirty="0">
                <a:latin typeface="JasmineUPC" pitchFamily="18" charset="-34"/>
                <a:ea typeface="+mn-ea"/>
                <a:cs typeface="JasmineUPC" pitchFamily="18" charset="-34"/>
              </a:rPr>
              <a:t>กิจกรรมระดับอำเภอ</a:t>
            </a:r>
          </a:p>
        </p:txBody>
      </p:sp>
    </p:spTree>
    <p:extLst>
      <p:ext uri="{BB962C8B-B14F-4D97-AF65-F5344CB8AC3E}">
        <p14:creationId xmlns:p14="http://schemas.microsoft.com/office/powerpoint/2010/main" val="1787067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592" y="1030595"/>
            <a:ext cx="7200801" cy="4708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333" b="1" i="1" u="sng" dirty="0">
                <a:solidFill>
                  <a:srgbClr val="2114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คุ้มครองผู้บริโภค</a:t>
            </a:r>
            <a:endParaRPr lang="en-US" sz="3333" b="1" i="1" u="sng" dirty="0">
              <a:solidFill>
                <a:srgbClr val="2114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asmineUPC" pitchFamily="18" charset="-34"/>
              <a:cs typeface="JasmineUPC" pitchFamily="18" charset="-34"/>
            </a:endParaRPr>
          </a:p>
          <a:p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1.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จัดตั้งทีม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Safety Alert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ระดับอำเภอ</a:t>
            </a:r>
          </a:p>
          <a:p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2.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สำรวจยาปลอดภัยในชุมชน</a:t>
            </a:r>
          </a:p>
          <a:p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3.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สำรวจสถานประกอบการเพื่อสุขภาพที่ไม่ได้รับ</a:t>
            </a:r>
            <a:b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   อนุญาต</a:t>
            </a:r>
          </a:p>
          <a:p>
            <a:r>
              <a:rPr lang="th-TH" sz="3333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อาหารปลอดภัย</a:t>
            </a:r>
          </a:p>
          <a:p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1.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มีชมรมและจัดประชุมผู้ประกอบการร้านอาหาร</a:t>
            </a:r>
          </a:p>
          <a:p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2.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จัดอบรมผู้สัมผัสอาหาร</a:t>
            </a:r>
          </a:p>
          <a:p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3.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ตรวจประเมินร้านอาหาร/แผงลอยตามเกณฑ์ใหม่</a:t>
            </a:r>
            <a:endParaRPr lang="th-TH" sz="3333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42916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89620" y="1775355"/>
            <a:ext cx="6840760" cy="1225021"/>
          </a:xfrm>
        </p:spPr>
        <p:txBody>
          <a:bodyPr>
            <a:noAutofit/>
          </a:bodyPr>
          <a:lstStyle/>
          <a:p>
            <a:r>
              <a:rPr lang="th-TH" sz="4000" b="1" dirty="0">
                <a:latin typeface="JasmineUPC" pitchFamily="18" charset="-34"/>
                <a:ea typeface="+mn-ea"/>
                <a:cs typeface="JasmineUPC" pitchFamily="18" charset="-34"/>
              </a:rPr>
              <a:t>กิจกรรมระดับตำบล</a:t>
            </a:r>
          </a:p>
        </p:txBody>
      </p:sp>
    </p:spTree>
    <p:extLst>
      <p:ext uri="{BB962C8B-B14F-4D97-AF65-F5344CB8AC3E}">
        <p14:creationId xmlns:p14="http://schemas.microsoft.com/office/powerpoint/2010/main" val="2448386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584" y="1297327"/>
            <a:ext cx="7416823" cy="3169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333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คุ้มครองผู้บริโภค</a:t>
            </a:r>
            <a:r>
              <a:rPr lang="en-US" sz="3333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/</a:t>
            </a:r>
            <a:r>
              <a:rPr lang="th-TH" sz="3333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อาหารปลอดภัย</a:t>
            </a:r>
            <a:endParaRPr lang="en-US" sz="3333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asmineUPC" pitchFamily="18" charset="-34"/>
              <a:cs typeface="JasmineUPC" pitchFamily="18" charset="-34"/>
            </a:endParaRPr>
          </a:p>
          <a:p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1.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จัดทำทะเบียนสถานประกอบการ ร้านชำ ร้านอาหาร </a:t>
            </a:r>
          </a:p>
          <a:p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2.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ตรวจเฝ้าระวังสถานประกอบการ ร้านชำ </a:t>
            </a:r>
          </a:p>
          <a:p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(ไม่จำหน่ายยาในร้านชำ)</a:t>
            </a:r>
          </a:p>
          <a:p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3.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ตรวจเฝ้าระวังโฆษณาผลิตภัณฑ์สุขภาพ</a:t>
            </a:r>
          </a:p>
          <a:p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4.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อบรม 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อส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ม. กลุ่มแม่บ้าน นักเรียน</a:t>
            </a:r>
          </a:p>
        </p:txBody>
      </p:sp>
    </p:spTree>
    <p:extLst>
      <p:ext uri="{BB962C8B-B14F-4D97-AF65-F5344CB8AC3E}">
        <p14:creationId xmlns:p14="http://schemas.microsoft.com/office/powerpoint/2010/main" val="2522963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49627" y="1224976"/>
            <a:ext cx="6858000" cy="1848548"/>
          </a:xfrm>
        </p:spPr>
        <p:txBody>
          <a:bodyPr>
            <a:noAutofit/>
          </a:bodyPr>
          <a:lstStyle/>
          <a:p>
            <a:pPr algn="l"/>
            <a:r>
              <a:rPr lang="th-TH" sz="3400" b="1" u="sng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ยุทธศาสตร์ที่ </a:t>
            </a:r>
            <a:r>
              <a:rPr lang="en-US" sz="3400" b="1" u="sng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2 </a:t>
            </a:r>
            <a:r>
              <a:rPr lang="th-TH" sz="34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การจัดบริการทางการแพทย์ และการฟื้นฟูสุขภาพในทุกระดับที่มีคุณภาพ มาตรฐาน ปลอดภัย ไร้รอยต่อ ที่ประชาชนเชื่อมั่น และวางใจ</a:t>
            </a:r>
            <a:endParaRPr lang="th-TH" sz="3400" dirty="0">
              <a:solidFill>
                <a:srgbClr val="2114CA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9620" y="3205539"/>
            <a:ext cx="6858000" cy="2316257"/>
          </a:xfrm>
        </p:spPr>
        <p:txBody>
          <a:bodyPr>
            <a:normAutofit/>
          </a:bodyPr>
          <a:lstStyle/>
          <a:p>
            <a:r>
              <a:rPr lang="th-TH" sz="3000" b="1" u="sng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แผนงานที่ </a:t>
            </a:r>
            <a:r>
              <a:rPr lang="en-US" sz="3000" b="1" u="sng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5</a:t>
            </a:r>
            <a:r>
              <a:rPr lang="th-TH" sz="3000" b="1" u="sng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000" b="1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การพัฒนาระบบบริการ (</a:t>
            </a:r>
            <a:r>
              <a:rPr lang="en-US" sz="3000" b="1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Service Plan)</a:t>
            </a:r>
            <a:endParaRPr lang="th-TH" sz="3000" b="1" dirty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  <a:p>
            <a:r>
              <a:rPr lang="th-TH" sz="3000" b="1" dirty="0">
                <a:latin typeface="JasmineUPC" pitchFamily="18" charset="-34"/>
                <a:cs typeface="JasmineUPC" pitchFamily="18" charset="-34"/>
              </a:rPr>
              <a:t>โครงการป้องกันและควบคุมการดื้อยาต้านจุลชีพและการใช้ยาอย่างสมเหตุผล (</a:t>
            </a:r>
            <a:r>
              <a:rPr lang="en-US" sz="3000" b="1" dirty="0">
                <a:latin typeface="JasmineUPC" pitchFamily="18" charset="-34"/>
                <a:cs typeface="JasmineUPC" pitchFamily="18" charset="-34"/>
              </a:rPr>
              <a:t>RDU&amp;AMR)</a:t>
            </a:r>
          </a:p>
          <a:p>
            <a:r>
              <a:rPr lang="th-TH" sz="3000" b="1" dirty="0">
                <a:solidFill>
                  <a:srgbClr val="C00000"/>
                </a:solidFill>
                <a:latin typeface="JasmineUPC" pitchFamily="18" charset="-34"/>
                <a:cs typeface="JasmineUPC" pitchFamily="18" charset="-34"/>
              </a:rPr>
              <a:t>กัญชาทางการแพทย์</a:t>
            </a:r>
          </a:p>
        </p:txBody>
      </p:sp>
    </p:spTree>
    <p:extLst>
      <p:ext uri="{BB962C8B-B14F-4D97-AF65-F5344CB8AC3E}">
        <p14:creationId xmlns:p14="http://schemas.microsoft.com/office/powerpoint/2010/main" val="1975970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62000" y="104800"/>
            <a:ext cx="6858000" cy="952500"/>
          </a:xfrm>
        </p:spPr>
        <p:txBody>
          <a:bodyPr>
            <a:noAutofit/>
          </a:bodyPr>
          <a:lstStyle/>
          <a:p>
            <a:r>
              <a:rPr lang="th-TH" b="1" dirty="0">
                <a:latin typeface="JasmineUPC" pitchFamily="18" charset="-34"/>
                <a:cs typeface="JasmineUPC" pitchFamily="18" charset="-34"/>
              </a:rPr>
              <a:t>โครงการป้องกันและควบคุมการดื้อยาต้าน</a:t>
            </a:r>
            <a:br>
              <a:rPr lang="th-TH" b="1" dirty="0">
                <a:latin typeface="JasmineUPC" pitchFamily="18" charset="-34"/>
                <a:cs typeface="JasmineUPC" pitchFamily="18" charset="-34"/>
              </a:rPr>
            </a:br>
            <a:r>
              <a:rPr lang="th-TH" b="1" dirty="0">
                <a:latin typeface="JasmineUPC" pitchFamily="18" charset="-34"/>
                <a:cs typeface="JasmineUPC" pitchFamily="18" charset="-34"/>
              </a:rPr>
              <a:t>จุลชีพและการใช้ยาอย่างสมเหตุผล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8221" y="1849388"/>
            <a:ext cx="7416824" cy="2964160"/>
          </a:xfrm>
        </p:spPr>
        <p:txBody>
          <a:bodyPr>
            <a:normAutofit/>
          </a:bodyPr>
          <a:lstStyle/>
          <a:p>
            <a:r>
              <a:rPr lang="th-TH" sz="3333" b="1" dirty="0">
                <a:solidFill>
                  <a:srgbClr val="C00000"/>
                </a:solidFill>
                <a:latin typeface="JasmineUPC" pitchFamily="18" charset="-34"/>
                <a:cs typeface="JasmineUPC" pitchFamily="18" charset="-34"/>
              </a:rPr>
              <a:t>ตัวชี้วัดหลักของโรงพยาบาล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-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ร้อยละของโรงพยาบาลที่ใช้ยาอย่างสมเหตุผล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(RDU)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ขั้นที่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2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ร้อยละ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60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/ ขั้นที่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3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ร้อยละ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20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-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ร้อยละของโรงพยาบาลที่มีระบบจัดการดื้อยาต้าน</a:t>
            </a:r>
            <a:br>
              <a:rPr lang="th-TH" sz="3333" b="1" dirty="0"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จุลชีพอย่าง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บูรณา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การ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(AMR)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ใน รพ.ระดับ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A S M</a:t>
            </a:r>
            <a:endParaRPr lang="th-TH" sz="3333" b="1" dirty="0">
              <a:solidFill>
                <a:srgbClr val="2114CA"/>
              </a:solidFill>
              <a:latin typeface="JasmineUPC" pitchFamily="18" charset="-34"/>
              <a:cs typeface="JasmineUPC" pitchFamily="18" charset="-34"/>
            </a:endParaRPr>
          </a:p>
        </p:txBody>
      </p:sp>
      <p:cxnSp>
        <p:nvCxnSpPr>
          <p:cNvPr id="5" name="ตัวเชื่อมต่อตรง 4">
            <a:extLst>
              <a:ext uri="{FF2B5EF4-FFF2-40B4-BE49-F238E27FC236}">
                <a16:creationId xmlns:a16="http://schemas.microsoft.com/office/drawing/2014/main" id="{96342186-4E9B-4730-A27F-E406CDDAB0EA}"/>
              </a:ext>
            </a:extLst>
          </p:cNvPr>
          <p:cNvCxnSpPr>
            <a:cxnSpLocks/>
          </p:cNvCxnSpPr>
          <p:nvPr/>
        </p:nvCxnSpPr>
        <p:spPr>
          <a:xfrm>
            <a:off x="2369840" y="1201316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67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1608" y="1345332"/>
            <a:ext cx="7128792" cy="1848548"/>
          </a:xfrm>
        </p:spPr>
        <p:txBody>
          <a:bodyPr>
            <a:noAutofit/>
          </a:bodyPr>
          <a:lstStyle/>
          <a:p>
            <a:pPr algn="l"/>
            <a:r>
              <a:rPr lang="th-TH" sz="3333" b="1" u="sng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ยุทธศาสตร์ที่ </a:t>
            </a:r>
            <a:r>
              <a:rPr lang="en-US" sz="3333" b="1" u="sng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1 </a:t>
            </a:r>
            <a:r>
              <a:rPr lang="th-TH" sz="30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การเสริมสร้างความเป็นเลิศในการส่งเสริมสุขภาพ การควบคุมป้องกันโรค และการคุ้มครองผู้บริโภคทางสุขภาพที่มีประสิทธิภาพด้วยพลังเครือข่ายที่เข้มแข็ง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7592" y="3361556"/>
            <a:ext cx="7344816" cy="1164129"/>
          </a:xfrm>
        </p:spPr>
        <p:txBody>
          <a:bodyPr>
            <a:noAutofit/>
          </a:bodyPr>
          <a:lstStyle/>
          <a:p>
            <a:r>
              <a:rPr lang="th-TH" sz="3000" b="1" dirty="0">
                <a:solidFill>
                  <a:srgbClr val="00B050"/>
                </a:solidFill>
                <a:latin typeface="JasmineUPC" pitchFamily="18" charset="-34"/>
                <a:ea typeface="+mj-ea"/>
                <a:cs typeface="JasmineUPC" pitchFamily="18" charset="-34"/>
              </a:rPr>
              <a:t>แผนงานที่ </a:t>
            </a:r>
            <a:r>
              <a:rPr lang="en-US" sz="3000" b="1" dirty="0">
                <a:solidFill>
                  <a:srgbClr val="00B050"/>
                </a:solidFill>
                <a:latin typeface="JasmineUPC" pitchFamily="18" charset="-34"/>
                <a:ea typeface="+mj-ea"/>
                <a:cs typeface="JasmineUPC" pitchFamily="18" charset="-34"/>
              </a:rPr>
              <a:t>3</a:t>
            </a:r>
            <a:r>
              <a:rPr lang="th-TH" sz="3000" b="1" dirty="0">
                <a:solidFill>
                  <a:srgbClr val="00B050"/>
                </a:solidFill>
                <a:latin typeface="JasmineUPC" pitchFamily="18" charset="-34"/>
                <a:ea typeface="+mj-ea"/>
                <a:cs typeface="JasmineUPC" pitchFamily="18" charset="-34"/>
              </a:rPr>
              <a:t> การป้องกันควบคุมโรคและลดปัจจัยเสี่ยง</a:t>
            </a:r>
            <a:br>
              <a:rPr lang="th-TH" sz="3000" b="1" dirty="0">
                <a:solidFill>
                  <a:srgbClr val="00B050"/>
                </a:solidFill>
                <a:latin typeface="JasmineUPC" pitchFamily="18" charset="-34"/>
                <a:ea typeface="+mj-ea"/>
                <a:cs typeface="JasmineUPC" pitchFamily="18" charset="-34"/>
              </a:rPr>
            </a:br>
            <a:r>
              <a:rPr lang="th-TH" sz="3000" b="1" dirty="0">
                <a:solidFill>
                  <a:srgbClr val="00B050"/>
                </a:solidFill>
                <a:latin typeface="JasmineUPC" pitchFamily="18" charset="-34"/>
                <a:ea typeface="+mj-ea"/>
                <a:cs typeface="JasmineUPC" pitchFamily="18" charset="-34"/>
              </a:rPr>
              <a:t>	             ด้านสุขภาพ</a:t>
            </a:r>
          </a:p>
          <a:p>
            <a:r>
              <a:rPr lang="th-TH" sz="3000" b="1" dirty="0">
                <a:solidFill>
                  <a:srgbClr val="7030A0"/>
                </a:solidFill>
                <a:latin typeface="JasmineUPC" pitchFamily="18" charset="-34"/>
                <a:ea typeface="+mj-ea"/>
                <a:cs typeface="JasmineUPC" pitchFamily="18" charset="-34"/>
              </a:rPr>
              <a:t>โครงการคุ้มครองผู้บริโภคด้านผลิตภัณฑ์สุขภาพและบริการสุขภาพ</a:t>
            </a:r>
          </a:p>
        </p:txBody>
      </p:sp>
    </p:spTree>
    <p:extLst>
      <p:ext uri="{BB962C8B-B14F-4D97-AF65-F5344CB8AC3E}">
        <p14:creationId xmlns:p14="http://schemas.microsoft.com/office/powerpoint/2010/main" val="3246578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81608" y="1849388"/>
            <a:ext cx="7200800" cy="3396208"/>
          </a:xfrm>
        </p:spPr>
        <p:txBody>
          <a:bodyPr>
            <a:normAutofit lnSpcReduction="10000"/>
          </a:bodyPr>
          <a:lstStyle/>
          <a:p>
            <a:r>
              <a:rPr lang="en-US" sz="3333" b="1" dirty="0">
                <a:solidFill>
                  <a:srgbClr val="C00000"/>
                </a:solidFill>
                <a:latin typeface="JasmineUPC" pitchFamily="18" charset="-34"/>
                <a:cs typeface="JasmineUPC" pitchFamily="18" charset="-34"/>
              </a:rPr>
              <a:t>Baseline data </a:t>
            </a:r>
            <a:r>
              <a:rPr lang="th-TH" sz="3333" b="1" dirty="0">
                <a:solidFill>
                  <a:srgbClr val="C00000"/>
                </a:solidFill>
                <a:latin typeface="JasmineUPC" pitchFamily="18" charset="-34"/>
                <a:cs typeface="JasmineUPC" pitchFamily="18" charset="-34"/>
              </a:rPr>
              <a:t>(ปี </a:t>
            </a:r>
            <a:r>
              <a:rPr lang="en-US" sz="3333" b="1" dirty="0">
                <a:solidFill>
                  <a:srgbClr val="C00000"/>
                </a:solidFill>
                <a:latin typeface="JasmineUPC" pitchFamily="18" charset="-34"/>
                <a:cs typeface="JasmineUPC" pitchFamily="18" charset="-34"/>
              </a:rPr>
              <a:t>62)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     -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รพ.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ผ่าน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RDU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ขั้นที่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2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42.86 </a:t>
            </a:r>
            <a:br>
              <a:rPr lang="th-TH" sz="3333" b="1" dirty="0"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     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(รพศ. บ้านสร้าง </a:t>
            </a:r>
            <a:r>
              <a:rPr lang="th-TH" sz="3333" b="1" dirty="0" err="1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ศรีมโหสถ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)</a:t>
            </a:r>
            <a:endParaRPr lang="en-US" sz="3333" b="1" dirty="0">
              <a:solidFill>
                <a:srgbClr val="2114CA"/>
              </a:solidFill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     -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ไม่มี รพ.ที่ผ่าน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RDU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ขั้นที่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3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     -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รพ.มีระบบจัดการดื้อยาต้านจุลชีพ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AMR)</a:t>
            </a:r>
            <a:b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        ร้อยละ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100</a:t>
            </a:r>
            <a:endParaRPr lang="th-TH" sz="3333" b="1" dirty="0">
              <a:solidFill>
                <a:srgbClr val="2114CA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C622CBAF-5B1A-4B54-A3AE-FA0ECA78BC19}"/>
              </a:ext>
            </a:extLst>
          </p:cNvPr>
          <p:cNvSpPr txBox="1">
            <a:spLocks/>
          </p:cNvSpPr>
          <p:nvPr/>
        </p:nvSpPr>
        <p:spPr>
          <a:xfrm>
            <a:off x="762000" y="104800"/>
            <a:ext cx="6858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761970" rtl="0" eaLnBrk="1" latinLnBrk="0" hangingPunct="1">
              <a:spcBef>
                <a:spcPct val="0"/>
              </a:spcBef>
              <a:buNone/>
              <a:defRPr sz="36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>
                <a:latin typeface="JasmineUPC" pitchFamily="18" charset="-34"/>
                <a:cs typeface="JasmineUPC" pitchFamily="18" charset="-34"/>
              </a:rPr>
              <a:t>โครงการป้องกันและควบคุมการดื้อยาต้าน</a:t>
            </a:r>
            <a:br>
              <a:rPr lang="th-TH" b="1">
                <a:latin typeface="JasmineUPC" pitchFamily="18" charset="-34"/>
                <a:cs typeface="JasmineUPC" pitchFamily="18" charset="-34"/>
              </a:rPr>
            </a:br>
            <a:r>
              <a:rPr lang="th-TH" b="1">
                <a:latin typeface="JasmineUPC" pitchFamily="18" charset="-34"/>
                <a:cs typeface="JasmineUPC" pitchFamily="18" charset="-34"/>
              </a:rPr>
              <a:t>จุลชีพและการใช้ยาอย่างสมเหตุผล</a:t>
            </a:r>
            <a:endParaRPr lang="th-TH" b="1" dirty="0">
              <a:latin typeface="JasmineUPC" pitchFamily="18" charset="-34"/>
              <a:cs typeface="JasmineUPC" pitchFamily="18" charset="-34"/>
            </a:endParaRPr>
          </a:p>
        </p:txBody>
      </p:sp>
      <p:cxnSp>
        <p:nvCxnSpPr>
          <p:cNvPr id="5" name="ตัวเชื่อมต่อตรง 4">
            <a:extLst>
              <a:ext uri="{FF2B5EF4-FFF2-40B4-BE49-F238E27FC236}">
                <a16:creationId xmlns:a16="http://schemas.microsoft.com/office/drawing/2014/main" id="{01C440F4-FA66-4E53-9D91-15F26A1CE8E6}"/>
              </a:ext>
            </a:extLst>
          </p:cNvPr>
          <p:cNvCxnSpPr>
            <a:cxnSpLocks/>
          </p:cNvCxnSpPr>
          <p:nvPr/>
        </p:nvCxnSpPr>
        <p:spPr>
          <a:xfrm>
            <a:off x="2369840" y="1201316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835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289521"/>
              </p:ext>
            </p:extLst>
          </p:nvPr>
        </p:nvGraphicFramePr>
        <p:xfrm>
          <a:off x="329613" y="941412"/>
          <a:ext cx="702078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0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4620">
                <a:tc>
                  <a:txBody>
                    <a:bodyPr/>
                    <a:lstStyle/>
                    <a:p>
                      <a:pPr algn="ctr"/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โรงพยาบาล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ตัวชี้วัด ขั้น </a:t>
                      </a:r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2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ตัวชี้วัด</a:t>
                      </a:r>
                      <a:r>
                        <a:rPr lang="th-TH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 ขั้น </a:t>
                      </a:r>
                      <a:r>
                        <a:rPr lang="en-US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3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20">
                <a:tc>
                  <a:txBody>
                    <a:bodyPr/>
                    <a:lstStyle/>
                    <a:p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เจ้าพระยา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endParaRPr lang="th-TH" sz="3000" b="1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ICS , Metformin 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9">
                <a:tc>
                  <a:txBody>
                    <a:bodyPr/>
                    <a:lstStyle/>
                    <a:p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กบินทร์บุรี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AD , FTW , 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  <a:p>
                      <a:r>
                        <a:rPr lang="en-US" sz="3000" b="1" dirty="0" err="1">
                          <a:latin typeface="JasmineUPC" pitchFamily="18" charset="-34"/>
                          <a:cs typeface="JasmineUPC" pitchFamily="18" charset="-34"/>
                        </a:rPr>
                        <a:t>Glibenclamide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ICS</a:t>
                      </a:r>
                      <a:r>
                        <a:rPr lang="en-US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 (Inhaled</a:t>
                      </a:r>
                    </a:p>
                    <a:p>
                      <a:r>
                        <a:rPr lang="en-US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Corticosteroid)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620">
                <a:tc>
                  <a:txBody>
                    <a:bodyPr/>
                    <a:lstStyle/>
                    <a:p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นาดี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AD , FTW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ICS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620">
                <a:tc>
                  <a:txBody>
                    <a:bodyPr/>
                    <a:lstStyle/>
                    <a:p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บ้านสร้าง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ICS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620">
                <a:tc>
                  <a:txBody>
                    <a:bodyPr/>
                    <a:lstStyle/>
                    <a:p>
                      <a:r>
                        <a:rPr lang="th-TH" sz="3000" b="1" dirty="0" err="1">
                          <a:latin typeface="JasmineUPC" pitchFamily="18" charset="-34"/>
                          <a:cs typeface="JasmineUPC" pitchFamily="18" charset="-34"/>
                        </a:rPr>
                        <a:t>ประจันต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คาม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FTW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ICS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620">
                <a:tc>
                  <a:txBody>
                    <a:bodyPr/>
                    <a:lstStyle/>
                    <a:p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ศรีมหา</a:t>
                      </a:r>
                      <a:r>
                        <a:rPr lang="th-TH" sz="3000" b="1" dirty="0" err="1">
                          <a:latin typeface="JasmineUPC" pitchFamily="18" charset="-34"/>
                          <a:cs typeface="JasmineUPC" pitchFamily="18" charset="-34"/>
                        </a:rPr>
                        <a:t>โพธิ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URI , </a:t>
                      </a:r>
                      <a:r>
                        <a:rPr lang="en-US" sz="3000" b="1" dirty="0" err="1">
                          <a:latin typeface="JasmineUPC" pitchFamily="18" charset="-34"/>
                          <a:cs typeface="JasmineUPC" pitchFamily="18" charset="-34"/>
                        </a:rPr>
                        <a:t>Glibenclamide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ICS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620">
                <a:tc>
                  <a:txBody>
                    <a:bodyPr/>
                    <a:lstStyle/>
                    <a:p>
                      <a:r>
                        <a:rPr lang="th-TH" sz="3000" b="1" dirty="0" err="1">
                          <a:latin typeface="JasmineUPC" pitchFamily="18" charset="-34"/>
                          <a:cs typeface="JasmineUPC" pitchFamily="18" charset="-34"/>
                        </a:rPr>
                        <a:t>ศรีมโหสถ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ICS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251" y="49188"/>
            <a:ext cx="6527749" cy="6052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ตัวชี้วัดหลักของ รพ.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ที่ไม่ผ่าน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RDU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ขั้น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2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และ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3</a:t>
            </a:r>
            <a:endParaRPr lang="th-TH" sz="3333" b="1" dirty="0"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38329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9600" y="1777380"/>
            <a:ext cx="7200800" cy="2316088"/>
          </a:xfrm>
        </p:spPr>
        <p:txBody>
          <a:bodyPr>
            <a:normAutofit/>
          </a:bodyPr>
          <a:lstStyle/>
          <a:p>
            <a:r>
              <a:rPr lang="th-TH" sz="3333" b="1" dirty="0">
                <a:solidFill>
                  <a:srgbClr val="C00000"/>
                </a:solidFill>
                <a:latin typeface="JasmineUPC" pitchFamily="18" charset="-34"/>
                <a:cs typeface="JasmineUPC" pitchFamily="18" charset="-34"/>
              </a:rPr>
              <a:t>ตัวชี้วัดหลักของ รพ.สต.</a:t>
            </a:r>
          </a:p>
          <a:p>
            <a:pPr marL="620713" indent="-620713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    -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80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ของรพ.สต.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มีการใช้ยาปฏิชีวนะใน</a:t>
            </a:r>
            <a:b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โรคติดเชื้อทางเดินหายใจส่วนบน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และ</a:t>
            </a:r>
            <a:br>
              <a:rPr lang="th-TH" sz="3333" b="1" dirty="0"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โรคอุจจาระร่วงเฉียบพลัน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ไม่เกิน 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20</a:t>
            </a: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68E92CE0-9C9F-4B34-A2E5-DBD7C7BB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4800"/>
            <a:ext cx="6858000" cy="952500"/>
          </a:xfrm>
        </p:spPr>
        <p:txBody>
          <a:bodyPr>
            <a:noAutofit/>
          </a:bodyPr>
          <a:lstStyle/>
          <a:p>
            <a:r>
              <a:rPr lang="th-TH" b="1" dirty="0">
                <a:latin typeface="JasmineUPC" pitchFamily="18" charset="-34"/>
                <a:cs typeface="JasmineUPC" pitchFamily="18" charset="-34"/>
              </a:rPr>
              <a:t>โครงการป้องกันและควบคุมการดื้อยาต้าน</a:t>
            </a:r>
            <a:br>
              <a:rPr lang="th-TH" b="1" dirty="0">
                <a:latin typeface="JasmineUPC" pitchFamily="18" charset="-34"/>
                <a:cs typeface="JasmineUPC" pitchFamily="18" charset="-34"/>
              </a:rPr>
            </a:br>
            <a:r>
              <a:rPr lang="th-TH" b="1" dirty="0">
                <a:latin typeface="JasmineUPC" pitchFamily="18" charset="-34"/>
                <a:cs typeface="JasmineUPC" pitchFamily="18" charset="-34"/>
              </a:rPr>
              <a:t>จุลชีพและการใช้ยาอย่างสมเหตุผล</a:t>
            </a: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06632D7E-838F-434D-8713-48F4D7BEF657}"/>
              </a:ext>
            </a:extLst>
          </p:cNvPr>
          <p:cNvCxnSpPr>
            <a:cxnSpLocks/>
          </p:cNvCxnSpPr>
          <p:nvPr/>
        </p:nvCxnSpPr>
        <p:spPr>
          <a:xfrm>
            <a:off x="2369840" y="1201316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8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9600" y="1333500"/>
            <a:ext cx="7200800" cy="4224300"/>
          </a:xfrm>
        </p:spPr>
        <p:txBody>
          <a:bodyPr>
            <a:normAutofit fontScale="92500"/>
          </a:bodyPr>
          <a:lstStyle/>
          <a:p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Baseline data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(ปี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62)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จาก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HDC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ณ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31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ตุลาคม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2562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     -</a:t>
            </a:r>
            <a:r>
              <a:rPr lang="en-US" sz="3333" b="1" dirty="0">
                <a:solidFill>
                  <a:srgbClr val="7030A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333" b="1" dirty="0">
                <a:solidFill>
                  <a:srgbClr val="7030A0"/>
                </a:solidFill>
                <a:latin typeface="JasmineUPC" pitchFamily="18" charset="-34"/>
                <a:cs typeface="JasmineUPC" pitchFamily="18" charset="-34"/>
              </a:rPr>
              <a:t>เมือง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ผ่าน 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95.45 (21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/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22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แห่ง)</a:t>
            </a:r>
            <a:endParaRPr lang="en-US" sz="3333" b="1" dirty="0"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	</a:t>
            </a:r>
            <a:r>
              <a:rPr lang="th-TH" sz="3333" b="1" dirty="0">
                <a:solidFill>
                  <a:srgbClr val="7030A0"/>
                </a:solidFill>
                <a:latin typeface="JasmineUPC" pitchFamily="18" charset="-34"/>
                <a:cs typeface="JasmineUPC" pitchFamily="18" charset="-34"/>
              </a:rPr>
              <a:t>ไม่ผ่าน รพ.สต.ทุ่งตะลุมพุก</a:t>
            </a:r>
          </a:p>
          <a:p>
            <a:pPr marL="0" indent="0">
              <a:buNone/>
            </a:pP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  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-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333" b="1" dirty="0">
                <a:solidFill>
                  <a:srgbClr val="7030A0"/>
                </a:solidFill>
                <a:latin typeface="JasmineUPC" pitchFamily="18" charset="-34"/>
                <a:cs typeface="JasmineUPC" pitchFamily="18" charset="-34"/>
              </a:rPr>
              <a:t>บ้านสร้าง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ผ่าน 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90 (9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/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10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แห่ง)</a:t>
            </a:r>
            <a:endParaRPr lang="en-US" sz="3333" b="1" dirty="0"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	</a:t>
            </a:r>
            <a:r>
              <a:rPr lang="th-TH" sz="3333" b="1" dirty="0">
                <a:solidFill>
                  <a:srgbClr val="7030A0"/>
                </a:solidFill>
                <a:latin typeface="JasmineUPC" pitchFamily="18" charset="-34"/>
                <a:cs typeface="JasmineUPC" pitchFamily="18" charset="-34"/>
              </a:rPr>
              <a:t>ไม่ผ่าน รพ.สต.บ้านหนองงูเหลือม</a:t>
            </a:r>
          </a:p>
          <a:p>
            <a:pPr marL="0" indent="0">
              <a:buNone/>
            </a:pP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  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-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333" b="1" dirty="0" err="1">
                <a:solidFill>
                  <a:srgbClr val="7030A0"/>
                </a:solidFill>
                <a:latin typeface="JasmineUPC" pitchFamily="18" charset="-34"/>
                <a:cs typeface="JasmineUPC" pitchFamily="18" charset="-34"/>
              </a:rPr>
              <a:t>ศรีมโหสถ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ผ่าน 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80 (4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/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5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แห่ง)</a:t>
            </a:r>
            <a:endParaRPr lang="en-US" sz="3333" b="1" dirty="0"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	</a:t>
            </a:r>
            <a:r>
              <a:rPr lang="th-TH" sz="3333" b="1" dirty="0">
                <a:solidFill>
                  <a:srgbClr val="7030A0"/>
                </a:solidFill>
                <a:latin typeface="JasmineUPC" pitchFamily="18" charset="-34"/>
                <a:cs typeface="JasmineUPC" pitchFamily="18" charset="-34"/>
              </a:rPr>
              <a:t>ไม่ผ่าน รพ.สต.ไผ่ชะเลือด</a:t>
            </a:r>
          </a:p>
        </p:txBody>
      </p:sp>
    </p:spTree>
    <p:extLst>
      <p:ext uri="{BB962C8B-B14F-4D97-AF65-F5344CB8AC3E}">
        <p14:creationId xmlns:p14="http://schemas.microsoft.com/office/powerpoint/2010/main" val="3337985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9600" y="1453513"/>
            <a:ext cx="7200800" cy="2484107"/>
          </a:xfrm>
        </p:spPr>
        <p:txBody>
          <a:bodyPr>
            <a:normAutofit fontScale="92500" lnSpcReduction="20000"/>
          </a:bodyPr>
          <a:lstStyle/>
          <a:p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Baseline data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(ปี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62)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จาก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HDC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ณ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31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ตุลาคม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2562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     -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นาดี 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64.29 (9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/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14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แห่ง)</a:t>
            </a:r>
            <a:endParaRPr lang="en-US" sz="3333" b="1" dirty="0"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	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ไม่ผ่าน รพ.สต.สะพานหิน ทุ่ง</a:t>
            </a:r>
            <a:r>
              <a:rPr lang="th-TH" sz="3333" b="1" dirty="0" err="1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โพธิ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โคกกระจง </a:t>
            </a:r>
          </a:p>
          <a:p>
            <a:pPr marL="0" indent="0">
              <a:buNone/>
            </a:pP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	          บ้านหินเทิน บ้านบุสูง</a:t>
            </a:r>
          </a:p>
          <a:p>
            <a:pPr marL="0" indent="0">
              <a:buNone/>
            </a:pP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5624" y="3976558"/>
            <a:ext cx="6829114" cy="56675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th-TH" sz="3083" b="1" dirty="0">
                <a:solidFill>
                  <a:schemeClr val="accent6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ประจันตคาม ศรีมหาโพธิ กบินทร์บุรี ผ่านครบทุกแห่ง</a:t>
            </a:r>
          </a:p>
        </p:txBody>
      </p:sp>
    </p:spTree>
    <p:extLst>
      <p:ext uri="{BB962C8B-B14F-4D97-AF65-F5344CB8AC3E}">
        <p14:creationId xmlns:p14="http://schemas.microsoft.com/office/powerpoint/2010/main" val="407777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89719" y="17285"/>
            <a:ext cx="6240693" cy="952500"/>
          </a:xfrm>
        </p:spPr>
        <p:txBody>
          <a:bodyPr>
            <a:noAutofit/>
          </a:bodyPr>
          <a:lstStyle/>
          <a:p>
            <a:r>
              <a:rPr lang="th-TH" sz="4000" b="1" dirty="0">
                <a:latin typeface="JasmineUPC" pitchFamily="18" charset="-34"/>
                <a:cs typeface="JasmineUPC" pitchFamily="18" charset="-34"/>
              </a:rPr>
              <a:t>โครงการกัญชาทางแพทย์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9600" y="1333500"/>
            <a:ext cx="7320813" cy="4224300"/>
          </a:xfrm>
        </p:spPr>
        <p:txBody>
          <a:bodyPr>
            <a:normAutofit fontScale="92500" lnSpcReduction="10000"/>
          </a:bodyPr>
          <a:lstStyle/>
          <a:p>
            <a:r>
              <a:rPr lang="th-TH" sz="3333" b="1" dirty="0">
                <a:solidFill>
                  <a:srgbClr val="E60000"/>
                </a:solidFill>
                <a:latin typeface="JasmineUPC" pitchFamily="18" charset="-34"/>
                <a:cs typeface="JasmineUPC" pitchFamily="18" charset="-34"/>
              </a:rPr>
              <a:t>ตัวชี้วัดหลัก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    -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รพศ./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รพท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. เปิดบริการคลินิกกัญชาทางการแพทย์</a:t>
            </a:r>
            <a:endParaRPr lang="en-US" sz="3333" b="1" dirty="0"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    -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รพช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. เปิดคลินิกคัดกรองผู้ป่วยที่จำเป็นต้องใช้</a:t>
            </a:r>
            <a:br>
              <a:rPr lang="th-TH" sz="3333" b="1" dirty="0"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    กัญชาทางการแพทย์และส่งต่อคลินิกกัญชาของ </a:t>
            </a:r>
            <a:br>
              <a:rPr lang="th-TH" sz="3333" b="1" dirty="0"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    รพศ./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รพท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.</a:t>
            </a:r>
          </a:p>
          <a:p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Baseline data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(ปี </a:t>
            </a: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62)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     -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มี รพ.เปิดคลินิกกัญชาทางการแพทย์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1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แห่ง ได้แก่ </a:t>
            </a:r>
          </a:p>
          <a:p>
            <a:pPr marL="0" indent="0">
              <a:buNone/>
            </a:pP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      รพ.เจ้าพระยาอภัยภูเบศร</a:t>
            </a:r>
            <a:endParaRPr lang="en-US" sz="3333" b="1" dirty="0">
              <a:latin typeface="JasmineUPC" pitchFamily="18" charset="-34"/>
              <a:cs typeface="JasmineUPC" pitchFamily="18" charset="-34"/>
            </a:endParaRPr>
          </a:p>
        </p:txBody>
      </p:sp>
      <p:cxnSp>
        <p:nvCxnSpPr>
          <p:cNvPr id="5" name="ตัวเชื่อมต่อตรง 4">
            <a:extLst>
              <a:ext uri="{FF2B5EF4-FFF2-40B4-BE49-F238E27FC236}">
                <a16:creationId xmlns:a16="http://schemas.microsoft.com/office/drawing/2014/main" id="{66859D16-BF81-4F9E-9117-F3F93A7BBD5F}"/>
              </a:ext>
            </a:extLst>
          </p:cNvPr>
          <p:cNvCxnSpPr/>
          <p:nvPr/>
        </p:nvCxnSpPr>
        <p:spPr>
          <a:xfrm>
            <a:off x="2153816" y="769268"/>
            <a:ext cx="4608512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152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ตัวแทนเนื้อหา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85464"/>
              </p:ext>
            </p:extLst>
          </p:nvPr>
        </p:nvGraphicFramePr>
        <p:xfrm>
          <a:off x="149593" y="1057300"/>
          <a:ext cx="7380820" cy="414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th-TH" sz="4500" b="1" dirty="0">
                          <a:solidFill>
                            <a:srgbClr val="2114CA"/>
                          </a:solidFill>
                          <a:latin typeface="JasmineUPC" pitchFamily="18" charset="-34"/>
                          <a:cs typeface="JasmineUPC" pitchFamily="18" charset="-34"/>
                        </a:rPr>
                        <a:t>กิจกรรม</a:t>
                      </a:r>
                    </a:p>
                  </a:txBody>
                  <a:tcPr marL="76200" marR="76200" marT="38100" marB="381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300" b="1" dirty="0">
                          <a:solidFill>
                            <a:srgbClr val="2114CA"/>
                          </a:solidFill>
                          <a:latin typeface="JasmineUPC" pitchFamily="18" charset="-34"/>
                          <a:cs typeface="JasmineUPC" pitchFamily="18" charset="-34"/>
                        </a:rPr>
                        <a:t>ระยะเวลาดำเนินการ</a:t>
                      </a:r>
                    </a:p>
                  </a:txBody>
                  <a:tcPr marL="76200" marR="76200" marT="38100" marB="3810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1.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ประชุมคณะทำงาน</a:t>
                      </a:r>
                      <a:r>
                        <a:rPr lang="th-TH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 </a:t>
                      </a:r>
                      <a:r>
                        <a:rPr lang="en-US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RDU</a:t>
                      </a:r>
                      <a:r>
                        <a:rPr lang="th-TH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 /</a:t>
                      </a:r>
                      <a:r>
                        <a:rPr lang="en-US" sz="3000" b="1" baseline="0" dirty="0">
                          <a:latin typeface="JasmineUPC" pitchFamily="18" charset="-34"/>
                          <a:cs typeface="JasmineUPC" pitchFamily="18" charset="-34"/>
                        </a:rPr>
                        <a:t> AMR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b="1" dirty="0" err="1">
                          <a:latin typeface="JasmineUPC" pitchFamily="18" charset="-34"/>
                          <a:cs typeface="JasmineUPC" pitchFamily="18" charset="-34"/>
                        </a:rPr>
                        <a:t>พย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.</a:t>
                      </a:r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62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2.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ประชุมคณะทำงานกัญชาทางการแพทย์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b="1" dirty="0" err="1">
                          <a:latin typeface="JasmineUPC" pitchFamily="18" charset="-34"/>
                          <a:cs typeface="JasmineUPC" pitchFamily="18" charset="-34"/>
                        </a:rPr>
                        <a:t>พย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.</a:t>
                      </a:r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62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3.</a:t>
                      </a:r>
                      <a:r>
                        <a:rPr lang="th-TH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ประชุมเตรียมความพร้อมจัดตั้งคลินิก</a:t>
                      </a:r>
                      <a:r>
                        <a:rPr lang="en-US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 </a:t>
                      </a:r>
                      <a:br>
                        <a:rPr lang="en-US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</a:br>
                      <a:r>
                        <a:rPr lang="en-US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  </a:t>
                      </a:r>
                      <a:r>
                        <a:rPr lang="th-TH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กัญชาทางการแพทย์ใน </a:t>
                      </a:r>
                      <a:r>
                        <a:rPr lang="th-TH" sz="3000" b="1" kern="1200" baseline="0" dirty="0" err="1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รพช</a:t>
                      </a:r>
                      <a:r>
                        <a:rPr lang="th-TH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.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000" b="1" dirty="0" err="1">
                          <a:latin typeface="JasmineUPC" pitchFamily="18" charset="-34"/>
                          <a:cs typeface="JasmineUPC" pitchFamily="18" charset="-34"/>
                        </a:rPr>
                        <a:t>ธค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.</a:t>
                      </a:r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62</a:t>
                      </a:r>
                      <a:endParaRPr lang="th-TH" sz="3000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4.</a:t>
                      </a:r>
                      <a:r>
                        <a:rPr lang="th-TH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อบรมเจ้าหน้าที่ รพ.สต. เรื่อง </a:t>
                      </a:r>
                      <a:r>
                        <a:rPr lang="en-US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RDU</a:t>
                      </a:r>
                      <a:r>
                        <a:rPr lang="th-TH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และ</a:t>
                      </a:r>
                      <a:br>
                        <a:rPr lang="th-TH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</a:br>
                      <a:r>
                        <a:rPr lang="th-TH" sz="3000" b="1" kern="1200" baseline="0" dirty="0">
                          <a:solidFill>
                            <a:schemeClr val="dk1"/>
                          </a:solidFill>
                          <a:latin typeface="JasmineUPC" pitchFamily="18" charset="-34"/>
                          <a:ea typeface="+mn-ea"/>
                          <a:cs typeface="JasmineUPC" pitchFamily="18" charset="-34"/>
                        </a:rPr>
                        <a:t>   กัญชา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b="1" dirty="0" err="1">
                          <a:latin typeface="JasmineUPC" pitchFamily="18" charset="-34"/>
                          <a:cs typeface="JasmineUPC" pitchFamily="18" charset="-34"/>
                        </a:rPr>
                        <a:t>ธค</a:t>
                      </a:r>
                      <a:r>
                        <a:rPr lang="th-TH" sz="3000" b="1" dirty="0">
                          <a:latin typeface="JasmineUPC" pitchFamily="18" charset="-34"/>
                          <a:cs typeface="JasmineUPC" pitchFamily="18" charset="-34"/>
                        </a:rPr>
                        <a:t>.</a:t>
                      </a:r>
                      <a:r>
                        <a:rPr lang="en-US" sz="3000" b="1" dirty="0">
                          <a:latin typeface="JasmineUPC" pitchFamily="18" charset="-34"/>
                          <a:cs typeface="JasmineUPC" pitchFamily="18" charset="-34"/>
                        </a:rPr>
                        <a:t>62</a:t>
                      </a:r>
                      <a:endParaRPr lang="th-TH" sz="3000" b="1" dirty="0">
                        <a:latin typeface="JasmineUPC" pitchFamily="18" charset="-34"/>
                        <a:cs typeface="JasmineUPC" pitchFamily="18" charset="-34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243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592" y="1417340"/>
            <a:ext cx="4546437" cy="656655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th-TH" sz="3667" b="1" dirty="0">
                <a:solidFill>
                  <a:srgbClr val="008000"/>
                </a:solidFill>
                <a:latin typeface="JasmineUPC" pitchFamily="18" charset="-34"/>
                <a:cs typeface="JasmineUPC" pitchFamily="18" charset="-34"/>
              </a:rPr>
              <a:t>กิจกรรมในโรงพยาบาลชุมชน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592" y="3757600"/>
            <a:ext cx="6827510" cy="656655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th-TH" sz="3667" b="1" dirty="0">
                <a:solidFill>
                  <a:srgbClr val="7030A0"/>
                </a:solidFill>
                <a:latin typeface="JasmineUPC" pitchFamily="18" charset="-34"/>
                <a:cs typeface="JasmineUPC" pitchFamily="18" charset="-34"/>
              </a:rPr>
              <a:t>กิจกรรมในโรงพยาบาลส่งเสริมสุขภาพตำบล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84" y="2120140"/>
            <a:ext cx="7473521" cy="122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67" b="1" dirty="0">
                <a:latin typeface="JasmineUPC" pitchFamily="18" charset="-34"/>
                <a:cs typeface="JasmineUPC" pitchFamily="18" charset="-34"/>
              </a:rPr>
              <a:t>: </a:t>
            </a:r>
            <a:r>
              <a:rPr lang="th-TH" sz="36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คัดกรองผู้ป่วยส่งต่อ</a:t>
            </a:r>
            <a:r>
              <a:rPr lang="th-TH" sz="3600" b="1" dirty="0">
                <a:latin typeface="JasmineUPC" pitchFamily="18" charset="-34"/>
                <a:cs typeface="JasmineUPC" pitchFamily="18" charset="-34"/>
              </a:rPr>
              <a:t>คลินิกกัญชาทางการแพทย์</a:t>
            </a:r>
          </a:p>
          <a:p>
            <a:r>
              <a:rPr lang="th-TH" sz="3600" b="1" dirty="0">
                <a:latin typeface="JasmineUPC" pitchFamily="18" charset="-34"/>
                <a:cs typeface="JasmineUPC" pitchFamily="18" charset="-34"/>
              </a:rPr>
              <a:t>  ของ รพศ./</a:t>
            </a:r>
            <a:r>
              <a:rPr lang="th-TH" sz="3600" b="1" dirty="0" err="1">
                <a:latin typeface="JasmineUPC" pitchFamily="18" charset="-34"/>
                <a:cs typeface="JasmineUPC" pitchFamily="18" charset="-34"/>
              </a:rPr>
              <a:t>รพท</a:t>
            </a:r>
            <a:r>
              <a:rPr lang="th-TH" sz="3600" b="1" dirty="0">
                <a:latin typeface="JasmineUPC" pitchFamily="18" charset="-34"/>
                <a:cs typeface="JasmineUPC" pitchFamily="18" charset="-34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51" y="4433093"/>
            <a:ext cx="7839005" cy="656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67" b="1" dirty="0">
                <a:latin typeface="JasmineUPC" pitchFamily="18" charset="-34"/>
                <a:cs typeface="JasmineUPC" pitchFamily="18" charset="-34"/>
              </a:rPr>
              <a:t>: </a:t>
            </a:r>
            <a:r>
              <a:rPr lang="th-TH" sz="36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ให้ความรู้เบื้องต้นเกี่ยวกับกัญชา</a:t>
            </a:r>
            <a:r>
              <a:rPr lang="th-TH" sz="3600" b="1" dirty="0">
                <a:latin typeface="JasmineUPC" pitchFamily="18" charset="-34"/>
                <a:cs typeface="JasmineUPC" pitchFamily="18" charset="-34"/>
              </a:rPr>
              <a:t>แก่ประชาชนทั่วไป</a:t>
            </a:r>
            <a:endParaRPr lang="th-TH" sz="3667" b="1" dirty="0"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733666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4" descr="sawasdee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729880" y="2633812"/>
            <a:ext cx="2727890" cy="2580287"/>
          </a:xfrm>
        </p:spPr>
      </p:pic>
      <p:sp>
        <p:nvSpPr>
          <p:cNvPr id="18435" name="Title 3"/>
          <p:cNvSpPr>
            <a:spLocks noGrp="1"/>
          </p:cNvSpPr>
          <p:nvPr>
            <p:ph type="title" idx="4294967295"/>
          </p:nvPr>
        </p:nvSpPr>
        <p:spPr>
          <a:xfrm>
            <a:off x="664825" y="1633364"/>
            <a:ext cx="6858000" cy="7937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6000" b="1" dirty="0">
                <a:latin typeface="JasmineUPC" pitchFamily="18" charset="-34"/>
                <a:cs typeface="JasmineUPC" pitchFamily="18" charset="-34"/>
              </a:rPr>
              <a:t>ขอขอบคุณ</a:t>
            </a:r>
          </a:p>
        </p:txBody>
      </p:sp>
    </p:spTree>
    <p:extLst>
      <p:ext uri="{BB962C8B-B14F-4D97-AF65-F5344CB8AC3E}">
        <p14:creationId xmlns:p14="http://schemas.microsoft.com/office/powerpoint/2010/main" val="2707143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29680" y="193204"/>
            <a:ext cx="6690320" cy="952500"/>
          </a:xfrm>
        </p:spPr>
        <p:txBody>
          <a:bodyPr>
            <a:noAutofit/>
          </a:bodyPr>
          <a:lstStyle/>
          <a:p>
            <a:r>
              <a:rPr lang="th-TH" b="1" dirty="0">
                <a:latin typeface="JasmineUPC" pitchFamily="18" charset="-34"/>
                <a:cs typeface="JasmineUPC" pitchFamily="18" charset="-34"/>
              </a:rPr>
              <a:t>โครงการคุ้มครองผู้บริโภคด้านผลิตภัณฑ์สุขภาพและบริการสุขภาพ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1000" y="1750160"/>
            <a:ext cx="7101408" cy="3771636"/>
          </a:xfrm>
        </p:spPr>
        <p:txBody>
          <a:bodyPr>
            <a:normAutofit fontScale="92500"/>
          </a:bodyPr>
          <a:lstStyle/>
          <a:p>
            <a:r>
              <a:rPr lang="th-TH" sz="3333" b="1" dirty="0">
                <a:solidFill>
                  <a:srgbClr val="C00000"/>
                </a:solidFill>
                <a:latin typeface="JasmineUPC" pitchFamily="18" charset="-34"/>
                <a:cs typeface="JasmineUPC" pitchFamily="18" charset="-34"/>
              </a:rPr>
              <a:t>ตัวชี้วัดหลัก</a:t>
            </a:r>
          </a:p>
          <a:p>
            <a:pPr marL="0" indent="0">
              <a:buNone/>
            </a:pP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	ร้อยละ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80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ของผลิตภัณฑ์สุขภาพ</a:t>
            </a:r>
            <a:r>
              <a:rPr lang="th-TH" sz="3333" b="1" dirty="0">
                <a:solidFill>
                  <a:schemeClr val="accent5"/>
                </a:solidFill>
                <a:latin typeface="JasmineUPC" pitchFamily="18" charset="-34"/>
                <a:cs typeface="JasmineUPC" pitchFamily="18" charset="-34"/>
              </a:rPr>
              <a:t>กลุ่มเสี่ยงที่ได้รับ</a:t>
            </a:r>
            <a:br>
              <a:rPr lang="th-TH" sz="3333" b="1" dirty="0">
                <a:solidFill>
                  <a:schemeClr val="accent5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solidFill>
                  <a:schemeClr val="accent5"/>
                </a:solidFill>
                <a:latin typeface="JasmineUPC" pitchFamily="18" charset="-34"/>
                <a:cs typeface="JasmineUPC" pitchFamily="18" charset="-34"/>
              </a:rPr>
              <a:t>	การตรวจสอบได้มาตรฐาน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ตามเกณฑ์ที่กำหนด</a:t>
            </a:r>
          </a:p>
          <a:p>
            <a:r>
              <a:rPr lang="en-US" sz="3333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Baseline data </a:t>
            </a:r>
            <a:r>
              <a:rPr lang="th-TH" sz="3333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(ปี </a:t>
            </a:r>
            <a:r>
              <a:rPr lang="en-US" sz="3333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62)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	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ผลิตภัณฑ์สุขภาพกลุ่มเสี่ยงที่ได้รับการตรวจสอบ</a:t>
            </a:r>
            <a:br>
              <a:rPr lang="th-TH" sz="3333" b="1" dirty="0">
                <a:latin typeface="JasmineUPC" pitchFamily="18" charset="-34"/>
                <a:cs typeface="JasmineUPC" pitchFamily="18" charset="-34"/>
              </a:rPr>
            </a:b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	ได้มาตรฐาน 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66.67</a:t>
            </a:r>
            <a:endParaRPr lang="th-TH" sz="3333" b="1" dirty="0">
              <a:latin typeface="JasmineUPC" pitchFamily="18" charset="-34"/>
              <a:cs typeface="JasmineUPC" pitchFamily="18" charset="-34"/>
            </a:endParaRPr>
          </a:p>
        </p:txBody>
      </p:sp>
      <p:cxnSp>
        <p:nvCxnSpPr>
          <p:cNvPr id="5" name="ตัวเชื่อมต่อตรง 4">
            <a:extLst>
              <a:ext uri="{FF2B5EF4-FFF2-40B4-BE49-F238E27FC236}">
                <a16:creationId xmlns:a16="http://schemas.microsoft.com/office/drawing/2014/main" id="{B1973428-BCBE-444E-A12F-487A5599D02E}"/>
              </a:ext>
            </a:extLst>
          </p:cNvPr>
          <p:cNvCxnSpPr>
            <a:cxnSpLocks/>
          </p:cNvCxnSpPr>
          <p:nvPr/>
        </p:nvCxnSpPr>
        <p:spPr>
          <a:xfrm>
            <a:off x="2081808" y="1345332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62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57672" y="93976"/>
            <a:ext cx="6762328" cy="952500"/>
          </a:xfrm>
        </p:spPr>
        <p:txBody>
          <a:bodyPr>
            <a:noAutofit/>
          </a:bodyPr>
          <a:lstStyle/>
          <a:p>
            <a:r>
              <a:rPr lang="th-TH" b="1" dirty="0">
                <a:latin typeface="JasmineUPC" pitchFamily="18" charset="-34"/>
                <a:cs typeface="JasmineUPC" pitchFamily="18" charset="-34"/>
              </a:rPr>
              <a:t>โครงการคุ้มครองผู้บริโภคด้านผลิตภัณฑ์สุขภาพและบริการสุขภาพ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69641" y="1417339"/>
            <a:ext cx="7050360" cy="42976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ผลิตภัณฑ์ที่เป็นปัญหา </a:t>
            </a:r>
          </a:p>
          <a:p>
            <a:pPr marL="0" indent="0">
              <a:buNone/>
            </a:pPr>
            <a:r>
              <a:rPr lang="en-US" sz="3000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000" b="1" dirty="0"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ผลิตภัณฑ์อาหาร </a:t>
            </a: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OTOP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 ตกมาตรฐานจุลินท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รีย์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 และ</a:t>
            </a:r>
            <a:b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  สารกันเสีย ร้อยละ </a:t>
            </a: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33.33</a:t>
            </a:r>
          </a:p>
          <a:p>
            <a:pPr marL="0" indent="0">
              <a:buNone/>
            </a:pPr>
            <a:r>
              <a:rPr lang="en-US" sz="3000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000" b="1" dirty="0"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000" b="1" dirty="0">
                <a:solidFill>
                  <a:schemeClr val="accent4"/>
                </a:solidFill>
                <a:latin typeface="JasmineUPC" pitchFamily="18" charset="-34"/>
                <a:cs typeface="JasmineUPC" pitchFamily="18" charset="-34"/>
              </a:rPr>
              <a:t>น้ำดื่ม ตกมาตรฐานจุลินท</a:t>
            </a:r>
            <a:r>
              <a:rPr lang="th-TH" sz="3000" b="1" dirty="0" err="1">
                <a:solidFill>
                  <a:schemeClr val="accent4"/>
                </a:solidFill>
                <a:latin typeface="JasmineUPC" pitchFamily="18" charset="-34"/>
                <a:cs typeface="JasmineUPC" pitchFamily="18" charset="-34"/>
              </a:rPr>
              <a:t>รีย์</a:t>
            </a:r>
            <a:r>
              <a:rPr lang="th-TH" sz="3000" b="1" dirty="0">
                <a:solidFill>
                  <a:schemeClr val="accent4"/>
                </a:solidFill>
                <a:latin typeface="JasmineUPC" pitchFamily="18" charset="-34"/>
                <a:cs typeface="JasmineUPC" pitchFamily="18" charset="-34"/>
              </a:rPr>
              <a:t> ร้อยละ </a:t>
            </a:r>
            <a:r>
              <a:rPr lang="en-US" sz="3000" b="1" dirty="0">
                <a:solidFill>
                  <a:schemeClr val="accent4"/>
                </a:solidFill>
                <a:latin typeface="JasmineUPC" pitchFamily="18" charset="-34"/>
                <a:cs typeface="JasmineUPC" pitchFamily="18" charset="-34"/>
              </a:rPr>
              <a:t>36.67</a:t>
            </a:r>
            <a:r>
              <a:rPr lang="th-TH" sz="3000" b="1" dirty="0">
                <a:solidFill>
                  <a:schemeClr val="accent4"/>
                </a:solidFill>
                <a:latin typeface="JasmineUPC" pitchFamily="18" charset="-34"/>
                <a:cs typeface="JasmineUPC" pitchFamily="18" charset="-34"/>
              </a:rPr>
              <a:t>  </a:t>
            </a:r>
          </a:p>
          <a:p>
            <a:pPr marL="0" indent="0">
              <a:buNone/>
            </a:pPr>
            <a:r>
              <a:rPr lang="en-US" sz="3000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000" b="1" dirty="0">
                <a:latin typeface="JasmineUPC" pitchFamily="18" charset="-34"/>
                <a:cs typeface="JasmineUPC" pitchFamily="18" charset="-34"/>
              </a:rPr>
              <a:t> น้ำแข็งหลอด ตกมาตรฐานจุลินท</a:t>
            </a:r>
            <a:r>
              <a:rPr lang="th-TH" sz="3000" b="1" dirty="0" err="1">
                <a:latin typeface="JasmineUPC" pitchFamily="18" charset="-34"/>
                <a:cs typeface="JasmineUPC" pitchFamily="18" charset="-34"/>
              </a:rPr>
              <a:t>รีย์</a:t>
            </a:r>
            <a:r>
              <a:rPr lang="th-TH" sz="3000" b="1" dirty="0">
                <a:latin typeface="JasmineUPC" pitchFamily="18" charset="-34"/>
                <a:cs typeface="JasmineUPC" pitchFamily="18" charset="-34"/>
              </a:rPr>
              <a:t> ร้อยละ </a:t>
            </a:r>
            <a:r>
              <a:rPr lang="en-US" sz="3000" b="1" dirty="0">
                <a:latin typeface="JasmineUPC" pitchFamily="18" charset="-34"/>
                <a:cs typeface="JasmineUPC" pitchFamily="18" charset="-34"/>
              </a:rPr>
              <a:t>42.86</a:t>
            </a:r>
          </a:p>
          <a:p>
            <a:pPr marL="0" indent="0">
              <a:buNone/>
            </a:pPr>
            <a:r>
              <a:rPr lang="en-US" sz="3000" b="1" dirty="0">
                <a:latin typeface="JasmineUPC" pitchFamily="18" charset="-34"/>
                <a:cs typeface="JasmineUPC" pitchFamily="18" charset="-34"/>
              </a:rPr>
              <a:t>: </a:t>
            </a:r>
            <a:r>
              <a:rPr lang="th-TH" sz="3000" b="1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ลูกชิ้น หมูยอ พบสารกันเสียที่ห้ามใช้ ร้อยละ </a:t>
            </a:r>
            <a:r>
              <a:rPr lang="en-US" sz="3000" b="1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100.0</a:t>
            </a:r>
          </a:p>
          <a:p>
            <a:pPr marL="0" indent="0">
              <a:buNone/>
            </a:pPr>
            <a:r>
              <a:rPr lang="en-US" sz="3000" b="1" dirty="0">
                <a:latin typeface="JasmineUPC" pitchFamily="18" charset="-34"/>
                <a:cs typeface="JasmineUPC" pitchFamily="18" charset="-34"/>
              </a:rPr>
              <a:t>: </a:t>
            </a:r>
            <a:r>
              <a:rPr lang="th-TH" sz="3000" b="1" dirty="0">
                <a:solidFill>
                  <a:schemeClr val="tx2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กาแฟผงสำเร็จรูป พบยาแผนปัจจุบัน </a:t>
            </a:r>
            <a:r>
              <a:rPr lang="en-US" sz="3000" b="1" dirty="0">
                <a:solidFill>
                  <a:schemeClr val="tx2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Sildenafil </a:t>
            </a:r>
            <a:br>
              <a:rPr lang="th-TH" sz="3000" b="1" dirty="0">
                <a:solidFill>
                  <a:schemeClr val="tx2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000" b="1" dirty="0">
                <a:solidFill>
                  <a:schemeClr val="tx2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  ร้อยละ </a:t>
            </a:r>
            <a:r>
              <a:rPr lang="en-US" sz="3000" b="1" dirty="0">
                <a:solidFill>
                  <a:schemeClr val="tx2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100.0</a:t>
            </a:r>
            <a:endParaRPr lang="th-TH" sz="3000" b="1" dirty="0">
              <a:solidFill>
                <a:schemeClr val="tx2">
                  <a:lumMod val="50000"/>
                </a:schemeClr>
              </a:solidFill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endParaRPr lang="th-TH" sz="3000" b="1" dirty="0"/>
          </a:p>
          <a:p>
            <a:pPr marL="0" indent="0">
              <a:buNone/>
            </a:pPr>
            <a:endParaRPr lang="th-TH" sz="3000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4" name="ตัวเชื่อมต่อตรง 3">
            <a:extLst>
              <a:ext uri="{FF2B5EF4-FFF2-40B4-BE49-F238E27FC236}">
                <a16:creationId xmlns:a16="http://schemas.microsoft.com/office/drawing/2014/main" id="{1ED451C4-D2A2-42A1-A9DF-5EE94FF80474}"/>
              </a:ext>
            </a:extLst>
          </p:cNvPr>
          <p:cNvCxnSpPr>
            <a:cxnSpLocks/>
          </p:cNvCxnSpPr>
          <p:nvPr/>
        </p:nvCxnSpPr>
        <p:spPr>
          <a:xfrm>
            <a:off x="2369840" y="1201316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51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82996" y="1561356"/>
            <a:ext cx="7416824" cy="38656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sz="3333" b="1" u="sng" dirty="0">
                <a:solidFill>
                  <a:schemeClr val="accent6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การดำเนินการกรณีผลิตภัณฑ์สุขภาพตกมาตรฐาน</a:t>
            </a:r>
          </a:p>
          <a:p>
            <a:pPr marL="0" indent="0">
              <a:buNone/>
            </a:pPr>
            <a:r>
              <a:rPr lang="en-US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1.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เก็บตัวอย่างจากสถานที่ผลิตในจังหวัด </a:t>
            </a:r>
            <a:endParaRPr lang="en-US" sz="3333" b="1" dirty="0">
              <a:solidFill>
                <a:srgbClr val="2114CA"/>
              </a:solidFill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	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ดำเนินคดี</a:t>
            </a:r>
          </a:p>
          <a:p>
            <a:pPr marL="0" indent="0">
              <a:buNone/>
            </a:pPr>
            <a:r>
              <a:rPr lang="en-US" sz="3333" b="1" dirty="0">
                <a:solidFill>
                  <a:srgbClr val="008000"/>
                </a:solidFill>
                <a:latin typeface="JasmineUPC" pitchFamily="18" charset="-34"/>
                <a:cs typeface="JasmineUPC" pitchFamily="18" charset="-34"/>
              </a:rPr>
              <a:t>2.</a:t>
            </a:r>
            <a:r>
              <a:rPr lang="th-TH" sz="3333" b="1" dirty="0">
                <a:solidFill>
                  <a:srgbClr val="008000"/>
                </a:solidFill>
                <a:latin typeface="JasmineUPC" pitchFamily="18" charset="-34"/>
                <a:cs typeface="JasmineUPC" pitchFamily="18" charset="-34"/>
              </a:rPr>
              <a:t>เก็บตัวอย่างจากสถานที่จำหน่ายในจังหวัด และ</a:t>
            </a:r>
          </a:p>
          <a:p>
            <a:pPr marL="0" indent="0">
              <a:buNone/>
            </a:pPr>
            <a:r>
              <a:rPr lang="th-TH" sz="3333" b="1" dirty="0">
                <a:solidFill>
                  <a:srgbClr val="008000"/>
                </a:solidFill>
                <a:latin typeface="JasmineUPC" pitchFamily="18" charset="-34"/>
                <a:cs typeface="JasmineUPC" pitchFamily="18" charset="-34"/>
              </a:rPr>
              <a:t>   สถานที่ผลิตอยู่ต่างจังหวัด</a:t>
            </a:r>
          </a:p>
          <a:p>
            <a:pPr marL="0" indent="0">
              <a:buNone/>
            </a:pP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	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แจ้งให้งดจำหน่ายในสถานที่จำหน่าย</a:t>
            </a:r>
          </a:p>
          <a:p>
            <a:pPr marL="0" indent="0">
              <a:buNone/>
            </a:pP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	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ส่งเรื่องให้ 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อย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.ดำเนินการ หากสถานที่ผลิตอยู่ต่างจังหวัด</a:t>
            </a: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0CC18420-6C08-4F39-B8E3-11CA0D85F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672" y="93976"/>
            <a:ext cx="6762328" cy="952500"/>
          </a:xfrm>
        </p:spPr>
        <p:txBody>
          <a:bodyPr>
            <a:noAutofit/>
          </a:bodyPr>
          <a:lstStyle/>
          <a:p>
            <a:r>
              <a:rPr lang="th-TH" b="1" dirty="0">
                <a:latin typeface="JasmineUPC" pitchFamily="18" charset="-34"/>
                <a:cs typeface="JasmineUPC" pitchFamily="18" charset="-34"/>
              </a:rPr>
              <a:t>โครงการคุ้มครองผู้บริโภคด้านผลิตภัณฑ์สุขภาพและบริการสุขภาพ</a:t>
            </a: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E2DA1EFE-F368-45DC-A7B8-9217E5933B12}"/>
              </a:ext>
            </a:extLst>
          </p:cNvPr>
          <p:cNvCxnSpPr>
            <a:cxnSpLocks/>
          </p:cNvCxnSpPr>
          <p:nvPr/>
        </p:nvCxnSpPr>
        <p:spPr>
          <a:xfrm>
            <a:off x="2369840" y="1201316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361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2432" y="1705372"/>
            <a:ext cx="6879976" cy="3555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333" b="1" dirty="0">
                <a:solidFill>
                  <a:srgbClr val="C00000"/>
                </a:solidFill>
                <a:latin typeface="JasmineUPC" pitchFamily="18" charset="-34"/>
                <a:cs typeface="JasmineUPC" pitchFamily="18" charset="-34"/>
              </a:rPr>
              <a:t>การตรวจสารปนเปื้อนในอาหาร ได้แก่ 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บอ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แรกซ์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			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สารฟอกขาว</a:t>
            </a:r>
            <a:endParaRPr lang="en-US" sz="3333" b="1" dirty="0"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สารกันรา			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ฟอร์มาลิน  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ยาฆ่าแมลง		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สารเร่งเนื้อแดง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สารโพลา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ร์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ในน้ำมันทอดซ้ำ</a:t>
            </a:r>
            <a:endParaRPr lang="th-TH" sz="3333" b="1" dirty="0"/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A3B864CE-124D-4D2C-B20C-38A48B7A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672" y="93976"/>
            <a:ext cx="6762328" cy="952500"/>
          </a:xfrm>
        </p:spPr>
        <p:txBody>
          <a:bodyPr>
            <a:noAutofit/>
          </a:bodyPr>
          <a:lstStyle/>
          <a:p>
            <a:r>
              <a:rPr lang="th-TH" b="1" dirty="0">
                <a:latin typeface="JasmineUPC" pitchFamily="18" charset="-34"/>
                <a:cs typeface="JasmineUPC" pitchFamily="18" charset="-34"/>
              </a:rPr>
              <a:t>โครงการคุ้มครองผู้บริโภคด้านผลิตภัณฑ์สุขภาพและบริการสุขภาพ</a:t>
            </a: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08C9D956-8957-4372-A334-AA48AD1C85C5}"/>
              </a:ext>
            </a:extLst>
          </p:cNvPr>
          <p:cNvCxnSpPr>
            <a:cxnSpLocks/>
          </p:cNvCxnSpPr>
          <p:nvPr/>
        </p:nvCxnSpPr>
        <p:spPr>
          <a:xfrm>
            <a:off x="2369840" y="1201316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153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13583" y="1777380"/>
            <a:ext cx="7272808" cy="3555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Baseline data 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(ปี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62) : </a:t>
            </a:r>
            <a:r>
              <a:rPr lang="th-TH" sz="3333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พบสารปนเปื้อนร้อยละ </a:t>
            </a:r>
            <a:r>
              <a:rPr lang="en-US" sz="3333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0.78</a:t>
            </a:r>
            <a:r>
              <a:rPr lang="th-TH" sz="3333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ฟอร์มาลินในปลาหมึก กุ้ง 		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4.92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สารโพ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ลาร์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ในน้ำมันทอดซ้ำ		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4.78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 </a:t>
            </a: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สารเร่งเนื้อแดงในเนื้อหมู 		ร้อยละ </a:t>
            </a: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4.08</a:t>
            </a:r>
          </a:p>
          <a:p>
            <a:pPr marL="0" indent="0">
              <a:buNone/>
            </a:pPr>
            <a:endParaRPr lang="en-US" sz="1400" b="1" dirty="0">
              <a:latin typeface="JasmineUPC" pitchFamily="18" charset="-34"/>
              <a:cs typeface="JasmineUPC" pitchFamily="18" charset="-34"/>
            </a:endParaRPr>
          </a:p>
          <a:p>
            <a:pPr marL="0" indent="0" algn="ctr">
              <a:buNone/>
            </a:pP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 </a:t>
            </a:r>
            <a:r>
              <a:rPr lang="en-US" sz="3200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**</a:t>
            </a:r>
            <a:r>
              <a:rPr lang="th-TH" sz="3200" b="1" i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ไม่พบการปนเปื้อนบอ</a:t>
            </a:r>
            <a:r>
              <a:rPr lang="th-TH" sz="3200" b="1" i="1" dirty="0" err="1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แรกซ์</a:t>
            </a:r>
            <a:r>
              <a:rPr lang="th-TH" sz="3200" b="1" i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 สารฟอกขาว สารกันรา</a:t>
            </a:r>
            <a:r>
              <a:rPr lang="en-US" sz="3200" b="1" i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**</a:t>
            </a:r>
            <a:endParaRPr lang="th-TH" sz="3333" b="1" dirty="0">
              <a:solidFill>
                <a:srgbClr val="2114CA"/>
              </a:solidFill>
            </a:endParaRPr>
          </a:p>
          <a:p>
            <a:pPr marL="0" indent="0">
              <a:buNone/>
            </a:pPr>
            <a:endParaRPr lang="th-TH" sz="3333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0832AA53-AB15-4D05-89A9-9A825C1F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672" y="93976"/>
            <a:ext cx="6762328" cy="952500"/>
          </a:xfrm>
        </p:spPr>
        <p:txBody>
          <a:bodyPr>
            <a:noAutofit/>
          </a:bodyPr>
          <a:lstStyle/>
          <a:p>
            <a:r>
              <a:rPr lang="th-TH" b="1" dirty="0">
                <a:latin typeface="JasmineUPC" pitchFamily="18" charset="-34"/>
                <a:cs typeface="JasmineUPC" pitchFamily="18" charset="-34"/>
              </a:rPr>
              <a:t>โครงการคุ้มครองผู้บริโภคด้านผลิตภัณฑ์สุขภาพและบริการสุขภาพ</a:t>
            </a: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E9350BDE-2005-4855-BD90-6151F704C32A}"/>
              </a:ext>
            </a:extLst>
          </p:cNvPr>
          <p:cNvCxnSpPr>
            <a:cxnSpLocks/>
          </p:cNvCxnSpPr>
          <p:nvPr/>
        </p:nvCxnSpPr>
        <p:spPr>
          <a:xfrm>
            <a:off x="2369840" y="1201316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200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3616" y="1777380"/>
            <a:ext cx="7200800" cy="3555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u="sng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การดำเนินการกรณีตรวจพบสารปนเปื้อน</a:t>
            </a:r>
          </a:p>
          <a:p>
            <a:pPr marL="0" indent="0">
              <a:buNone/>
            </a:pPr>
            <a:r>
              <a:rPr lang="en-US" sz="3200" b="1" dirty="0">
                <a:latin typeface="JasmineUPC" pitchFamily="18" charset="-34"/>
                <a:cs typeface="JasmineUPC" pitchFamily="18" charset="-34"/>
              </a:rPr>
              <a:t>1.</a:t>
            </a:r>
            <a:r>
              <a:rPr lang="th-TH" sz="3200" b="1" dirty="0">
                <a:latin typeface="JasmineUPC" pitchFamily="18" charset="-34"/>
                <a:cs typeface="JasmineUPC" pitchFamily="18" charset="-34"/>
              </a:rPr>
              <a:t>สสจ.แจ้งผลให้ รพ./</a:t>
            </a:r>
            <a:r>
              <a:rPr lang="th-TH" sz="3200" b="1" dirty="0" err="1">
                <a:latin typeface="JasmineUPC" pitchFamily="18" charset="-34"/>
                <a:cs typeface="JasmineUPC" pitchFamily="18" charset="-34"/>
              </a:rPr>
              <a:t>สส</a:t>
            </a:r>
            <a:r>
              <a:rPr lang="th-TH" sz="3200" b="1" dirty="0">
                <a:latin typeface="JasmineUPC" pitchFamily="18" charset="-34"/>
                <a:cs typeface="JasmineUPC" pitchFamily="18" charset="-34"/>
              </a:rPr>
              <a:t>อ./เทศบาล  ทราบ</a:t>
            </a:r>
          </a:p>
          <a:p>
            <a:pPr marL="0" indent="0">
              <a:buNone/>
            </a:pPr>
            <a:r>
              <a:rPr lang="en-US" sz="3200" b="1" dirty="0">
                <a:latin typeface="JasmineUPC" pitchFamily="18" charset="-34"/>
                <a:cs typeface="JasmineUPC" pitchFamily="18" charset="-34"/>
              </a:rPr>
              <a:t>2.</a:t>
            </a:r>
            <a:r>
              <a:rPr lang="th-TH" sz="3200" b="1" dirty="0">
                <a:latin typeface="JasmineUPC" pitchFamily="18" charset="-34"/>
                <a:cs typeface="JasmineUPC" pitchFamily="18" charset="-34"/>
              </a:rPr>
              <a:t>รพ./</a:t>
            </a:r>
            <a:r>
              <a:rPr lang="th-TH" sz="3200" b="1" dirty="0" err="1">
                <a:latin typeface="JasmineUPC" pitchFamily="18" charset="-34"/>
                <a:cs typeface="JasmineUPC" pitchFamily="18" charset="-34"/>
              </a:rPr>
              <a:t>สส</a:t>
            </a:r>
            <a:r>
              <a:rPr lang="th-TH" sz="3200" b="1" dirty="0">
                <a:latin typeface="JasmineUPC" pitchFamily="18" charset="-34"/>
                <a:cs typeface="JasmineUPC" pitchFamily="18" charset="-34"/>
              </a:rPr>
              <a:t>อ./เทศบาล ให้ความรู้แม่ค้า </a:t>
            </a:r>
            <a:br>
              <a:rPr lang="th-TH" sz="3200" b="1" dirty="0">
                <a:latin typeface="JasmineUPC" pitchFamily="18" charset="-34"/>
                <a:cs typeface="JasmineUPC" pitchFamily="18" charset="-34"/>
              </a:rPr>
            </a:br>
            <a:r>
              <a:rPr lang="th-TH" sz="3200" b="1" dirty="0">
                <a:latin typeface="JasmineUPC" pitchFamily="18" charset="-34"/>
                <a:cs typeface="JasmineUPC" pitchFamily="18" charset="-34"/>
              </a:rPr>
              <a:t>    แนะนำในการซื้อสินค้ามาจำหน่าย</a:t>
            </a:r>
          </a:p>
          <a:p>
            <a:pPr marL="0" indent="0">
              <a:buNone/>
            </a:pPr>
            <a:r>
              <a:rPr lang="en-US" sz="3200" b="1" dirty="0">
                <a:latin typeface="JasmineUPC" pitchFamily="18" charset="-34"/>
                <a:cs typeface="JasmineUPC" pitchFamily="18" charset="-34"/>
              </a:rPr>
              <a:t>3.</a:t>
            </a:r>
            <a:r>
              <a:rPr lang="th-TH" sz="3200" b="1" dirty="0">
                <a:latin typeface="JasmineUPC" pitchFamily="18" charset="-34"/>
                <a:cs typeface="JasmineUPC" pitchFamily="18" charset="-34"/>
              </a:rPr>
              <a:t>รพ./</a:t>
            </a:r>
            <a:r>
              <a:rPr lang="th-TH" sz="3200" b="1" dirty="0" err="1">
                <a:latin typeface="JasmineUPC" pitchFamily="18" charset="-34"/>
                <a:cs typeface="JasmineUPC" pitchFamily="18" charset="-34"/>
              </a:rPr>
              <a:t>สสอ</a:t>
            </a:r>
            <a:r>
              <a:rPr lang="th-TH" sz="3200" b="1" dirty="0">
                <a:latin typeface="JasmineUPC" pitchFamily="18" charset="-34"/>
                <a:cs typeface="JasmineUPC" pitchFamily="18" charset="-34"/>
              </a:rPr>
              <a:t>./เทศบาล หาข้อมูลแหล่งผลิตของอาหาร</a:t>
            </a:r>
            <a:br>
              <a:rPr lang="th-TH" sz="3200" b="1" dirty="0">
                <a:latin typeface="JasmineUPC" pitchFamily="18" charset="-34"/>
                <a:cs typeface="JasmineUPC" pitchFamily="18" charset="-34"/>
              </a:rPr>
            </a:br>
            <a:r>
              <a:rPr lang="th-TH" sz="3200" b="1" dirty="0">
                <a:latin typeface="JasmineUPC" pitchFamily="18" charset="-34"/>
                <a:cs typeface="JasmineUPC" pitchFamily="18" charset="-34"/>
              </a:rPr>
              <a:t>   ที่ตรวจพบสารปนเปื้อน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41DEBDCE-EC67-4762-8E16-45286C3A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672" y="93976"/>
            <a:ext cx="6762328" cy="952500"/>
          </a:xfrm>
        </p:spPr>
        <p:txBody>
          <a:bodyPr>
            <a:noAutofit/>
          </a:bodyPr>
          <a:lstStyle/>
          <a:p>
            <a:r>
              <a:rPr lang="th-TH" b="1" dirty="0">
                <a:latin typeface="JasmineUPC" pitchFamily="18" charset="-34"/>
                <a:cs typeface="JasmineUPC" pitchFamily="18" charset="-34"/>
              </a:rPr>
              <a:t>โครงการคุ้มครองผู้บริโภคด้านผลิตภัณฑ์สุขภาพและบริการสุขภาพ</a:t>
            </a: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E8268D9A-4D76-4B60-AE52-4AB9B62B4200}"/>
              </a:ext>
            </a:extLst>
          </p:cNvPr>
          <p:cNvCxnSpPr>
            <a:cxnSpLocks/>
          </p:cNvCxnSpPr>
          <p:nvPr/>
        </p:nvCxnSpPr>
        <p:spPr>
          <a:xfrm>
            <a:off x="2369840" y="1201316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00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5584" y="2038192"/>
            <a:ext cx="7554415" cy="247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333" b="1" u="sng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การดำเนินการกรณีตรวจพบสารปนเปื้อน </a:t>
            </a:r>
            <a:r>
              <a:rPr lang="th-TH" sz="3333" b="1" dirty="0">
                <a:solidFill>
                  <a:srgbClr val="2114CA"/>
                </a:solidFill>
                <a:latin typeface="JasmineUPC" pitchFamily="18" charset="-34"/>
                <a:cs typeface="JasmineUPC" pitchFamily="18" charset="-34"/>
              </a:rPr>
              <a:t>(ต่อ)</a:t>
            </a:r>
          </a:p>
          <a:p>
            <a:pPr marL="0" indent="0">
              <a:buNone/>
            </a:pPr>
            <a:endParaRPr lang="th-TH" sz="900" b="1" dirty="0">
              <a:latin typeface="JasmineUPC" pitchFamily="18" charset="-34"/>
              <a:cs typeface="JasmineUPC" pitchFamily="18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4.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รพ./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สสอ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./เทศบาล แจ้งแม่ค้าให้เปลี่ยนแหล่งซื้อใหม่</a:t>
            </a:r>
            <a:endParaRPr lang="th-TH" sz="3333" b="1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en-US" sz="3333" b="1" dirty="0">
                <a:latin typeface="JasmineUPC" pitchFamily="18" charset="-34"/>
                <a:cs typeface="JasmineUPC" pitchFamily="18" charset="-34"/>
              </a:rPr>
              <a:t>5.</a:t>
            </a:r>
            <a:r>
              <a:rPr lang="th-TH" sz="3333" b="1" dirty="0" err="1">
                <a:latin typeface="JasmineUPC" pitchFamily="18" charset="-34"/>
                <a:cs typeface="JasmineUPC" pitchFamily="18" charset="-34"/>
              </a:rPr>
              <a:t>สสจ</a:t>
            </a:r>
            <a:r>
              <a:rPr lang="th-TH" sz="3333" b="1" dirty="0">
                <a:latin typeface="JasmineUPC" pitchFamily="18" charset="-34"/>
                <a:cs typeface="JasmineUPC" pitchFamily="18" charset="-34"/>
              </a:rPr>
              <a:t>.ดำเนินการตรวจซ้ำ ในเดือนถัดไป</a:t>
            </a:r>
          </a:p>
          <a:p>
            <a:pPr marL="0" indent="0">
              <a:buNone/>
            </a:pPr>
            <a:endParaRPr lang="th-TH" sz="3333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2B68C380-BBAB-4C21-9905-15E8FCFDD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672" y="93976"/>
            <a:ext cx="6762328" cy="952500"/>
          </a:xfrm>
        </p:spPr>
        <p:txBody>
          <a:bodyPr>
            <a:noAutofit/>
          </a:bodyPr>
          <a:lstStyle/>
          <a:p>
            <a:r>
              <a:rPr lang="th-TH" b="1" dirty="0">
                <a:latin typeface="JasmineUPC" pitchFamily="18" charset="-34"/>
                <a:cs typeface="JasmineUPC" pitchFamily="18" charset="-34"/>
              </a:rPr>
              <a:t>โครงการคุ้มครองผู้บริโภคด้านผลิตภัณฑ์สุขภาพและบริการสุขภาพ</a:t>
            </a: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A2BC5C29-C229-44A3-86C6-1F93C7635A0C}"/>
              </a:ext>
            </a:extLst>
          </p:cNvPr>
          <p:cNvCxnSpPr>
            <a:cxnSpLocks/>
          </p:cNvCxnSpPr>
          <p:nvPr/>
        </p:nvCxnSpPr>
        <p:spPr>
          <a:xfrm>
            <a:off x="2369840" y="1201316"/>
            <a:ext cx="3816424" cy="0"/>
          </a:xfrm>
          <a:prstGeom prst="line">
            <a:avLst/>
          </a:prstGeom>
          <a:ln w="3810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36967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4916</TotalTime>
  <Words>819</Words>
  <Application>Microsoft Office PowerPoint</Application>
  <PresentationFormat>กำหนดเอง</PresentationFormat>
  <Paragraphs>173</Paragraphs>
  <Slides>28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28</vt:i4>
      </vt:variant>
    </vt:vector>
  </HeadingPairs>
  <TitlesOfParts>
    <vt:vector size="33" baseType="lpstr">
      <vt:lpstr>Arial</vt:lpstr>
      <vt:lpstr>Calibri</vt:lpstr>
      <vt:lpstr>JasmineUPC</vt:lpstr>
      <vt:lpstr>TH SarabunPSK</vt:lpstr>
      <vt:lpstr>ชุดรูปแบบของ Office</vt:lpstr>
      <vt:lpstr>กลุ่มงานคุ้มครองผู้บริโภค และเภสัชสาธารณสุข  สำนักงานสาธารณสุขจังหวัดปราจีนบุรี</vt:lpstr>
      <vt:lpstr>ยุทธศาสตร์ที่ 1 การเสริมสร้างความเป็นเลิศในการส่งเสริมสุขภาพ การควบคุมป้องกันโรค และการคุ้มครองผู้บริโภคทางสุขภาพที่มีประสิทธิภาพด้วยพลังเครือข่ายที่เข้มแข็ง</vt:lpstr>
      <vt:lpstr>โครงการคุ้มครองผู้บริโภคด้านผลิตภัณฑ์สุขภาพและบริการสุขภาพ</vt:lpstr>
      <vt:lpstr>โครงการคุ้มครองผู้บริโภคด้านผลิตภัณฑ์สุขภาพและบริการสุขภาพ</vt:lpstr>
      <vt:lpstr>โครงการคุ้มครองผู้บริโภคด้านผลิตภัณฑ์สุขภาพและบริการสุขภาพ</vt:lpstr>
      <vt:lpstr>โครงการคุ้มครองผู้บริโภคด้านผลิตภัณฑ์สุขภาพและบริการสุขภาพ</vt:lpstr>
      <vt:lpstr>โครงการคุ้มครองผู้บริโภคด้านผลิตภัณฑ์สุขภาพและบริการสุขภาพ</vt:lpstr>
      <vt:lpstr>โครงการคุ้มครองผู้บริโภคด้านผลิตภัณฑ์สุขภาพและบริการสุขภาพ</vt:lpstr>
      <vt:lpstr>โครงการคุ้มครองผู้บริโภคด้านผลิตภัณฑ์สุขภาพและบริการสุขภาพ</vt:lpstr>
      <vt:lpstr>กิจกรรมระดับจังหวัด</vt:lpstr>
      <vt:lpstr>งานนำเสนอ PowerPoint</vt:lpstr>
      <vt:lpstr>งานนำเสนอ PowerPoint</vt:lpstr>
      <vt:lpstr>งานนำเสนอ PowerPoint</vt:lpstr>
      <vt:lpstr>กิจกรรมระดับอำเภอ</vt:lpstr>
      <vt:lpstr>งานนำเสนอ PowerPoint</vt:lpstr>
      <vt:lpstr>กิจกรรมระดับตำบล</vt:lpstr>
      <vt:lpstr>งานนำเสนอ PowerPoint</vt:lpstr>
      <vt:lpstr>ยุทธศาสตร์ที่ 2 การจัดบริการทางการแพทย์ และการฟื้นฟูสุขภาพในทุกระดับที่มีคุณภาพ มาตรฐาน ปลอดภัย ไร้รอยต่อ ที่ประชาชนเชื่อมั่น และวางใจ</vt:lpstr>
      <vt:lpstr>โครงการป้องกันและควบคุมการดื้อยาต้าน จุลชีพและการใช้ยาอย่างสมเหตุผล</vt:lpstr>
      <vt:lpstr>งานนำเสนอ PowerPoint</vt:lpstr>
      <vt:lpstr>งานนำเสนอ PowerPoint</vt:lpstr>
      <vt:lpstr>โครงการป้องกันและควบคุมการดื้อยาต้าน จุลชีพและการใช้ยาอย่างสมเหตุผล</vt:lpstr>
      <vt:lpstr>งานนำเสนอ PowerPoint</vt:lpstr>
      <vt:lpstr>งานนำเสนอ PowerPoint</vt:lpstr>
      <vt:lpstr>โครงการกัญชาทางแพทย์</vt:lpstr>
      <vt:lpstr>งานนำเสนอ PowerPoint</vt:lpstr>
      <vt:lpstr>งานนำเสนอ PowerPoint</vt:lpstr>
      <vt:lpstr>ขอขอบคุณ</vt:lpstr>
    </vt:vector>
  </TitlesOfParts>
  <Company>PHO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CD</dc:creator>
  <cp:lastModifiedBy>lenovo</cp:lastModifiedBy>
  <cp:revision>343</cp:revision>
  <cp:lastPrinted>2019-09-30T01:34:48Z</cp:lastPrinted>
  <dcterms:created xsi:type="dcterms:W3CDTF">2018-02-23T04:02:53Z</dcterms:created>
  <dcterms:modified xsi:type="dcterms:W3CDTF">2019-11-04T13:05:51Z</dcterms:modified>
</cp:coreProperties>
</file>