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7" r:id="rId3"/>
    <p:sldId id="258" r:id="rId4"/>
    <p:sldId id="270" r:id="rId5"/>
    <p:sldId id="468" r:id="rId6"/>
    <p:sldId id="282" r:id="rId7"/>
    <p:sldId id="469" r:id="rId8"/>
    <p:sldId id="466" r:id="rId9"/>
    <p:sldId id="467" r:id="rId10"/>
    <p:sldId id="272" r:id="rId11"/>
    <p:sldId id="260" r:id="rId12"/>
    <p:sldId id="262" r:id="rId13"/>
    <p:sldId id="266" r:id="rId14"/>
    <p:sldId id="273" r:id="rId15"/>
    <p:sldId id="274" r:id="rId16"/>
    <p:sldId id="275" r:id="rId17"/>
    <p:sldId id="276" r:id="rId18"/>
    <p:sldId id="267" r:id="rId19"/>
    <p:sldId id="470" r:id="rId20"/>
    <p:sldId id="268" r:id="rId21"/>
    <p:sldId id="283" r:id="rId22"/>
    <p:sldId id="279" r:id="rId23"/>
    <p:sldId id="280" r:id="rId24"/>
    <p:sldId id="281" r:id="rId25"/>
    <p:sldId id="277" r:id="rId26"/>
    <p:sldId id="269" r:id="rId27"/>
    <p:sldId id="278" r:id="rId28"/>
    <p:sldId id="397" r:id="rId29"/>
  </p:sldIdLst>
  <p:sldSz cx="7620000" cy="5715000"/>
  <p:notesSz cx="7045325" cy="9345613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240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2114CA"/>
    <a:srgbClr val="E60000"/>
    <a:srgbClr val="00B853"/>
    <a:srgbClr val="15C2FF"/>
    <a:srgbClr val="69D8FF"/>
    <a:srgbClr val="00C057"/>
    <a:srgbClr val="00BC55"/>
    <a:srgbClr val="81DEF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ลักษณะสีปานกลาง 2 - เน้น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ลักษณะสีปานกลาง 2 - เน้น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ลักษณะสีปานกลาง 2 - เน้น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86443" autoAdjust="0"/>
  </p:normalViewPr>
  <p:slideViewPr>
    <p:cSldViewPr>
      <p:cViewPr varScale="1">
        <p:scale>
          <a:sx n="82" d="100"/>
          <a:sy n="82" d="100"/>
        </p:scale>
        <p:origin x="660" y="90"/>
      </p:cViewPr>
      <p:guideLst>
        <p:guide orient="horz" pos="1800"/>
        <p:guide pos="24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53792" cy="466834"/>
          </a:xfrm>
          <a:prstGeom prst="rect">
            <a:avLst/>
          </a:prstGeom>
        </p:spPr>
        <p:txBody>
          <a:bodyPr vert="horz" lIns="90830" tIns="45415" rIns="90830" bIns="45415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991534" y="2"/>
            <a:ext cx="3052155" cy="466834"/>
          </a:xfrm>
          <a:prstGeom prst="rect">
            <a:avLst/>
          </a:prstGeom>
        </p:spPr>
        <p:txBody>
          <a:bodyPr vert="horz" lIns="90830" tIns="45415" rIns="90830" bIns="45415" rtlCol="0"/>
          <a:lstStyle>
            <a:lvl1pPr algn="r">
              <a:defRPr sz="1200"/>
            </a:lvl1pPr>
          </a:lstStyle>
          <a:p>
            <a:fld id="{E7656ED7-2D19-4E70-9454-3057F3C6DCB9}" type="datetimeFigureOut">
              <a:rPr lang="th-TH" smtClean="0"/>
              <a:t>04/11/62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1" y="8877294"/>
            <a:ext cx="3053792" cy="466834"/>
          </a:xfrm>
          <a:prstGeom prst="rect">
            <a:avLst/>
          </a:prstGeom>
        </p:spPr>
        <p:txBody>
          <a:bodyPr vert="horz" lIns="90830" tIns="45415" rIns="90830" bIns="45415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991534" y="8877294"/>
            <a:ext cx="3052155" cy="466834"/>
          </a:xfrm>
          <a:prstGeom prst="rect">
            <a:avLst/>
          </a:prstGeom>
        </p:spPr>
        <p:txBody>
          <a:bodyPr vert="horz" lIns="90830" tIns="45415" rIns="90830" bIns="45415" rtlCol="0" anchor="b"/>
          <a:lstStyle>
            <a:lvl1pPr algn="r">
              <a:defRPr sz="1200"/>
            </a:lvl1pPr>
          </a:lstStyle>
          <a:p>
            <a:fld id="{187256FF-A38A-4A2A-8CA4-835584B525D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257975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52974" cy="467281"/>
          </a:xfrm>
          <a:prstGeom prst="rect">
            <a:avLst/>
          </a:prstGeom>
        </p:spPr>
        <p:txBody>
          <a:bodyPr vert="horz" lIns="90830" tIns="45415" rIns="90830" bIns="45415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990722" y="0"/>
            <a:ext cx="3052974" cy="467281"/>
          </a:xfrm>
          <a:prstGeom prst="rect">
            <a:avLst/>
          </a:prstGeom>
        </p:spPr>
        <p:txBody>
          <a:bodyPr vert="horz" lIns="90830" tIns="45415" rIns="90830" bIns="45415" rtlCol="0"/>
          <a:lstStyle>
            <a:lvl1pPr algn="r">
              <a:defRPr sz="1200"/>
            </a:lvl1pPr>
          </a:lstStyle>
          <a:p>
            <a:fld id="{C4659D29-3E24-4B13-89DA-B0A0F1783372}" type="datetimeFigureOut">
              <a:rPr lang="th-TH" smtClean="0"/>
              <a:t>04/11/62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85863" y="700088"/>
            <a:ext cx="4676775" cy="35067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30" tIns="45415" rIns="90830" bIns="45415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704533" y="4439168"/>
            <a:ext cx="5636260" cy="4205526"/>
          </a:xfrm>
          <a:prstGeom prst="rect">
            <a:avLst/>
          </a:prstGeom>
        </p:spPr>
        <p:txBody>
          <a:bodyPr vert="horz" lIns="90830" tIns="45415" rIns="90830" bIns="45415" rtlCol="0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1" y="8876711"/>
            <a:ext cx="3052974" cy="467281"/>
          </a:xfrm>
          <a:prstGeom prst="rect">
            <a:avLst/>
          </a:prstGeom>
        </p:spPr>
        <p:txBody>
          <a:bodyPr vert="horz" lIns="90830" tIns="45415" rIns="90830" bIns="45415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990722" y="8876711"/>
            <a:ext cx="3052974" cy="467281"/>
          </a:xfrm>
          <a:prstGeom prst="rect">
            <a:avLst/>
          </a:prstGeom>
        </p:spPr>
        <p:txBody>
          <a:bodyPr vert="horz" lIns="90830" tIns="45415" rIns="90830" bIns="45415" rtlCol="0" anchor="b"/>
          <a:lstStyle>
            <a:lvl1pPr algn="r">
              <a:defRPr sz="1200"/>
            </a:lvl1pPr>
          </a:lstStyle>
          <a:p>
            <a:fld id="{92425122-B4C2-441D-A1A0-E04C4B63AD7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42925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E37A2F-696A-462A-A649-C8B58A301D96}" type="slidenum">
              <a:rPr lang="en-US" smtClean="0">
                <a:solidFill>
                  <a:srgbClr val="000000"/>
                </a:solidFill>
              </a:rPr>
              <a:pPr/>
              <a:t>28</a:t>
            </a:fld>
            <a:endParaRPr lang="th-TH">
              <a:solidFill>
                <a:srgbClr val="000000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5863" y="700088"/>
            <a:ext cx="4676775" cy="3506787"/>
          </a:xfrm>
          <a:prstGeom prst="rect">
            <a:avLst/>
          </a:prstGeom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cs typeface="Cord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45096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571500" y="1775356"/>
            <a:ext cx="6477000" cy="1225021"/>
          </a:xfrm>
        </p:spPr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143000" y="3238500"/>
            <a:ext cx="53340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80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61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42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239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04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668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47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33266-4EB5-4CE1-B174-837DFCEECAC9}" type="datetimeFigureOut">
              <a:rPr lang="th-TH" smtClean="0"/>
              <a:t>04/11/62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705E0-C62B-4588-9057-DF63AAE604F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21085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33266-4EB5-4CE1-B174-837DFCEECAC9}" type="datetimeFigureOut">
              <a:rPr lang="th-TH" smtClean="0"/>
              <a:t>04/11/62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705E0-C62B-4588-9057-DF63AAE604F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01615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5524500" y="228867"/>
            <a:ext cx="1714500" cy="4876271"/>
          </a:xfrm>
        </p:spPr>
        <p:txBody>
          <a:bodyPr vert="eaVert"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381000" y="228867"/>
            <a:ext cx="5016500" cy="4876271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33266-4EB5-4CE1-B174-837DFCEECAC9}" type="datetimeFigureOut">
              <a:rPr lang="th-TH" smtClean="0"/>
              <a:t>04/11/62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705E0-C62B-4588-9057-DF63AAE604F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80005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33266-4EB5-4CE1-B174-837DFCEECAC9}" type="datetimeFigureOut">
              <a:rPr lang="th-TH" smtClean="0"/>
              <a:t>04/11/62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705E0-C62B-4588-9057-DF63AAE604F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47567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1928" y="3672418"/>
            <a:ext cx="6477000" cy="1135062"/>
          </a:xfrm>
        </p:spPr>
        <p:txBody>
          <a:bodyPr anchor="t"/>
          <a:lstStyle>
            <a:lvl1pPr algn="l">
              <a:defRPr sz="3333" b="1" cap="all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601928" y="2422261"/>
            <a:ext cx="6477000" cy="1250156"/>
          </a:xfrm>
        </p:spPr>
        <p:txBody>
          <a:bodyPr anchor="b"/>
          <a:lstStyle>
            <a:lvl1pPr marL="0" indent="0">
              <a:buNone/>
              <a:defRPr sz="1667">
                <a:solidFill>
                  <a:schemeClr val="tx1">
                    <a:tint val="75000"/>
                  </a:schemeClr>
                </a:solidFill>
              </a:defRPr>
            </a:lvl1pPr>
            <a:lvl2pPr marL="38098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761970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3pPr>
            <a:lvl4pPr marL="1142954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4pPr>
            <a:lvl5pPr marL="1523939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5pPr>
            <a:lvl6pPr marL="1904924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6pPr>
            <a:lvl7pPr marL="2285909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7pPr>
            <a:lvl8pPr marL="2666893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8pPr>
            <a:lvl9pPr marL="3047878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33266-4EB5-4CE1-B174-837DFCEECAC9}" type="datetimeFigureOut">
              <a:rPr lang="th-TH" smtClean="0"/>
              <a:t>04/11/62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705E0-C62B-4588-9057-DF63AAE604F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4479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381000" y="1333501"/>
            <a:ext cx="3365500" cy="3771636"/>
          </a:xfrm>
        </p:spPr>
        <p:txBody>
          <a:bodyPr/>
          <a:lstStyle>
            <a:lvl1pPr>
              <a:defRPr sz="2333"/>
            </a:lvl1pPr>
            <a:lvl2pPr>
              <a:defRPr sz="2000"/>
            </a:lvl2pPr>
            <a:lvl3pPr>
              <a:defRPr sz="1667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3873500" y="1333501"/>
            <a:ext cx="3365500" cy="3771636"/>
          </a:xfrm>
        </p:spPr>
        <p:txBody>
          <a:bodyPr/>
          <a:lstStyle>
            <a:lvl1pPr>
              <a:defRPr sz="2333"/>
            </a:lvl1pPr>
            <a:lvl2pPr>
              <a:defRPr sz="2000"/>
            </a:lvl2pPr>
            <a:lvl3pPr>
              <a:defRPr sz="1667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33266-4EB5-4CE1-B174-837DFCEECAC9}" type="datetimeFigureOut">
              <a:rPr lang="th-TH" smtClean="0"/>
              <a:t>04/11/62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705E0-C62B-4588-9057-DF63AAE604F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98212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381000" y="1279261"/>
            <a:ext cx="3366823" cy="533136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381000" y="1812396"/>
            <a:ext cx="3366823" cy="3292740"/>
          </a:xfrm>
        </p:spPr>
        <p:txBody>
          <a:bodyPr/>
          <a:lstStyle>
            <a:lvl1pPr>
              <a:defRPr sz="2000"/>
            </a:lvl1pPr>
            <a:lvl2pPr>
              <a:defRPr sz="1667"/>
            </a:lvl2pPr>
            <a:lvl3pPr>
              <a:defRPr sz="15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3870856" y="1279261"/>
            <a:ext cx="3368146" cy="533136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3870856" y="1812396"/>
            <a:ext cx="3368146" cy="3292740"/>
          </a:xfrm>
        </p:spPr>
        <p:txBody>
          <a:bodyPr/>
          <a:lstStyle>
            <a:lvl1pPr>
              <a:defRPr sz="2000"/>
            </a:lvl1pPr>
            <a:lvl2pPr>
              <a:defRPr sz="1667"/>
            </a:lvl2pPr>
            <a:lvl3pPr>
              <a:defRPr sz="15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33266-4EB5-4CE1-B174-837DFCEECAC9}" type="datetimeFigureOut">
              <a:rPr lang="th-TH" smtClean="0"/>
              <a:t>04/11/62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705E0-C62B-4588-9057-DF63AAE604F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95384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33266-4EB5-4CE1-B174-837DFCEECAC9}" type="datetimeFigureOut">
              <a:rPr lang="th-TH" smtClean="0"/>
              <a:t>04/11/62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705E0-C62B-4588-9057-DF63AAE604F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02426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33266-4EB5-4CE1-B174-837DFCEECAC9}" type="datetimeFigureOut">
              <a:rPr lang="th-TH" smtClean="0"/>
              <a:t>04/11/62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705E0-C62B-4588-9057-DF63AAE604F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69619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81002" y="227541"/>
            <a:ext cx="2506928" cy="968376"/>
          </a:xfrm>
        </p:spPr>
        <p:txBody>
          <a:bodyPr anchor="b"/>
          <a:lstStyle>
            <a:lvl1pPr algn="l">
              <a:defRPr sz="1667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979208" y="227543"/>
            <a:ext cx="4259792" cy="4877594"/>
          </a:xfrm>
        </p:spPr>
        <p:txBody>
          <a:bodyPr/>
          <a:lstStyle>
            <a:lvl1pPr>
              <a:defRPr sz="2667"/>
            </a:lvl1pPr>
            <a:lvl2pPr>
              <a:defRPr sz="2333"/>
            </a:lvl2pPr>
            <a:lvl3pPr>
              <a:defRPr sz="2000"/>
            </a:lvl3pPr>
            <a:lvl4pPr>
              <a:defRPr sz="1667"/>
            </a:lvl4pPr>
            <a:lvl5pPr>
              <a:defRPr sz="1667"/>
            </a:lvl5pPr>
            <a:lvl6pPr>
              <a:defRPr sz="1667"/>
            </a:lvl6pPr>
            <a:lvl7pPr>
              <a:defRPr sz="1667"/>
            </a:lvl7pPr>
            <a:lvl8pPr>
              <a:defRPr sz="1667"/>
            </a:lvl8pPr>
            <a:lvl9pPr>
              <a:defRPr sz="1667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381002" y="1195919"/>
            <a:ext cx="2506928" cy="3909219"/>
          </a:xfrm>
        </p:spPr>
        <p:txBody>
          <a:bodyPr/>
          <a:lstStyle>
            <a:lvl1pPr marL="0" indent="0">
              <a:buNone/>
              <a:defRPr sz="1167"/>
            </a:lvl1pPr>
            <a:lvl2pPr marL="380985" indent="0">
              <a:buNone/>
              <a:defRPr sz="1000"/>
            </a:lvl2pPr>
            <a:lvl3pPr marL="761970" indent="0">
              <a:buNone/>
              <a:defRPr sz="833"/>
            </a:lvl3pPr>
            <a:lvl4pPr marL="1142954" indent="0">
              <a:buNone/>
              <a:defRPr sz="750"/>
            </a:lvl4pPr>
            <a:lvl5pPr marL="1523939" indent="0">
              <a:buNone/>
              <a:defRPr sz="750"/>
            </a:lvl5pPr>
            <a:lvl6pPr marL="1904924" indent="0">
              <a:buNone/>
              <a:defRPr sz="750"/>
            </a:lvl6pPr>
            <a:lvl7pPr marL="2285909" indent="0">
              <a:buNone/>
              <a:defRPr sz="750"/>
            </a:lvl7pPr>
            <a:lvl8pPr marL="2666893" indent="0">
              <a:buNone/>
              <a:defRPr sz="750"/>
            </a:lvl8pPr>
            <a:lvl9pPr marL="3047878" indent="0">
              <a:buNone/>
              <a:defRPr sz="75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33266-4EB5-4CE1-B174-837DFCEECAC9}" type="datetimeFigureOut">
              <a:rPr lang="th-TH" smtClean="0"/>
              <a:t>04/11/62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705E0-C62B-4588-9057-DF63AAE604F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35319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493573" y="4000500"/>
            <a:ext cx="4572000" cy="472282"/>
          </a:xfrm>
        </p:spPr>
        <p:txBody>
          <a:bodyPr anchor="b"/>
          <a:lstStyle>
            <a:lvl1pPr algn="l">
              <a:defRPr sz="1667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493573" y="510646"/>
            <a:ext cx="4572000" cy="3429000"/>
          </a:xfrm>
        </p:spPr>
        <p:txBody>
          <a:bodyPr/>
          <a:lstStyle>
            <a:lvl1pPr marL="0" indent="0">
              <a:buNone/>
              <a:defRPr sz="2667"/>
            </a:lvl1pPr>
            <a:lvl2pPr marL="380985" indent="0">
              <a:buNone/>
              <a:defRPr sz="2333"/>
            </a:lvl2pPr>
            <a:lvl3pPr marL="761970" indent="0">
              <a:buNone/>
              <a:defRPr sz="2000"/>
            </a:lvl3pPr>
            <a:lvl4pPr marL="1142954" indent="0">
              <a:buNone/>
              <a:defRPr sz="1667"/>
            </a:lvl4pPr>
            <a:lvl5pPr marL="1523939" indent="0">
              <a:buNone/>
              <a:defRPr sz="1667"/>
            </a:lvl5pPr>
            <a:lvl6pPr marL="1904924" indent="0">
              <a:buNone/>
              <a:defRPr sz="1667"/>
            </a:lvl6pPr>
            <a:lvl7pPr marL="2285909" indent="0">
              <a:buNone/>
              <a:defRPr sz="1667"/>
            </a:lvl7pPr>
            <a:lvl8pPr marL="2666893" indent="0">
              <a:buNone/>
              <a:defRPr sz="1667"/>
            </a:lvl8pPr>
            <a:lvl9pPr marL="3047878" indent="0">
              <a:buNone/>
              <a:defRPr sz="1667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493573" y="4472783"/>
            <a:ext cx="4572000" cy="670719"/>
          </a:xfrm>
        </p:spPr>
        <p:txBody>
          <a:bodyPr/>
          <a:lstStyle>
            <a:lvl1pPr marL="0" indent="0">
              <a:buNone/>
              <a:defRPr sz="1167"/>
            </a:lvl1pPr>
            <a:lvl2pPr marL="380985" indent="0">
              <a:buNone/>
              <a:defRPr sz="1000"/>
            </a:lvl2pPr>
            <a:lvl3pPr marL="761970" indent="0">
              <a:buNone/>
              <a:defRPr sz="833"/>
            </a:lvl3pPr>
            <a:lvl4pPr marL="1142954" indent="0">
              <a:buNone/>
              <a:defRPr sz="750"/>
            </a:lvl4pPr>
            <a:lvl5pPr marL="1523939" indent="0">
              <a:buNone/>
              <a:defRPr sz="750"/>
            </a:lvl5pPr>
            <a:lvl6pPr marL="1904924" indent="0">
              <a:buNone/>
              <a:defRPr sz="750"/>
            </a:lvl6pPr>
            <a:lvl7pPr marL="2285909" indent="0">
              <a:buNone/>
              <a:defRPr sz="750"/>
            </a:lvl7pPr>
            <a:lvl8pPr marL="2666893" indent="0">
              <a:buNone/>
              <a:defRPr sz="750"/>
            </a:lvl8pPr>
            <a:lvl9pPr marL="3047878" indent="0">
              <a:buNone/>
              <a:defRPr sz="75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33266-4EB5-4CE1-B174-837DFCEECAC9}" type="datetimeFigureOut">
              <a:rPr lang="th-TH" smtClean="0"/>
              <a:t>04/11/62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705E0-C62B-4588-9057-DF63AAE604F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82715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381000" y="228864"/>
            <a:ext cx="68580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dirty="0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381000" y="1333501"/>
            <a:ext cx="68580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381000" y="5296960"/>
            <a:ext cx="17780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33266-4EB5-4CE1-B174-837DFCEECAC9}" type="datetimeFigureOut">
              <a:rPr lang="th-TH" smtClean="0"/>
              <a:t>04/11/62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2603500" y="5296960"/>
            <a:ext cx="24130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5461000" y="5296960"/>
            <a:ext cx="17780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705E0-C62B-4588-9057-DF63AAE604F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18353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61970" rtl="0" eaLnBrk="1" latinLnBrk="0" hangingPunct="1">
        <a:spcBef>
          <a:spcPct val="0"/>
        </a:spcBef>
        <a:buNone/>
        <a:defRPr sz="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5739" indent="-285739" algn="l" defTabSz="7619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1pPr>
      <a:lvl2pPr marL="619100" indent="-238115" algn="l" defTabSz="7619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333" kern="1200">
          <a:solidFill>
            <a:schemeClr val="tx1"/>
          </a:solidFill>
          <a:latin typeface="+mn-lt"/>
          <a:ea typeface="+mn-ea"/>
          <a:cs typeface="+mn-cs"/>
        </a:defRPr>
      </a:lvl2pPr>
      <a:lvl3pPr marL="952462" indent="-190492" algn="l" defTabSz="7619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33447" indent="-190492" algn="l" defTabSz="76197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67" kern="1200">
          <a:solidFill>
            <a:schemeClr val="tx1"/>
          </a:solidFill>
          <a:latin typeface="+mn-lt"/>
          <a:ea typeface="+mn-ea"/>
          <a:cs typeface="+mn-cs"/>
        </a:defRPr>
      </a:lvl4pPr>
      <a:lvl5pPr marL="1714431" indent="-190492" algn="l" defTabSz="761970" rtl="0" eaLnBrk="1" latinLnBrk="0" hangingPunct="1">
        <a:spcBef>
          <a:spcPct val="20000"/>
        </a:spcBef>
        <a:buFont typeface="Arial" panose="020B0604020202020204" pitchFamily="34" charset="0"/>
        <a:buChar char="»"/>
        <a:defRPr sz="1667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761970" rtl="0" eaLnBrk="1" latinLnBrk="0" hangingPunct="1">
        <a:defRPr sz="2333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2333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2333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2333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2333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2333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2333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2333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23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73596" y="2065412"/>
            <a:ext cx="7272808" cy="2160240"/>
          </a:xfrm>
        </p:spPr>
        <p:txBody>
          <a:bodyPr>
            <a:noAutofit/>
          </a:bodyPr>
          <a:lstStyle/>
          <a:p>
            <a:r>
              <a:rPr lang="th-TH" sz="4400" b="1" dirty="0">
                <a:solidFill>
                  <a:srgbClr val="2114CA"/>
                </a:solidFill>
                <a:latin typeface="JasmineUPC" pitchFamily="18" charset="-34"/>
                <a:cs typeface="JasmineUPC" pitchFamily="18" charset="-34"/>
              </a:rPr>
              <a:t>กลุ่มงานคุ้มครองผู้บริโภค</a:t>
            </a:r>
            <a:br>
              <a:rPr lang="th-TH" sz="4400" b="1" dirty="0">
                <a:solidFill>
                  <a:srgbClr val="2114CA"/>
                </a:solidFill>
                <a:latin typeface="JasmineUPC" pitchFamily="18" charset="-34"/>
                <a:cs typeface="JasmineUPC" pitchFamily="18" charset="-34"/>
              </a:rPr>
            </a:br>
            <a:r>
              <a:rPr lang="th-TH" sz="4400" b="1" dirty="0">
                <a:solidFill>
                  <a:srgbClr val="2114CA"/>
                </a:solidFill>
                <a:latin typeface="JasmineUPC" pitchFamily="18" charset="-34"/>
                <a:cs typeface="JasmineUPC" pitchFamily="18" charset="-34"/>
              </a:rPr>
              <a:t>และเภสัชสาธารณสุข </a:t>
            </a:r>
            <a:br>
              <a:rPr lang="th-TH" sz="4400" b="1" dirty="0">
                <a:solidFill>
                  <a:srgbClr val="2114CA"/>
                </a:solidFill>
                <a:latin typeface="JasmineUPC" pitchFamily="18" charset="-34"/>
                <a:cs typeface="JasmineUPC" pitchFamily="18" charset="-34"/>
              </a:rPr>
            </a:br>
            <a:r>
              <a:rPr lang="th-TH" sz="4400" b="1" dirty="0">
                <a:solidFill>
                  <a:srgbClr val="2114CA"/>
                </a:solidFill>
                <a:latin typeface="JasmineUPC" pitchFamily="18" charset="-34"/>
                <a:cs typeface="JasmineUPC" pitchFamily="18" charset="-34"/>
              </a:rPr>
              <a:t>สำนักงานสาธารณสุขจังหวัดปราจีนบุรี</a:t>
            </a:r>
          </a:p>
        </p:txBody>
      </p:sp>
    </p:spTree>
    <p:extLst>
      <p:ext uri="{BB962C8B-B14F-4D97-AF65-F5344CB8AC3E}">
        <p14:creationId xmlns:p14="http://schemas.microsoft.com/office/powerpoint/2010/main" val="23868114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389620" y="2244989"/>
            <a:ext cx="6840760" cy="1225021"/>
          </a:xfrm>
        </p:spPr>
        <p:txBody>
          <a:bodyPr>
            <a:noAutofit/>
          </a:bodyPr>
          <a:lstStyle/>
          <a:p>
            <a:r>
              <a:rPr lang="th-TH" sz="4000" b="1" dirty="0">
                <a:latin typeface="JasmineUPC" pitchFamily="18" charset="-34"/>
                <a:ea typeface="+mn-ea"/>
                <a:cs typeface="JasmineUPC" pitchFamily="18" charset="-34"/>
              </a:rPr>
              <a:t>กิจกรรมระดับจังหวัด</a:t>
            </a:r>
          </a:p>
        </p:txBody>
      </p:sp>
    </p:spTree>
    <p:extLst>
      <p:ext uri="{BB962C8B-B14F-4D97-AF65-F5344CB8AC3E}">
        <p14:creationId xmlns:p14="http://schemas.microsoft.com/office/powerpoint/2010/main" val="12335084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ตัวแทนเนื้อหา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7090588"/>
              </p:ext>
            </p:extLst>
          </p:nvPr>
        </p:nvGraphicFramePr>
        <p:xfrm>
          <a:off x="119590" y="1273324"/>
          <a:ext cx="7380820" cy="426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486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21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92200">
                <a:tc>
                  <a:txBody>
                    <a:bodyPr/>
                    <a:lstStyle/>
                    <a:p>
                      <a:pPr algn="ctr"/>
                      <a:r>
                        <a:rPr lang="th-TH" sz="3600" b="1" dirty="0">
                          <a:solidFill>
                            <a:srgbClr val="2114CA"/>
                          </a:solidFill>
                          <a:latin typeface="JasmineUPC" pitchFamily="18" charset="-34"/>
                          <a:cs typeface="JasmineUPC" pitchFamily="18" charset="-34"/>
                        </a:rPr>
                        <a:t>กิจกรรม</a:t>
                      </a:r>
                    </a:p>
                  </a:txBody>
                  <a:tcPr marL="76200" marR="76200" marT="38100" marB="3810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300" b="1" dirty="0">
                          <a:solidFill>
                            <a:srgbClr val="2114CA"/>
                          </a:solidFill>
                          <a:latin typeface="JasmineUPC" pitchFamily="18" charset="-34"/>
                          <a:cs typeface="JasmineUPC" pitchFamily="18" charset="-34"/>
                        </a:rPr>
                        <a:t>ระยะเวลาดำเนินการ</a:t>
                      </a:r>
                    </a:p>
                  </a:txBody>
                  <a:tcPr marL="76200" marR="76200" marT="38100" marB="3810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r>
                        <a:rPr lang="en-US" sz="3300" b="1" dirty="0">
                          <a:latin typeface="JasmineUPC" pitchFamily="18" charset="-34"/>
                          <a:cs typeface="JasmineUPC" pitchFamily="18" charset="-34"/>
                        </a:rPr>
                        <a:t>1.</a:t>
                      </a:r>
                      <a:r>
                        <a:rPr lang="th-TH" sz="3300" b="1" dirty="0">
                          <a:latin typeface="JasmineUPC" pitchFamily="18" charset="-34"/>
                          <a:cs typeface="JasmineUPC" pitchFamily="18" charset="-34"/>
                        </a:rPr>
                        <a:t>การพัฒนาศักยภาพเจ้าหน้าที่</a:t>
                      </a:r>
                    </a:p>
                  </a:txBody>
                  <a:tcPr marL="76200" marR="76200" marT="38100" marB="3810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900" dirty="0">
                        <a:latin typeface="JasmineUPC" pitchFamily="18" charset="-34"/>
                        <a:cs typeface="JasmineUPC" pitchFamily="18" charset="-34"/>
                      </a:endParaRPr>
                    </a:p>
                  </a:txBody>
                  <a:tcPr marL="76200" marR="76200" marT="38100" marB="3810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0600">
                <a:tc>
                  <a:txBody>
                    <a:bodyPr/>
                    <a:lstStyle/>
                    <a:p>
                      <a:r>
                        <a:rPr lang="en-US" sz="3000" b="1" dirty="0">
                          <a:latin typeface="JasmineUPC" pitchFamily="18" charset="-34"/>
                          <a:cs typeface="JasmineUPC" pitchFamily="18" charset="-34"/>
                        </a:rPr>
                        <a:t>-</a:t>
                      </a:r>
                      <a:r>
                        <a:rPr lang="th-TH" sz="3000" b="1" dirty="0">
                          <a:latin typeface="JasmineUPC" pitchFamily="18" charset="-34"/>
                          <a:cs typeface="JasmineUPC" pitchFamily="18" charset="-34"/>
                        </a:rPr>
                        <a:t> ประชุมแลกเปลี่ยนเรียนรู้งานคุ้มครอง</a:t>
                      </a:r>
                      <a:br>
                        <a:rPr lang="th-TH" sz="3000" b="1" dirty="0">
                          <a:latin typeface="JasmineUPC" pitchFamily="18" charset="-34"/>
                          <a:cs typeface="JasmineUPC" pitchFamily="18" charset="-34"/>
                        </a:rPr>
                      </a:br>
                      <a:r>
                        <a:rPr lang="th-TH" sz="3000" b="1" dirty="0">
                          <a:latin typeface="JasmineUPC" pitchFamily="18" charset="-34"/>
                          <a:cs typeface="JasmineUPC" pitchFamily="18" charset="-34"/>
                        </a:rPr>
                        <a:t>  ผู้บริโภค</a:t>
                      </a:r>
                      <a:r>
                        <a:rPr lang="th-TH" sz="3000" b="1" kern="1200" dirty="0">
                          <a:solidFill>
                            <a:schemeClr val="dk1"/>
                          </a:solidFill>
                          <a:latin typeface="JasmineUPC" pitchFamily="18" charset="-34"/>
                          <a:ea typeface="+mn-ea"/>
                          <a:cs typeface="JasmineUPC" pitchFamily="18" charset="-34"/>
                        </a:rPr>
                        <a:t>และ ทีมตอบโต้ </a:t>
                      </a:r>
                      <a:r>
                        <a:rPr lang="en-US" sz="3000" b="1" kern="1200" dirty="0">
                          <a:solidFill>
                            <a:schemeClr val="dk1"/>
                          </a:solidFill>
                          <a:latin typeface="JasmineUPC" pitchFamily="18" charset="-34"/>
                          <a:ea typeface="+mn-ea"/>
                          <a:cs typeface="JasmineUPC" pitchFamily="18" charset="-34"/>
                        </a:rPr>
                        <a:t>Safety Alert</a:t>
                      </a:r>
                      <a:endParaRPr lang="th-TH" sz="3000" b="1" kern="1200" dirty="0">
                        <a:solidFill>
                          <a:schemeClr val="dk1"/>
                        </a:solidFill>
                        <a:latin typeface="JasmineUPC" pitchFamily="18" charset="-34"/>
                        <a:ea typeface="+mn-ea"/>
                        <a:cs typeface="JasmineUPC" pitchFamily="18" charset="-34"/>
                      </a:endParaRP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000" b="1" dirty="0" err="1">
                          <a:latin typeface="JasmineUPC" pitchFamily="18" charset="-34"/>
                          <a:cs typeface="JasmineUPC" pitchFamily="18" charset="-34"/>
                        </a:rPr>
                        <a:t>พย</a:t>
                      </a:r>
                      <a:r>
                        <a:rPr lang="th-TH" sz="3000" b="1" dirty="0">
                          <a:latin typeface="JasmineUPC" pitchFamily="18" charset="-34"/>
                          <a:cs typeface="JasmineUPC" pitchFamily="18" charset="-34"/>
                        </a:rPr>
                        <a:t>.</a:t>
                      </a:r>
                      <a:r>
                        <a:rPr lang="en-US" sz="3000" b="1" dirty="0">
                          <a:latin typeface="JasmineUPC" pitchFamily="18" charset="-34"/>
                          <a:cs typeface="JasmineUPC" pitchFamily="18" charset="-34"/>
                        </a:rPr>
                        <a:t>62</a:t>
                      </a:r>
                      <a:endParaRPr lang="th-TH" sz="3000" b="1" dirty="0">
                        <a:latin typeface="JasmineUPC" pitchFamily="18" charset="-34"/>
                        <a:cs typeface="JasmineUPC" pitchFamily="18" charset="-34"/>
                      </a:endParaRP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sz="3000" b="1" kern="1200" dirty="0">
                          <a:solidFill>
                            <a:schemeClr val="dk1"/>
                          </a:solidFill>
                          <a:latin typeface="JasmineUPC" pitchFamily="18" charset="-34"/>
                          <a:ea typeface="+mn-ea"/>
                          <a:cs typeface="JasmineUPC" pitchFamily="18" charset="-34"/>
                        </a:rPr>
                        <a:t>-</a:t>
                      </a:r>
                      <a:r>
                        <a:rPr lang="th-TH" sz="3000" b="1" kern="1200" dirty="0">
                          <a:solidFill>
                            <a:schemeClr val="dk1"/>
                          </a:solidFill>
                          <a:latin typeface="JasmineUPC" pitchFamily="18" charset="-34"/>
                          <a:ea typeface="+mn-ea"/>
                          <a:cs typeface="JasmineUPC" pitchFamily="18" charset="-34"/>
                        </a:rPr>
                        <a:t> ประชุม/อบรมพัฒนางานเภสัชกรรมปฐมภูมิ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000" b="1" dirty="0" err="1">
                          <a:latin typeface="JasmineUPC" pitchFamily="18" charset="-34"/>
                          <a:cs typeface="JasmineUPC" pitchFamily="18" charset="-34"/>
                        </a:rPr>
                        <a:t>ธค</a:t>
                      </a:r>
                      <a:r>
                        <a:rPr lang="th-TH" sz="3000" b="1" dirty="0">
                          <a:latin typeface="JasmineUPC" pitchFamily="18" charset="-34"/>
                          <a:cs typeface="JasmineUPC" pitchFamily="18" charset="-34"/>
                        </a:rPr>
                        <a:t>.</a:t>
                      </a:r>
                      <a:r>
                        <a:rPr lang="en-US" sz="3000" b="1" dirty="0">
                          <a:latin typeface="JasmineUPC" pitchFamily="18" charset="-34"/>
                          <a:cs typeface="JasmineUPC" pitchFamily="18" charset="-34"/>
                        </a:rPr>
                        <a:t>62</a:t>
                      </a:r>
                      <a:endParaRPr lang="th-TH" sz="3000" dirty="0">
                        <a:latin typeface="JasmineUPC" pitchFamily="18" charset="-34"/>
                        <a:cs typeface="JasmineUPC" pitchFamily="18" charset="-34"/>
                      </a:endParaRP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kern="1200" dirty="0">
                          <a:solidFill>
                            <a:schemeClr val="dk1"/>
                          </a:solidFill>
                          <a:latin typeface="JasmineUPC" pitchFamily="18" charset="-34"/>
                          <a:ea typeface="+mn-ea"/>
                          <a:cs typeface="JasmineUPC" pitchFamily="18" charset="-34"/>
                        </a:rPr>
                        <a:t>-</a:t>
                      </a:r>
                      <a:r>
                        <a:rPr lang="th-TH" sz="3000" b="1" kern="1200" dirty="0">
                          <a:solidFill>
                            <a:schemeClr val="dk1"/>
                          </a:solidFill>
                          <a:latin typeface="JasmineUPC" pitchFamily="18" charset="-34"/>
                          <a:ea typeface="+mn-ea"/>
                          <a:cs typeface="JasmineUPC" pitchFamily="18" charset="-34"/>
                        </a:rPr>
                        <a:t> ประชุมพัฒนางานเครือข่ายเภสัชกรรม</a:t>
                      </a:r>
                      <a:endParaRPr lang="th-TH" sz="1900" dirty="0">
                        <a:latin typeface="JasmineUPC" pitchFamily="18" charset="-34"/>
                        <a:cs typeface="JasmineUPC" pitchFamily="18" charset="-34"/>
                      </a:endParaRP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000" b="1" baseline="0" dirty="0" err="1">
                          <a:latin typeface="JasmineUPC" pitchFamily="18" charset="-34"/>
                          <a:cs typeface="JasmineUPC" pitchFamily="18" charset="-34"/>
                        </a:rPr>
                        <a:t>มค</a:t>
                      </a:r>
                      <a:r>
                        <a:rPr lang="th-TH" sz="3000" b="1" baseline="0" dirty="0">
                          <a:latin typeface="JasmineUPC" pitchFamily="18" charset="-34"/>
                          <a:cs typeface="JasmineUPC" pitchFamily="18" charset="-34"/>
                        </a:rPr>
                        <a:t>.</a:t>
                      </a:r>
                      <a:r>
                        <a:rPr lang="en-US" sz="3000" b="1" baseline="0" dirty="0">
                          <a:latin typeface="JasmineUPC" pitchFamily="18" charset="-34"/>
                          <a:cs typeface="JasmineUPC" pitchFamily="18" charset="-34"/>
                        </a:rPr>
                        <a:t>63</a:t>
                      </a:r>
                      <a:endParaRPr lang="th-TH" sz="3000" dirty="0">
                        <a:latin typeface="JasmineUPC" pitchFamily="18" charset="-34"/>
                        <a:cs typeface="JasmineUPC" pitchFamily="18" charset="-34"/>
                      </a:endParaRP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kern="1200" dirty="0">
                          <a:solidFill>
                            <a:schemeClr val="dk1"/>
                          </a:solidFill>
                          <a:latin typeface="JasmineUPC" pitchFamily="18" charset="-34"/>
                          <a:ea typeface="+mn-ea"/>
                          <a:cs typeface="JasmineUPC" pitchFamily="18" charset="-34"/>
                        </a:rPr>
                        <a:t>-</a:t>
                      </a:r>
                      <a:r>
                        <a:rPr lang="th-TH" sz="3000" b="1" kern="1200" dirty="0">
                          <a:solidFill>
                            <a:schemeClr val="dk1"/>
                          </a:solidFill>
                          <a:latin typeface="JasmineUPC" pitchFamily="18" charset="-34"/>
                          <a:ea typeface="+mn-ea"/>
                          <a:cs typeface="JasmineUPC" pitchFamily="18" charset="-34"/>
                        </a:rPr>
                        <a:t> อบรมยาปลอดภัยในชุมชนใน </a:t>
                      </a:r>
                      <a:r>
                        <a:rPr lang="th-TH" sz="3000" b="1" kern="1200" dirty="0" err="1">
                          <a:solidFill>
                            <a:schemeClr val="dk1"/>
                          </a:solidFill>
                          <a:latin typeface="JasmineUPC" pitchFamily="18" charset="-34"/>
                          <a:ea typeface="+mn-ea"/>
                          <a:cs typeface="JasmineUPC" pitchFamily="18" charset="-34"/>
                        </a:rPr>
                        <a:t>อส</a:t>
                      </a:r>
                      <a:r>
                        <a:rPr lang="th-TH" sz="3000" b="1" kern="1200" dirty="0">
                          <a:solidFill>
                            <a:schemeClr val="dk1"/>
                          </a:solidFill>
                          <a:latin typeface="JasmineUPC" pitchFamily="18" charset="-34"/>
                          <a:ea typeface="+mn-ea"/>
                          <a:cs typeface="JasmineUPC" pitchFamily="18" charset="-34"/>
                        </a:rPr>
                        <a:t>ม.  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000" b="1" baseline="0" dirty="0" err="1">
                          <a:latin typeface="JasmineUPC" pitchFamily="18" charset="-34"/>
                          <a:cs typeface="JasmineUPC" pitchFamily="18" charset="-34"/>
                        </a:rPr>
                        <a:t>มค</a:t>
                      </a:r>
                      <a:r>
                        <a:rPr lang="en-US" sz="3000" b="1" baseline="0" dirty="0">
                          <a:latin typeface="JasmineUPC" pitchFamily="18" charset="-34"/>
                          <a:cs typeface="JasmineUPC" pitchFamily="18" charset="-34"/>
                        </a:rPr>
                        <a:t>.</a:t>
                      </a:r>
                      <a:r>
                        <a:rPr lang="en-US" sz="3000" b="1" dirty="0">
                          <a:latin typeface="JasmineUPC" pitchFamily="18" charset="-34"/>
                          <a:cs typeface="JasmineUPC" pitchFamily="18" charset="-34"/>
                        </a:rPr>
                        <a:t>63</a:t>
                      </a:r>
                      <a:endParaRPr lang="th-TH" sz="3000" dirty="0">
                        <a:latin typeface="JasmineUPC" pitchFamily="18" charset="-34"/>
                        <a:cs typeface="JasmineUPC" pitchFamily="18" charset="-34"/>
                      </a:endParaRP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3786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ตัวแทนเนื้อหา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3661284"/>
              </p:ext>
            </p:extLst>
          </p:nvPr>
        </p:nvGraphicFramePr>
        <p:xfrm>
          <a:off x="149593" y="1237320"/>
          <a:ext cx="7380820" cy="29159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5326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82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92200">
                <a:tc>
                  <a:txBody>
                    <a:bodyPr/>
                    <a:lstStyle/>
                    <a:p>
                      <a:pPr marL="0" algn="ctr" defTabSz="761970" rtl="0" eaLnBrk="1" latinLnBrk="0" hangingPunct="1"/>
                      <a:r>
                        <a:rPr lang="th-TH" sz="3600" b="1" kern="1200" dirty="0">
                          <a:solidFill>
                            <a:srgbClr val="2114CA"/>
                          </a:solidFill>
                          <a:latin typeface="JasmineUPC" pitchFamily="18" charset="-34"/>
                          <a:ea typeface="+mn-ea"/>
                          <a:cs typeface="JasmineUPC" pitchFamily="18" charset="-34"/>
                        </a:rPr>
                        <a:t>กิจกรรม</a:t>
                      </a:r>
                    </a:p>
                  </a:txBody>
                  <a:tcPr marL="76200" marR="76200" marT="38100" marB="3810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761970" rtl="0" eaLnBrk="1" latinLnBrk="0" hangingPunct="1"/>
                      <a:r>
                        <a:rPr lang="th-TH" sz="3600" b="1" kern="1200" dirty="0">
                          <a:solidFill>
                            <a:srgbClr val="2114CA"/>
                          </a:solidFill>
                          <a:latin typeface="JasmineUPC" pitchFamily="18" charset="-34"/>
                          <a:ea typeface="+mn-ea"/>
                          <a:cs typeface="JasmineUPC" pitchFamily="18" charset="-34"/>
                        </a:rPr>
                        <a:t>ระยะเวลาดำเนินการ</a:t>
                      </a:r>
                    </a:p>
                  </a:txBody>
                  <a:tcPr marL="76200" marR="76200" marT="38100" marB="3810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r>
                        <a:rPr lang="en-US" sz="3300" b="1" kern="1200" dirty="0">
                          <a:solidFill>
                            <a:schemeClr val="dk1"/>
                          </a:solidFill>
                          <a:latin typeface="JasmineUPC" pitchFamily="18" charset="-34"/>
                          <a:ea typeface="+mn-ea"/>
                          <a:cs typeface="JasmineUPC" pitchFamily="18" charset="-34"/>
                        </a:rPr>
                        <a:t>2.</a:t>
                      </a:r>
                      <a:r>
                        <a:rPr lang="th-TH" sz="3300" b="1" kern="1200" dirty="0">
                          <a:solidFill>
                            <a:schemeClr val="dk1"/>
                          </a:solidFill>
                          <a:latin typeface="JasmineUPC" pitchFamily="18" charset="-34"/>
                          <a:ea typeface="+mn-ea"/>
                          <a:cs typeface="JasmineUPC" pitchFamily="18" charset="-34"/>
                        </a:rPr>
                        <a:t>การพัฒนาศักยภาพผู้บริโภค</a:t>
                      </a:r>
                    </a:p>
                  </a:txBody>
                  <a:tcPr marL="76200" marR="76200" marT="38100" marB="3810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3300" b="1" kern="1200" dirty="0">
                        <a:solidFill>
                          <a:schemeClr val="dk1"/>
                        </a:solidFill>
                        <a:latin typeface="JasmineUPC" pitchFamily="18" charset="-34"/>
                        <a:ea typeface="+mn-ea"/>
                        <a:cs typeface="JasmineUPC" pitchFamily="18" charset="-34"/>
                      </a:endParaRPr>
                    </a:p>
                  </a:txBody>
                  <a:tcPr marL="76200" marR="76200" marT="38100" marB="3810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300" b="1" kern="1200" dirty="0">
                          <a:solidFill>
                            <a:schemeClr val="dk1"/>
                          </a:solidFill>
                          <a:latin typeface="JasmineUPC" pitchFamily="18" charset="-34"/>
                          <a:ea typeface="+mn-ea"/>
                          <a:cs typeface="JasmineUPC" pitchFamily="18" charset="-34"/>
                        </a:rPr>
                        <a:t>- </a:t>
                      </a:r>
                      <a:r>
                        <a:rPr lang="th-TH" sz="3300" b="1" kern="1200" dirty="0">
                          <a:solidFill>
                            <a:schemeClr val="dk1"/>
                          </a:solidFill>
                          <a:latin typeface="JasmineUPC" pitchFamily="18" charset="-34"/>
                          <a:ea typeface="+mn-ea"/>
                          <a:cs typeface="JasmineUPC" pitchFamily="18" charset="-34"/>
                        </a:rPr>
                        <a:t>แลกเปลี่ยนเรียนรู้ </a:t>
                      </a:r>
                      <a:r>
                        <a:rPr lang="th-TH" sz="3300" b="1" kern="1200" dirty="0" err="1">
                          <a:solidFill>
                            <a:schemeClr val="dk1"/>
                          </a:solidFill>
                          <a:latin typeface="JasmineUPC" pitchFamily="18" charset="-34"/>
                          <a:ea typeface="+mn-ea"/>
                          <a:cs typeface="JasmineUPC" pitchFamily="18" charset="-34"/>
                        </a:rPr>
                        <a:t>อย</a:t>
                      </a:r>
                      <a:r>
                        <a:rPr lang="th-TH" sz="3300" b="1" kern="1200" dirty="0">
                          <a:solidFill>
                            <a:schemeClr val="dk1"/>
                          </a:solidFill>
                          <a:latin typeface="JasmineUPC" pitchFamily="18" charset="-34"/>
                          <a:ea typeface="+mn-ea"/>
                          <a:cs typeface="JasmineUPC" pitchFamily="18" charset="-34"/>
                        </a:rPr>
                        <a:t>.น้อย </a:t>
                      </a:r>
                      <a:r>
                        <a:rPr lang="en-US" sz="3300" b="1" kern="1200" dirty="0">
                          <a:solidFill>
                            <a:schemeClr val="dk1"/>
                          </a:solidFill>
                          <a:latin typeface="JasmineUPC" pitchFamily="18" charset="-34"/>
                          <a:ea typeface="+mn-ea"/>
                          <a:cs typeface="JasmineUPC" pitchFamily="18" charset="-34"/>
                        </a:rPr>
                        <a:t>70</a:t>
                      </a:r>
                      <a:r>
                        <a:rPr lang="th-TH" sz="3300" b="1" kern="1200" dirty="0">
                          <a:solidFill>
                            <a:schemeClr val="dk1"/>
                          </a:solidFill>
                          <a:latin typeface="JasmineUPC" pitchFamily="18" charset="-34"/>
                          <a:ea typeface="+mn-ea"/>
                          <a:cs typeface="JasmineUPC" pitchFamily="18" charset="-34"/>
                        </a:rPr>
                        <a:t> คน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300" b="1" kern="1200" dirty="0" err="1">
                          <a:solidFill>
                            <a:schemeClr val="dk1"/>
                          </a:solidFill>
                          <a:latin typeface="JasmineUPC" pitchFamily="18" charset="-34"/>
                          <a:ea typeface="+mn-ea"/>
                          <a:cs typeface="JasmineUPC" pitchFamily="18" charset="-34"/>
                        </a:rPr>
                        <a:t>มค</a:t>
                      </a:r>
                      <a:r>
                        <a:rPr lang="th-TH" sz="3300" b="1" kern="1200" dirty="0">
                          <a:solidFill>
                            <a:schemeClr val="dk1"/>
                          </a:solidFill>
                          <a:latin typeface="JasmineUPC" pitchFamily="18" charset="-34"/>
                          <a:ea typeface="+mn-ea"/>
                          <a:cs typeface="JasmineUPC" pitchFamily="18" charset="-34"/>
                        </a:rPr>
                        <a:t>.</a:t>
                      </a:r>
                      <a:r>
                        <a:rPr lang="en-US" sz="3300" b="1" kern="1200" dirty="0">
                          <a:solidFill>
                            <a:schemeClr val="dk1"/>
                          </a:solidFill>
                          <a:latin typeface="JasmineUPC" pitchFamily="18" charset="-34"/>
                          <a:ea typeface="+mn-ea"/>
                          <a:cs typeface="JasmineUPC" pitchFamily="18" charset="-34"/>
                        </a:rPr>
                        <a:t>63</a:t>
                      </a:r>
                      <a:endParaRPr lang="th-TH" sz="3300" b="1" kern="1200" dirty="0">
                        <a:solidFill>
                          <a:schemeClr val="dk1"/>
                        </a:solidFill>
                        <a:latin typeface="JasmineUPC" pitchFamily="18" charset="-34"/>
                        <a:ea typeface="+mn-ea"/>
                        <a:cs typeface="JasmineUPC" pitchFamily="18" charset="-34"/>
                      </a:endParaRP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300" b="1" kern="1200" dirty="0">
                          <a:solidFill>
                            <a:schemeClr val="dk1"/>
                          </a:solidFill>
                          <a:latin typeface="JasmineUPC" pitchFamily="18" charset="-34"/>
                          <a:ea typeface="+mn-ea"/>
                          <a:cs typeface="JasmineUPC" pitchFamily="18" charset="-34"/>
                        </a:rPr>
                        <a:t>-</a:t>
                      </a:r>
                      <a:r>
                        <a:rPr lang="th-TH" sz="3300" b="1" kern="1200" dirty="0">
                          <a:solidFill>
                            <a:schemeClr val="dk1"/>
                          </a:solidFill>
                          <a:latin typeface="JasmineUPC" pitchFamily="18" charset="-34"/>
                          <a:ea typeface="+mn-ea"/>
                          <a:cs typeface="JasmineUPC" pitchFamily="18" charset="-34"/>
                        </a:rPr>
                        <a:t> อบรมแกนนำนักเรียน</a:t>
                      </a:r>
                      <a:r>
                        <a:rPr lang="en-US" sz="3300" b="1" kern="1200" dirty="0">
                          <a:solidFill>
                            <a:schemeClr val="dk1"/>
                          </a:solidFill>
                          <a:latin typeface="JasmineUPC" pitchFamily="18" charset="-34"/>
                          <a:ea typeface="+mn-ea"/>
                          <a:cs typeface="JasmineUPC" pitchFamily="18" charset="-34"/>
                        </a:rPr>
                        <a:t> </a:t>
                      </a:r>
                      <a:r>
                        <a:rPr lang="th-TH" sz="3300" b="1" kern="1200" dirty="0" err="1">
                          <a:solidFill>
                            <a:schemeClr val="dk1"/>
                          </a:solidFill>
                          <a:latin typeface="JasmineUPC" pitchFamily="18" charset="-34"/>
                          <a:ea typeface="+mn-ea"/>
                          <a:cs typeface="JasmineUPC" pitchFamily="18" charset="-34"/>
                        </a:rPr>
                        <a:t>อย</a:t>
                      </a:r>
                      <a:r>
                        <a:rPr lang="th-TH" sz="3300" b="1" kern="1200" dirty="0">
                          <a:solidFill>
                            <a:schemeClr val="dk1"/>
                          </a:solidFill>
                          <a:latin typeface="JasmineUPC" pitchFamily="18" charset="-34"/>
                          <a:ea typeface="+mn-ea"/>
                          <a:cs typeface="JasmineUPC" pitchFamily="18" charset="-34"/>
                        </a:rPr>
                        <a:t>.น้อย</a:t>
                      </a:r>
                      <a:r>
                        <a:rPr lang="en-US" sz="3300" b="1" kern="1200" dirty="0">
                          <a:solidFill>
                            <a:schemeClr val="dk1"/>
                          </a:solidFill>
                          <a:latin typeface="JasmineUPC" pitchFamily="18" charset="-34"/>
                          <a:ea typeface="+mn-ea"/>
                          <a:cs typeface="JasmineUPC" pitchFamily="18" charset="-34"/>
                        </a:rPr>
                        <a:t> 150</a:t>
                      </a:r>
                      <a:r>
                        <a:rPr lang="th-TH" sz="3300" b="1" kern="1200" dirty="0">
                          <a:solidFill>
                            <a:schemeClr val="dk1"/>
                          </a:solidFill>
                          <a:latin typeface="JasmineUPC" pitchFamily="18" charset="-34"/>
                          <a:ea typeface="+mn-ea"/>
                          <a:cs typeface="JasmineUPC" pitchFamily="18" charset="-34"/>
                        </a:rPr>
                        <a:t>คน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300" b="1" kern="1200" dirty="0" err="1">
                          <a:solidFill>
                            <a:schemeClr val="dk1"/>
                          </a:solidFill>
                          <a:latin typeface="JasmineUPC" pitchFamily="18" charset="-34"/>
                          <a:ea typeface="+mn-ea"/>
                          <a:cs typeface="JasmineUPC" pitchFamily="18" charset="-34"/>
                        </a:rPr>
                        <a:t>มิย</a:t>
                      </a:r>
                      <a:r>
                        <a:rPr lang="th-TH" sz="3300" b="1" kern="1200" dirty="0">
                          <a:solidFill>
                            <a:schemeClr val="dk1"/>
                          </a:solidFill>
                          <a:latin typeface="JasmineUPC" pitchFamily="18" charset="-34"/>
                          <a:ea typeface="+mn-ea"/>
                          <a:cs typeface="JasmineUPC" pitchFamily="18" charset="-34"/>
                        </a:rPr>
                        <a:t>.</a:t>
                      </a:r>
                      <a:r>
                        <a:rPr lang="en-US" sz="3300" b="1" kern="1200" dirty="0">
                          <a:solidFill>
                            <a:schemeClr val="dk1"/>
                          </a:solidFill>
                          <a:latin typeface="JasmineUPC" pitchFamily="18" charset="-34"/>
                          <a:ea typeface="+mn-ea"/>
                          <a:cs typeface="JasmineUPC" pitchFamily="18" charset="-34"/>
                        </a:rPr>
                        <a:t>63</a:t>
                      </a:r>
                      <a:endParaRPr lang="th-TH" sz="3300" b="1" kern="1200" dirty="0">
                        <a:solidFill>
                          <a:schemeClr val="dk1"/>
                        </a:solidFill>
                        <a:latin typeface="JasmineUPC" pitchFamily="18" charset="-34"/>
                        <a:ea typeface="+mn-ea"/>
                        <a:cs typeface="JasmineUPC" pitchFamily="18" charset="-34"/>
                      </a:endParaRP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69803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ตัวแทนเนื้อหา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7968458"/>
              </p:ext>
            </p:extLst>
          </p:nvPr>
        </p:nvGraphicFramePr>
        <p:xfrm>
          <a:off x="149593" y="1057300"/>
          <a:ext cx="7380820" cy="457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326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82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92200">
                <a:tc>
                  <a:txBody>
                    <a:bodyPr/>
                    <a:lstStyle/>
                    <a:p>
                      <a:pPr algn="ctr"/>
                      <a:r>
                        <a:rPr lang="th-TH" sz="3600" b="1" kern="1200" dirty="0">
                          <a:solidFill>
                            <a:srgbClr val="2114CA"/>
                          </a:solidFill>
                          <a:latin typeface="JasmineUPC" pitchFamily="18" charset="-34"/>
                          <a:ea typeface="+mn-ea"/>
                          <a:cs typeface="JasmineUPC" pitchFamily="18" charset="-34"/>
                        </a:rPr>
                        <a:t>กิจกรรม</a:t>
                      </a:r>
                    </a:p>
                  </a:txBody>
                  <a:tcPr marL="76200" marR="76200" marT="38100" marB="3810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b="1" kern="1200" dirty="0">
                          <a:solidFill>
                            <a:srgbClr val="2114CA"/>
                          </a:solidFill>
                          <a:latin typeface="JasmineUPC" pitchFamily="18" charset="-34"/>
                          <a:ea typeface="+mn-ea"/>
                          <a:cs typeface="JasmineUPC" pitchFamily="18" charset="-34"/>
                        </a:rPr>
                        <a:t>ระยะเวลาดำเนินการ</a:t>
                      </a:r>
                    </a:p>
                  </a:txBody>
                  <a:tcPr marL="76200" marR="76200" marT="38100" marB="3810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r>
                        <a:rPr lang="en-US" sz="3300" b="1" kern="1200" dirty="0">
                          <a:solidFill>
                            <a:schemeClr val="dk1"/>
                          </a:solidFill>
                          <a:latin typeface="JasmineUPC" pitchFamily="18" charset="-34"/>
                          <a:ea typeface="+mn-ea"/>
                          <a:cs typeface="JasmineUPC" pitchFamily="18" charset="-34"/>
                        </a:rPr>
                        <a:t>3.</a:t>
                      </a:r>
                      <a:r>
                        <a:rPr lang="th-TH" sz="3300" b="1" kern="1200" dirty="0">
                          <a:solidFill>
                            <a:schemeClr val="dk1"/>
                          </a:solidFill>
                          <a:latin typeface="JasmineUPC" pitchFamily="18" charset="-34"/>
                          <a:ea typeface="+mn-ea"/>
                          <a:cs typeface="JasmineUPC" pitchFamily="18" charset="-34"/>
                        </a:rPr>
                        <a:t>อาหารปลอดภัย</a:t>
                      </a:r>
                    </a:p>
                  </a:txBody>
                  <a:tcPr marL="76200" marR="76200" marT="38100" marB="3810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3300" b="1" kern="1200" dirty="0">
                        <a:solidFill>
                          <a:schemeClr val="dk1"/>
                        </a:solidFill>
                        <a:latin typeface="JasmineUPC" pitchFamily="18" charset="-34"/>
                        <a:ea typeface="+mn-ea"/>
                        <a:cs typeface="JasmineUPC" pitchFamily="18" charset="-34"/>
                      </a:endParaRPr>
                    </a:p>
                  </a:txBody>
                  <a:tcPr marL="76200" marR="76200" marT="38100" marB="3810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sz="3300" b="1" kern="1200" dirty="0">
                          <a:solidFill>
                            <a:schemeClr val="dk1"/>
                          </a:solidFill>
                          <a:latin typeface="JasmineUPC" pitchFamily="18" charset="-34"/>
                          <a:ea typeface="+mn-ea"/>
                          <a:cs typeface="JasmineUPC" pitchFamily="18" charset="-34"/>
                        </a:rPr>
                        <a:t>-</a:t>
                      </a:r>
                      <a:r>
                        <a:rPr lang="th-TH" sz="3300" b="1" kern="1200" dirty="0">
                          <a:solidFill>
                            <a:schemeClr val="dk1"/>
                          </a:solidFill>
                          <a:latin typeface="JasmineUPC" pitchFamily="18" charset="-34"/>
                          <a:ea typeface="+mn-ea"/>
                          <a:cs typeface="JasmineUPC" pitchFamily="18" charset="-34"/>
                        </a:rPr>
                        <a:t> มหกรรมอาหารอร่อยได้ ไร้แอลกอฮอล์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300" b="1" kern="1200" dirty="0" err="1">
                          <a:solidFill>
                            <a:schemeClr val="dk1"/>
                          </a:solidFill>
                          <a:latin typeface="JasmineUPC" pitchFamily="18" charset="-34"/>
                          <a:ea typeface="+mn-ea"/>
                          <a:cs typeface="JasmineUPC" pitchFamily="18" charset="-34"/>
                        </a:rPr>
                        <a:t>กพ</a:t>
                      </a:r>
                      <a:r>
                        <a:rPr lang="th-TH" sz="3300" b="1" kern="1200" dirty="0">
                          <a:solidFill>
                            <a:schemeClr val="dk1"/>
                          </a:solidFill>
                          <a:latin typeface="JasmineUPC" pitchFamily="18" charset="-34"/>
                          <a:ea typeface="+mn-ea"/>
                          <a:cs typeface="JasmineUPC" pitchFamily="18" charset="-34"/>
                        </a:rPr>
                        <a:t>.</a:t>
                      </a:r>
                      <a:r>
                        <a:rPr lang="en-US" sz="3300" b="1" kern="1200" dirty="0">
                          <a:solidFill>
                            <a:schemeClr val="dk1"/>
                          </a:solidFill>
                          <a:latin typeface="JasmineUPC" pitchFamily="18" charset="-34"/>
                          <a:ea typeface="+mn-ea"/>
                          <a:cs typeface="JasmineUPC" pitchFamily="18" charset="-34"/>
                        </a:rPr>
                        <a:t>63</a:t>
                      </a:r>
                      <a:endParaRPr lang="th-TH" sz="3300" b="1" kern="1200" dirty="0">
                        <a:solidFill>
                          <a:schemeClr val="dk1"/>
                        </a:solidFill>
                        <a:latin typeface="JasmineUPC" pitchFamily="18" charset="-34"/>
                        <a:ea typeface="+mn-ea"/>
                        <a:cs typeface="JasmineUPC" pitchFamily="18" charset="-34"/>
                      </a:endParaRP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300" b="1" kern="1200" dirty="0">
                          <a:solidFill>
                            <a:schemeClr val="dk1"/>
                          </a:solidFill>
                          <a:latin typeface="JasmineUPC" pitchFamily="18" charset="-34"/>
                          <a:ea typeface="+mn-ea"/>
                          <a:cs typeface="JasmineUPC" pitchFamily="18" charset="-34"/>
                        </a:rPr>
                        <a:t>- Clean Food Good Taste</a:t>
                      </a:r>
                      <a:endParaRPr lang="th-TH" sz="3300" b="1" kern="1200" dirty="0">
                        <a:solidFill>
                          <a:schemeClr val="dk1"/>
                        </a:solidFill>
                        <a:latin typeface="JasmineUPC" pitchFamily="18" charset="-34"/>
                        <a:ea typeface="+mn-ea"/>
                        <a:cs typeface="JasmineUPC" pitchFamily="18" charset="-34"/>
                      </a:endParaRP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300" b="1" kern="1200" dirty="0" err="1">
                          <a:solidFill>
                            <a:schemeClr val="dk1"/>
                          </a:solidFill>
                          <a:latin typeface="JasmineUPC" pitchFamily="18" charset="-34"/>
                          <a:ea typeface="+mn-ea"/>
                          <a:cs typeface="JasmineUPC" pitchFamily="18" charset="-34"/>
                        </a:rPr>
                        <a:t>มีค</a:t>
                      </a:r>
                      <a:r>
                        <a:rPr lang="th-TH" sz="3300" b="1" kern="1200" dirty="0">
                          <a:solidFill>
                            <a:schemeClr val="dk1"/>
                          </a:solidFill>
                          <a:latin typeface="JasmineUPC" pitchFamily="18" charset="-34"/>
                          <a:ea typeface="+mn-ea"/>
                          <a:cs typeface="JasmineUPC" pitchFamily="18" charset="-34"/>
                        </a:rPr>
                        <a:t>.</a:t>
                      </a:r>
                      <a:r>
                        <a:rPr lang="en-US" sz="3300" b="1" kern="1200" dirty="0">
                          <a:solidFill>
                            <a:schemeClr val="dk1"/>
                          </a:solidFill>
                          <a:latin typeface="JasmineUPC" pitchFamily="18" charset="-34"/>
                          <a:ea typeface="+mn-ea"/>
                          <a:cs typeface="JasmineUPC" pitchFamily="18" charset="-34"/>
                        </a:rPr>
                        <a:t>-</a:t>
                      </a:r>
                      <a:r>
                        <a:rPr lang="th-TH" sz="3300" b="1" kern="1200" dirty="0" err="1">
                          <a:solidFill>
                            <a:schemeClr val="dk1"/>
                          </a:solidFill>
                          <a:latin typeface="JasmineUPC" pitchFamily="18" charset="-34"/>
                          <a:ea typeface="+mn-ea"/>
                          <a:cs typeface="JasmineUPC" pitchFamily="18" charset="-34"/>
                        </a:rPr>
                        <a:t>เมย</a:t>
                      </a:r>
                      <a:r>
                        <a:rPr lang="th-TH" sz="3300" b="1" kern="1200" dirty="0">
                          <a:solidFill>
                            <a:schemeClr val="dk1"/>
                          </a:solidFill>
                          <a:latin typeface="JasmineUPC" pitchFamily="18" charset="-34"/>
                          <a:ea typeface="+mn-ea"/>
                          <a:cs typeface="JasmineUPC" pitchFamily="18" charset="-34"/>
                        </a:rPr>
                        <a:t>.</a:t>
                      </a:r>
                      <a:r>
                        <a:rPr lang="en-US" sz="3300" b="1" kern="1200" dirty="0">
                          <a:solidFill>
                            <a:schemeClr val="dk1"/>
                          </a:solidFill>
                          <a:latin typeface="JasmineUPC" pitchFamily="18" charset="-34"/>
                          <a:ea typeface="+mn-ea"/>
                          <a:cs typeface="JasmineUPC" pitchFamily="18" charset="-34"/>
                        </a:rPr>
                        <a:t>63</a:t>
                      </a:r>
                      <a:endParaRPr lang="th-TH" sz="3300" b="1" kern="1200" dirty="0">
                        <a:solidFill>
                          <a:schemeClr val="dk1"/>
                        </a:solidFill>
                        <a:latin typeface="JasmineUPC" pitchFamily="18" charset="-34"/>
                        <a:ea typeface="+mn-ea"/>
                        <a:cs typeface="JasmineUPC" pitchFamily="18" charset="-34"/>
                      </a:endParaRP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300" b="1" kern="1200" dirty="0">
                          <a:solidFill>
                            <a:schemeClr val="dk1"/>
                          </a:solidFill>
                          <a:latin typeface="JasmineUPC" pitchFamily="18" charset="-34"/>
                          <a:ea typeface="+mn-ea"/>
                          <a:cs typeface="JasmineUPC" pitchFamily="18" charset="-34"/>
                        </a:rPr>
                        <a:t>-</a:t>
                      </a:r>
                      <a:r>
                        <a:rPr lang="th-TH" sz="3300" b="1" kern="1200" dirty="0">
                          <a:solidFill>
                            <a:schemeClr val="dk1"/>
                          </a:solidFill>
                          <a:latin typeface="JasmineUPC" pitchFamily="18" charset="-34"/>
                          <a:ea typeface="+mn-ea"/>
                          <a:cs typeface="JasmineUPC" pitchFamily="18" charset="-34"/>
                        </a:rPr>
                        <a:t> อาหารปลอดภัยจากสารปนเปื้อน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300" b="1" kern="1200" dirty="0" err="1">
                          <a:solidFill>
                            <a:schemeClr val="dk1"/>
                          </a:solidFill>
                          <a:latin typeface="JasmineUPC" pitchFamily="18" charset="-34"/>
                          <a:ea typeface="+mn-ea"/>
                          <a:cs typeface="JasmineUPC" pitchFamily="18" charset="-34"/>
                        </a:rPr>
                        <a:t>มค</a:t>
                      </a:r>
                      <a:r>
                        <a:rPr lang="th-TH" sz="3300" b="1" kern="1200" dirty="0">
                          <a:solidFill>
                            <a:schemeClr val="dk1"/>
                          </a:solidFill>
                          <a:latin typeface="JasmineUPC" pitchFamily="18" charset="-34"/>
                          <a:ea typeface="+mn-ea"/>
                          <a:cs typeface="JasmineUPC" pitchFamily="18" charset="-34"/>
                        </a:rPr>
                        <a:t>.</a:t>
                      </a:r>
                      <a:r>
                        <a:rPr lang="en-US" sz="3300" b="1" kern="1200" dirty="0">
                          <a:solidFill>
                            <a:schemeClr val="dk1"/>
                          </a:solidFill>
                          <a:latin typeface="JasmineUPC" pitchFamily="18" charset="-34"/>
                          <a:ea typeface="+mn-ea"/>
                          <a:cs typeface="JasmineUPC" pitchFamily="18" charset="-34"/>
                        </a:rPr>
                        <a:t>-</a:t>
                      </a:r>
                      <a:r>
                        <a:rPr lang="th-TH" sz="3300" b="1" kern="1200" dirty="0" err="1">
                          <a:solidFill>
                            <a:schemeClr val="dk1"/>
                          </a:solidFill>
                          <a:latin typeface="JasmineUPC" pitchFamily="18" charset="-34"/>
                          <a:ea typeface="+mn-ea"/>
                          <a:cs typeface="JasmineUPC" pitchFamily="18" charset="-34"/>
                        </a:rPr>
                        <a:t>กค</a:t>
                      </a:r>
                      <a:r>
                        <a:rPr lang="th-TH" sz="3300" b="1" kern="1200" dirty="0">
                          <a:solidFill>
                            <a:schemeClr val="dk1"/>
                          </a:solidFill>
                          <a:latin typeface="JasmineUPC" pitchFamily="18" charset="-34"/>
                          <a:ea typeface="+mn-ea"/>
                          <a:cs typeface="JasmineUPC" pitchFamily="18" charset="-34"/>
                        </a:rPr>
                        <a:t>.</a:t>
                      </a:r>
                      <a:r>
                        <a:rPr lang="en-US" sz="3300" b="1" kern="1200" dirty="0">
                          <a:solidFill>
                            <a:schemeClr val="dk1"/>
                          </a:solidFill>
                          <a:latin typeface="JasmineUPC" pitchFamily="18" charset="-34"/>
                          <a:ea typeface="+mn-ea"/>
                          <a:cs typeface="JasmineUPC" pitchFamily="18" charset="-34"/>
                        </a:rPr>
                        <a:t>63</a:t>
                      </a:r>
                      <a:endParaRPr lang="th-TH" sz="3300" b="1" kern="1200" dirty="0">
                        <a:solidFill>
                          <a:schemeClr val="dk1"/>
                        </a:solidFill>
                        <a:latin typeface="JasmineUPC" pitchFamily="18" charset="-34"/>
                        <a:ea typeface="+mn-ea"/>
                        <a:cs typeface="JasmineUPC" pitchFamily="18" charset="-34"/>
                      </a:endParaRP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90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300" b="1" kern="1200" dirty="0">
                          <a:solidFill>
                            <a:schemeClr val="dk1"/>
                          </a:solidFill>
                          <a:latin typeface="JasmineUPC" pitchFamily="18" charset="-34"/>
                          <a:ea typeface="+mn-ea"/>
                          <a:cs typeface="JasmineUPC" pitchFamily="18" charset="-34"/>
                        </a:rPr>
                        <a:t>-</a:t>
                      </a:r>
                      <a:r>
                        <a:rPr lang="th-TH" sz="3300" b="1" kern="1200" dirty="0">
                          <a:solidFill>
                            <a:schemeClr val="dk1"/>
                          </a:solidFill>
                          <a:latin typeface="JasmineUPC" pitchFamily="18" charset="-34"/>
                          <a:ea typeface="+mn-ea"/>
                          <a:cs typeface="JasmineUPC" pitchFamily="18" charset="-34"/>
                        </a:rPr>
                        <a:t> </a:t>
                      </a:r>
                      <a:r>
                        <a:rPr lang="en-US" sz="3300" b="1" kern="1200" dirty="0">
                          <a:solidFill>
                            <a:schemeClr val="dk1"/>
                          </a:solidFill>
                          <a:latin typeface="JasmineUPC" pitchFamily="18" charset="-34"/>
                          <a:ea typeface="+mn-ea"/>
                          <a:cs typeface="JasmineUPC" pitchFamily="18" charset="-34"/>
                        </a:rPr>
                        <a:t>Green &amp; Clean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300" b="1" kern="1200" dirty="0">
                          <a:solidFill>
                            <a:schemeClr val="dk1"/>
                          </a:solidFill>
                          <a:latin typeface="JasmineUPC" pitchFamily="18" charset="-34"/>
                          <a:ea typeface="+mn-ea"/>
                          <a:cs typeface="JasmineUPC" pitchFamily="18" charset="-34"/>
                        </a:rPr>
                        <a:t>  </a:t>
                      </a:r>
                      <a:r>
                        <a:rPr lang="th-TH" sz="3300" b="1" kern="1200" dirty="0">
                          <a:solidFill>
                            <a:schemeClr val="dk1"/>
                          </a:solidFill>
                          <a:latin typeface="JasmineUPC" pitchFamily="18" charset="-34"/>
                          <a:ea typeface="+mn-ea"/>
                          <a:cs typeface="JasmineUPC" pitchFamily="18" charset="-34"/>
                        </a:rPr>
                        <a:t> และ โรงพยาบาลอาหารปลอดภัย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300" b="1" kern="1200" dirty="0">
                          <a:solidFill>
                            <a:schemeClr val="dk1"/>
                          </a:solidFill>
                          <a:latin typeface="JasmineUPC" pitchFamily="18" charset="-34"/>
                          <a:ea typeface="+mn-ea"/>
                          <a:cs typeface="JasmineUPC" pitchFamily="18" charset="-34"/>
                        </a:rPr>
                        <a:t>ร่วมกับ</a:t>
                      </a:r>
                    </a:p>
                    <a:p>
                      <a:pPr algn="ctr"/>
                      <a:r>
                        <a:rPr lang="th-TH" sz="3300" b="1" kern="1200" dirty="0">
                          <a:solidFill>
                            <a:schemeClr val="dk1"/>
                          </a:solidFill>
                          <a:latin typeface="JasmineUPC" pitchFamily="18" charset="-34"/>
                          <a:ea typeface="+mn-ea"/>
                          <a:cs typeface="JasmineUPC" pitchFamily="18" charset="-34"/>
                        </a:rPr>
                        <a:t>อวล.</a:t>
                      </a: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31069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389620" y="1775355"/>
            <a:ext cx="6840760" cy="1225021"/>
          </a:xfrm>
        </p:spPr>
        <p:txBody>
          <a:bodyPr>
            <a:noAutofit/>
          </a:bodyPr>
          <a:lstStyle/>
          <a:p>
            <a:r>
              <a:rPr lang="th-TH" sz="4000" b="1" dirty="0">
                <a:latin typeface="JasmineUPC" pitchFamily="18" charset="-34"/>
                <a:ea typeface="+mn-ea"/>
                <a:cs typeface="JasmineUPC" pitchFamily="18" charset="-34"/>
              </a:rPr>
              <a:t>กิจกรรมระดับอำเภอ</a:t>
            </a:r>
          </a:p>
        </p:txBody>
      </p:sp>
    </p:spTree>
    <p:extLst>
      <p:ext uri="{BB962C8B-B14F-4D97-AF65-F5344CB8AC3E}">
        <p14:creationId xmlns:p14="http://schemas.microsoft.com/office/powerpoint/2010/main" val="17870679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7592" y="1030595"/>
            <a:ext cx="7200801" cy="47084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333" b="1" i="1" u="sng" dirty="0">
                <a:solidFill>
                  <a:srgbClr val="2114C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asmineUPC" pitchFamily="18" charset="-34"/>
                <a:cs typeface="JasmineUPC" pitchFamily="18" charset="-34"/>
              </a:rPr>
              <a:t>คุ้มครองผู้บริโภค</a:t>
            </a:r>
            <a:endParaRPr lang="en-US" sz="3333" b="1" i="1" u="sng" dirty="0">
              <a:solidFill>
                <a:srgbClr val="2114C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JasmineUPC" pitchFamily="18" charset="-34"/>
              <a:cs typeface="JasmineUPC" pitchFamily="18" charset="-34"/>
            </a:endParaRPr>
          </a:p>
          <a:p>
            <a:r>
              <a:rPr lang="en-US" sz="3333" b="1" dirty="0">
                <a:solidFill>
                  <a:srgbClr val="2114CA"/>
                </a:solidFill>
                <a:latin typeface="JasmineUPC" pitchFamily="18" charset="-34"/>
                <a:cs typeface="JasmineUPC" pitchFamily="18" charset="-34"/>
              </a:rPr>
              <a:t>1.</a:t>
            </a:r>
            <a:r>
              <a:rPr lang="th-TH" sz="3333" b="1" dirty="0">
                <a:solidFill>
                  <a:srgbClr val="2114CA"/>
                </a:solidFill>
                <a:latin typeface="JasmineUPC" pitchFamily="18" charset="-34"/>
                <a:cs typeface="JasmineUPC" pitchFamily="18" charset="-34"/>
              </a:rPr>
              <a:t> จัดตั้งทีม </a:t>
            </a:r>
            <a:r>
              <a:rPr lang="en-US" sz="3333" b="1" dirty="0">
                <a:solidFill>
                  <a:srgbClr val="2114CA"/>
                </a:solidFill>
                <a:latin typeface="JasmineUPC" pitchFamily="18" charset="-34"/>
                <a:cs typeface="JasmineUPC" pitchFamily="18" charset="-34"/>
              </a:rPr>
              <a:t>Safety Alert</a:t>
            </a:r>
            <a:r>
              <a:rPr lang="th-TH" sz="3333" b="1" dirty="0">
                <a:solidFill>
                  <a:srgbClr val="2114CA"/>
                </a:solidFill>
                <a:latin typeface="JasmineUPC" pitchFamily="18" charset="-34"/>
                <a:cs typeface="JasmineUPC" pitchFamily="18" charset="-34"/>
              </a:rPr>
              <a:t> ระดับอำเภอ</a:t>
            </a:r>
          </a:p>
          <a:p>
            <a:r>
              <a:rPr lang="en-US" sz="3333" b="1" dirty="0">
                <a:solidFill>
                  <a:srgbClr val="2114CA"/>
                </a:solidFill>
                <a:latin typeface="JasmineUPC" pitchFamily="18" charset="-34"/>
                <a:cs typeface="JasmineUPC" pitchFamily="18" charset="-34"/>
              </a:rPr>
              <a:t>2.</a:t>
            </a:r>
            <a:r>
              <a:rPr lang="th-TH" sz="3333" b="1" dirty="0">
                <a:solidFill>
                  <a:srgbClr val="2114CA"/>
                </a:solidFill>
                <a:latin typeface="JasmineUPC" pitchFamily="18" charset="-34"/>
                <a:cs typeface="JasmineUPC" pitchFamily="18" charset="-34"/>
              </a:rPr>
              <a:t> สำรวจยาปลอดภัยในชุมชน</a:t>
            </a:r>
          </a:p>
          <a:p>
            <a:r>
              <a:rPr lang="en-US" sz="3333" b="1" dirty="0">
                <a:solidFill>
                  <a:srgbClr val="2114CA"/>
                </a:solidFill>
                <a:latin typeface="JasmineUPC" pitchFamily="18" charset="-34"/>
                <a:cs typeface="JasmineUPC" pitchFamily="18" charset="-34"/>
              </a:rPr>
              <a:t>3. </a:t>
            </a:r>
            <a:r>
              <a:rPr lang="th-TH" sz="3333" b="1" dirty="0">
                <a:solidFill>
                  <a:srgbClr val="2114CA"/>
                </a:solidFill>
                <a:latin typeface="JasmineUPC" pitchFamily="18" charset="-34"/>
                <a:cs typeface="JasmineUPC" pitchFamily="18" charset="-34"/>
              </a:rPr>
              <a:t>สำรวจสถานประกอบการเพื่อสุขภาพที่ไม่ได้รับ</a:t>
            </a:r>
            <a:br>
              <a:rPr lang="th-TH" sz="3333" b="1" dirty="0">
                <a:solidFill>
                  <a:srgbClr val="2114CA"/>
                </a:solidFill>
                <a:latin typeface="JasmineUPC" pitchFamily="18" charset="-34"/>
                <a:cs typeface="JasmineUPC" pitchFamily="18" charset="-34"/>
              </a:rPr>
            </a:br>
            <a:r>
              <a:rPr lang="th-TH" sz="3333" b="1" dirty="0">
                <a:solidFill>
                  <a:srgbClr val="2114CA"/>
                </a:solidFill>
                <a:latin typeface="JasmineUPC" pitchFamily="18" charset="-34"/>
                <a:cs typeface="JasmineUPC" pitchFamily="18" charset="-34"/>
              </a:rPr>
              <a:t>    อนุญาต</a:t>
            </a:r>
          </a:p>
          <a:p>
            <a:r>
              <a:rPr lang="th-TH" sz="3333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asmineUPC" pitchFamily="18" charset="-34"/>
                <a:cs typeface="JasmineUPC" pitchFamily="18" charset="-34"/>
              </a:rPr>
              <a:t>อาหารปลอดภัย</a:t>
            </a:r>
          </a:p>
          <a:p>
            <a:r>
              <a:rPr lang="en-US" sz="3333" b="1" dirty="0">
                <a:latin typeface="JasmineUPC" pitchFamily="18" charset="-34"/>
                <a:cs typeface="JasmineUPC" pitchFamily="18" charset="-34"/>
              </a:rPr>
              <a:t>1.</a:t>
            </a:r>
            <a:r>
              <a:rPr lang="th-TH" sz="3333" b="1" dirty="0">
                <a:latin typeface="JasmineUPC" pitchFamily="18" charset="-34"/>
                <a:cs typeface="JasmineUPC" pitchFamily="18" charset="-34"/>
              </a:rPr>
              <a:t> มีชมรมและจัดประชุมผู้ประกอบการร้านอาหาร</a:t>
            </a:r>
          </a:p>
          <a:p>
            <a:r>
              <a:rPr lang="en-US" sz="3333" b="1" dirty="0">
                <a:latin typeface="JasmineUPC" pitchFamily="18" charset="-34"/>
                <a:cs typeface="JasmineUPC" pitchFamily="18" charset="-34"/>
              </a:rPr>
              <a:t>2.</a:t>
            </a:r>
            <a:r>
              <a:rPr lang="th-TH" sz="3333" b="1" dirty="0">
                <a:latin typeface="JasmineUPC" pitchFamily="18" charset="-34"/>
                <a:cs typeface="JasmineUPC" pitchFamily="18" charset="-34"/>
              </a:rPr>
              <a:t> จัดอบรมผู้สัมผัสอาหาร</a:t>
            </a:r>
          </a:p>
          <a:p>
            <a:r>
              <a:rPr lang="en-US" sz="3333" b="1" dirty="0">
                <a:latin typeface="JasmineUPC" pitchFamily="18" charset="-34"/>
                <a:cs typeface="JasmineUPC" pitchFamily="18" charset="-34"/>
              </a:rPr>
              <a:t>3.</a:t>
            </a:r>
            <a:r>
              <a:rPr lang="th-TH" sz="3333" b="1" dirty="0">
                <a:latin typeface="JasmineUPC" pitchFamily="18" charset="-34"/>
                <a:cs typeface="JasmineUPC" pitchFamily="18" charset="-34"/>
              </a:rPr>
              <a:t> ตรวจประเมินร้านอาหาร/แผงลอยตามเกณฑ์ใหม่</a:t>
            </a:r>
            <a:endParaRPr lang="th-TH" sz="3333" b="1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3429167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389620" y="1775355"/>
            <a:ext cx="6840760" cy="1225021"/>
          </a:xfrm>
        </p:spPr>
        <p:txBody>
          <a:bodyPr>
            <a:noAutofit/>
          </a:bodyPr>
          <a:lstStyle/>
          <a:p>
            <a:r>
              <a:rPr lang="th-TH" sz="4000" b="1" dirty="0">
                <a:latin typeface="JasmineUPC" pitchFamily="18" charset="-34"/>
                <a:ea typeface="+mn-ea"/>
                <a:cs typeface="JasmineUPC" pitchFamily="18" charset="-34"/>
              </a:rPr>
              <a:t>กิจกรรมระดับตำบล</a:t>
            </a:r>
          </a:p>
        </p:txBody>
      </p:sp>
    </p:spTree>
    <p:extLst>
      <p:ext uri="{BB962C8B-B14F-4D97-AF65-F5344CB8AC3E}">
        <p14:creationId xmlns:p14="http://schemas.microsoft.com/office/powerpoint/2010/main" val="24483861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5584" y="1297327"/>
            <a:ext cx="7416823" cy="3169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333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asmineUPC" pitchFamily="18" charset="-34"/>
                <a:cs typeface="JasmineUPC" pitchFamily="18" charset="-34"/>
              </a:rPr>
              <a:t>คุ้มครองผู้บริโภค</a:t>
            </a:r>
            <a:r>
              <a:rPr lang="en-US" sz="3333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asmineUPC" pitchFamily="18" charset="-34"/>
                <a:cs typeface="JasmineUPC" pitchFamily="18" charset="-34"/>
              </a:rPr>
              <a:t>/</a:t>
            </a:r>
            <a:r>
              <a:rPr lang="th-TH" sz="3333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asmineUPC" pitchFamily="18" charset="-34"/>
                <a:cs typeface="JasmineUPC" pitchFamily="18" charset="-34"/>
              </a:rPr>
              <a:t>อาหารปลอดภัย</a:t>
            </a:r>
            <a:endParaRPr lang="en-US" sz="3333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JasmineUPC" pitchFamily="18" charset="-34"/>
              <a:cs typeface="JasmineUPC" pitchFamily="18" charset="-34"/>
            </a:endParaRPr>
          </a:p>
          <a:p>
            <a:r>
              <a:rPr lang="en-US" sz="3333" b="1" dirty="0">
                <a:latin typeface="JasmineUPC" pitchFamily="18" charset="-34"/>
                <a:cs typeface="JasmineUPC" pitchFamily="18" charset="-34"/>
              </a:rPr>
              <a:t>1.</a:t>
            </a:r>
            <a:r>
              <a:rPr lang="th-TH" sz="3333" b="1" dirty="0">
                <a:latin typeface="JasmineUPC" pitchFamily="18" charset="-34"/>
                <a:cs typeface="JasmineUPC" pitchFamily="18" charset="-34"/>
              </a:rPr>
              <a:t> จัดทำทะเบียนสถานประกอบการ ร้านชำ ร้านอาหาร </a:t>
            </a:r>
          </a:p>
          <a:p>
            <a:r>
              <a:rPr lang="en-US" sz="3333" b="1" dirty="0">
                <a:latin typeface="JasmineUPC" pitchFamily="18" charset="-34"/>
                <a:cs typeface="JasmineUPC" pitchFamily="18" charset="-34"/>
              </a:rPr>
              <a:t>2. </a:t>
            </a:r>
            <a:r>
              <a:rPr lang="th-TH" sz="3333" b="1" dirty="0">
                <a:latin typeface="JasmineUPC" pitchFamily="18" charset="-34"/>
                <a:cs typeface="JasmineUPC" pitchFamily="18" charset="-34"/>
              </a:rPr>
              <a:t>ตรวจเฝ้าระวังสถานประกอบการ ร้านชำ </a:t>
            </a:r>
          </a:p>
          <a:p>
            <a:r>
              <a:rPr lang="th-TH" sz="3333" b="1" dirty="0">
                <a:latin typeface="JasmineUPC" pitchFamily="18" charset="-34"/>
                <a:cs typeface="JasmineUPC" pitchFamily="18" charset="-34"/>
              </a:rPr>
              <a:t>   (ไม่จำหน่ายยาในร้านชำ)</a:t>
            </a:r>
          </a:p>
          <a:p>
            <a:r>
              <a:rPr lang="en-US" sz="3333" b="1" dirty="0">
                <a:latin typeface="JasmineUPC" pitchFamily="18" charset="-34"/>
                <a:cs typeface="JasmineUPC" pitchFamily="18" charset="-34"/>
              </a:rPr>
              <a:t>3.</a:t>
            </a:r>
            <a:r>
              <a:rPr lang="th-TH" sz="3333" b="1" dirty="0">
                <a:latin typeface="JasmineUPC" pitchFamily="18" charset="-34"/>
                <a:cs typeface="JasmineUPC" pitchFamily="18" charset="-34"/>
              </a:rPr>
              <a:t> ตรวจเฝ้าระวังโฆษณาผลิตภัณฑ์สุขภาพ</a:t>
            </a:r>
          </a:p>
          <a:p>
            <a:r>
              <a:rPr lang="en-US" sz="3333" b="1" dirty="0">
                <a:latin typeface="JasmineUPC" pitchFamily="18" charset="-34"/>
                <a:cs typeface="JasmineUPC" pitchFamily="18" charset="-34"/>
              </a:rPr>
              <a:t>4. </a:t>
            </a:r>
            <a:r>
              <a:rPr lang="th-TH" sz="3333" b="1" dirty="0">
                <a:latin typeface="JasmineUPC" pitchFamily="18" charset="-34"/>
                <a:cs typeface="JasmineUPC" pitchFamily="18" charset="-34"/>
              </a:rPr>
              <a:t>อบรม </a:t>
            </a:r>
            <a:r>
              <a:rPr lang="th-TH" sz="3333" b="1" dirty="0" err="1">
                <a:latin typeface="JasmineUPC" pitchFamily="18" charset="-34"/>
                <a:cs typeface="JasmineUPC" pitchFamily="18" charset="-34"/>
              </a:rPr>
              <a:t>อส</a:t>
            </a:r>
            <a:r>
              <a:rPr lang="th-TH" sz="3333" b="1" dirty="0">
                <a:latin typeface="JasmineUPC" pitchFamily="18" charset="-34"/>
                <a:cs typeface="JasmineUPC" pitchFamily="18" charset="-34"/>
              </a:rPr>
              <a:t>ม. กลุ่มแม่บ้าน นักเรียน</a:t>
            </a:r>
          </a:p>
        </p:txBody>
      </p:sp>
    </p:spTree>
    <p:extLst>
      <p:ext uri="{BB962C8B-B14F-4D97-AF65-F5344CB8AC3E}">
        <p14:creationId xmlns:p14="http://schemas.microsoft.com/office/powerpoint/2010/main" val="25229635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49627" y="1224976"/>
            <a:ext cx="6858000" cy="1848548"/>
          </a:xfrm>
        </p:spPr>
        <p:txBody>
          <a:bodyPr>
            <a:noAutofit/>
          </a:bodyPr>
          <a:lstStyle/>
          <a:p>
            <a:pPr algn="l"/>
            <a:r>
              <a:rPr lang="th-TH" sz="3400" b="1" u="sng" dirty="0">
                <a:solidFill>
                  <a:srgbClr val="2114CA"/>
                </a:solidFill>
                <a:latin typeface="JasmineUPC" pitchFamily="18" charset="-34"/>
                <a:cs typeface="JasmineUPC" pitchFamily="18" charset="-34"/>
              </a:rPr>
              <a:t>ยุทธศาสตร์ที่ </a:t>
            </a:r>
            <a:r>
              <a:rPr lang="en-US" sz="3400" b="1" u="sng" dirty="0">
                <a:solidFill>
                  <a:srgbClr val="2114CA"/>
                </a:solidFill>
                <a:latin typeface="JasmineUPC" pitchFamily="18" charset="-34"/>
                <a:cs typeface="JasmineUPC" pitchFamily="18" charset="-34"/>
              </a:rPr>
              <a:t>2 </a:t>
            </a:r>
            <a:r>
              <a:rPr lang="th-TH" sz="3400" b="1" dirty="0">
                <a:solidFill>
                  <a:srgbClr val="2114CA"/>
                </a:solidFill>
                <a:latin typeface="JasmineUPC" pitchFamily="18" charset="-34"/>
                <a:cs typeface="JasmineUPC" pitchFamily="18" charset="-34"/>
              </a:rPr>
              <a:t>การจัดบริการทางการแพทย์ และการฟื้นฟูสุขภาพในทุกระดับที่มีคุณภาพ มาตรฐาน ปลอดภัย ไร้รอยต่อ ที่ประชาชนเชื่อมั่น และวางใจ</a:t>
            </a:r>
            <a:endParaRPr lang="th-TH" sz="3400" dirty="0">
              <a:solidFill>
                <a:srgbClr val="2114CA"/>
              </a:solidFill>
              <a:latin typeface="JasmineUPC" pitchFamily="18" charset="-34"/>
              <a:cs typeface="JasmineUPC" pitchFamily="18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89620" y="3205539"/>
            <a:ext cx="6858000" cy="2316257"/>
          </a:xfrm>
        </p:spPr>
        <p:txBody>
          <a:bodyPr>
            <a:normAutofit/>
          </a:bodyPr>
          <a:lstStyle/>
          <a:p>
            <a:r>
              <a:rPr lang="th-TH" sz="3000" b="1" u="sng" dirty="0">
                <a:solidFill>
                  <a:srgbClr val="002060"/>
                </a:solidFill>
                <a:latin typeface="JasmineUPC" pitchFamily="18" charset="-34"/>
                <a:cs typeface="JasmineUPC" pitchFamily="18" charset="-34"/>
              </a:rPr>
              <a:t>แผนงานที่ </a:t>
            </a:r>
            <a:r>
              <a:rPr lang="en-US" sz="3000" b="1" u="sng" dirty="0">
                <a:solidFill>
                  <a:srgbClr val="002060"/>
                </a:solidFill>
                <a:latin typeface="JasmineUPC" pitchFamily="18" charset="-34"/>
                <a:cs typeface="JasmineUPC" pitchFamily="18" charset="-34"/>
              </a:rPr>
              <a:t>5</a:t>
            </a:r>
            <a:r>
              <a:rPr lang="th-TH" sz="3000" b="1" u="sng" dirty="0">
                <a:solidFill>
                  <a:srgbClr val="002060"/>
                </a:solidFill>
                <a:latin typeface="JasmineUPC" pitchFamily="18" charset="-34"/>
                <a:cs typeface="JasmineUPC" pitchFamily="18" charset="-34"/>
              </a:rPr>
              <a:t> </a:t>
            </a:r>
            <a:r>
              <a:rPr lang="th-TH" sz="3000" b="1" dirty="0">
                <a:solidFill>
                  <a:srgbClr val="002060"/>
                </a:solidFill>
                <a:latin typeface="JasmineUPC" pitchFamily="18" charset="-34"/>
                <a:cs typeface="JasmineUPC" pitchFamily="18" charset="-34"/>
              </a:rPr>
              <a:t>การพัฒนาระบบบริการ (</a:t>
            </a:r>
            <a:r>
              <a:rPr lang="en-US" sz="3000" b="1" dirty="0">
                <a:solidFill>
                  <a:srgbClr val="002060"/>
                </a:solidFill>
                <a:latin typeface="JasmineUPC" pitchFamily="18" charset="-34"/>
                <a:cs typeface="JasmineUPC" pitchFamily="18" charset="-34"/>
              </a:rPr>
              <a:t>Service Plan)</a:t>
            </a:r>
            <a:endParaRPr lang="th-TH" sz="3000" b="1" dirty="0">
              <a:solidFill>
                <a:srgbClr val="002060"/>
              </a:solidFill>
              <a:latin typeface="JasmineUPC" pitchFamily="18" charset="-34"/>
              <a:cs typeface="JasmineUPC" pitchFamily="18" charset="-34"/>
            </a:endParaRPr>
          </a:p>
          <a:p>
            <a:r>
              <a:rPr lang="th-TH" sz="3000" b="1" dirty="0">
                <a:latin typeface="JasmineUPC" pitchFamily="18" charset="-34"/>
                <a:cs typeface="JasmineUPC" pitchFamily="18" charset="-34"/>
              </a:rPr>
              <a:t>โครงการป้องกันและควบคุมการดื้อยาต้านจุลชีพและการใช้ยาอย่างสมเหตุผล (</a:t>
            </a:r>
            <a:r>
              <a:rPr lang="en-US" sz="3000" b="1" dirty="0">
                <a:latin typeface="JasmineUPC" pitchFamily="18" charset="-34"/>
                <a:cs typeface="JasmineUPC" pitchFamily="18" charset="-34"/>
              </a:rPr>
              <a:t>RDU&amp;AMR)</a:t>
            </a:r>
          </a:p>
          <a:p>
            <a:r>
              <a:rPr lang="th-TH" sz="3000" b="1" dirty="0">
                <a:solidFill>
                  <a:srgbClr val="C00000"/>
                </a:solidFill>
                <a:latin typeface="JasmineUPC" pitchFamily="18" charset="-34"/>
                <a:cs typeface="JasmineUPC" pitchFamily="18" charset="-34"/>
              </a:rPr>
              <a:t>กัญชาทางการแพทย์</a:t>
            </a:r>
          </a:p>
        </p:txBody>
      </p:sp>
    </p:spTree>
    <p:extLst>
      <p:ext uri="{BB962C8B-B14F-4D97-AF65-F5344CB8AC3E}">
        <p14:creationId xmlns:p14="http://schemas.microsoft.com/office/powerpoint/2010/main" val="19759707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62000" y="104800"/>
            <a:ext cx="6858000" cy="952500"/>
          </a:xfrm>
        </p:spPr>
        <p:txBody>
          <a:bodyPr>
            <a:noAutofit/>
          </a:bodyPr>
          <a:lstStyle/>
          <a:p>
            <a:r>
              <a:rPr lang="th-TH" b="1" dirty="0">
                <a:latin typeface="JasmineUPC" pitchFamily="18" charset="-34"/>
                <a:cs typeface="JasmineUPC" pitchFamily="18" charset="-34"/>
              </a:rPr>
              <a:t>โครงการป้องกันและควบคุมการดื้อยาต้าน</a:t>
            </a:r>
            <a:br>
              <a:rPr lang="th-TH" b="1" dirty="0">
                <a:latin typeface="JasmineUPC" pitchFamily="18" charset="-34"/>
                <a:cs typeface="JasmineUPC" pitchFamily="18" charset="-34"/>
              </a:rPr>
            </a:br>
            <a:r>
              <a:rPr lang="th-TH" b="1" dirty="0">
                <a:latin typeface="JasmineUPC" pitchFamily="18" charset="-34"/>
                <a:cs typeface="JasmineUPC" pitchFamily="18" charset="-34"/>
              </a:rPr>
              <a:t>จุลชีพและการใช้ยาอย่างสมเหตุผล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08221" y="1849388"/>
            <a:ext cx="7416824" cy="2964160"/>
          </a:xfrm>
        </p:spPr>
        <p:txBody>
          <a:bodyPr>
            <a:normAutofit/>
          </a:bodyPr>
          <a:lstStyle/>
          <a:p>
            <a:r>
              <a:rPr lang="th-TH" sz="3333" b="1" dirty="0">
                <a:solidFill>
                  <a:srgbClr val="C00000"/>
                </a:solidFill>
                <a:latin typeface="JasmineUPC" pitchFamily="18" charset="-34"/>
                <a:cs typeface="JasmineUPC" pitchFamily="18" charset="-34"/>
              </a:rPr>
              <a:t>ตัวชี้วัดหลักของโรงพยาบาล</a:t>
            </a:r>
          </a:p>
          <a:p>
            <a:pPr marL="0" indent="0">
              <a:buNone/>
            </a:pPr>
            <a:r>
              <a:rPr lang="en-US" sz="3333" b="1" dirty="0">
                <a:latin typeface="JasmineUPC" pitchFamily="18" charset="-34"/>
                <a:cs typeface="JasmineUPC" pitchFamily="18" charset="-34"/>
              </a:rPr>
              <a:t> -</a:t>
            </a:r>
            <a:r>
              <a:rPr lang="th-TH" sz="3333" b="1" dirty="0">
                <a:latin typeface="JasmineUPC" pitchFamily="18" charset="-34"/>
                <a:cs typeface="JasmineUPC" pitchFamily="18" charset="-34"/>
              </a:rPr>
              <a:t>ร้อยละของโรงพยาบาลที่ใช้ยาอย่างสมเหตุผล </a:t>
            </a:r>
            <a:r>
              <a:rPr lang="en-US" sz="3333" b="1" dirty="0">
                <a:latin typeface="JasmineUPC" pitchFamily="18" charset="-34"/>
                <a:cs typeface="JasmineUPC" pitchFamily="18" charset="-34"/>
              </a:rPr>
              <a:t>(RDU)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3333" b="1" dirty="0">
                <a:latin typeface="JasmineUPC" pitchFamily="18" charset="-34"/>
                <a:cs typeface="JasmineUPC" pitchFamily="18" charset="-34"/>
              </a:rPr>
              <a:t>   </a:t>
            </a:r>
            <a:r>
              <a:rPr lang="th-TH" sz="3333" b="1" dirty="0">
                <a:solidFill>
                  <a:srgbClr val="2114CA"/>
                </a:solidFill>
                <a:latin typeface="JasmineUPC" pitchFamily="18" charset="-34"/>
                <a:cs typeface="JasmineUPC" pitchFamily="18" charset="-34"/>
              </a:rPr>
              <a:t>ขั้นที่ </a:t>
            </a:r>
            <a:r>
              <a:rPr lang="en-US" sz="3333" b="1" dirty="0">
                <a:solidFill>
                  <a:srgbClr val="2114CA"/>
                </a:solidFill>
                <a:latin typeface="JasmineUPC" pitchFamily="18" charset="-34"/>
                <a:cs typeface="JasmineUPC" pitchFamily="18" charset="-34"/>
              </a:rPr>
              <a:t>2</a:t>
            </a:r>
            <a:r>
              <a:rPr lang="th-TH" sz="3333" b="1" dirty="0">
                <a:solidFill>
                  <a:srgbClr val="2114CA"/>
                </a:solidFill>
                <a:latin typeface="JasmineUPC" pitchFamily="18" charset="-34"/>
                <a:cs typeface="JasmineUPC" pitchFamily="18" charset="-34"/>
              </a:rPr>
              <a:t> ร้อยละ </a:t>
            </a:r>
            <a:r>
              <a:rPr lang="en-US" sz="3333" b="1" dirty="0">
                <a:solidFill>
                  <a:srgbClr val="2114CA"/>
                </a:solidFill>
                <a:latin typeface="JasmineUPC" pitchFamily="18" charset="-34"/>
                <a:cs typeface="JasmineUPC" pitchFamily="18" charset="-34"/>
              </a:rPr>
              <a:t>60</a:t>
            </a:r>
            <a:r>
              <a:rPr lang="th-TH" sz="3333" b="1" dirty="0">
                <a:solidFill>
                  <a:srgbClr val="2114CA"/>
                </a:solidFill>
                <a:latin typeface="JasmineUPC" pitchFamily="18" charset="-34"/>
                <a:cs typeface="JasmineUPC" pitchFamily="18" charset="-34"/>
              </a:rPr>
              <a:t> / ขั้นที่ </a:t>
            </a:r>
            <a:r>
              <a:rPr lang="en-US" sz="3333" b="1" dirty="0">
                <a:solidFill>
                  <a:srgbClr val="2114CA"/>
                </a:solidFill>
                <a:latin typeface="JasmineUPC" pitchFamily="18" charset="-34"/>
                <a:cs typeface="JasmineUPC" pitchFamily="18" charset="-34"/>
              </a:rPr>
              <a:t>3</a:t>
            </a:r>
            <a:r>
              <a:rPr lang="th-TH" sz="3333" b="1" dirty="0">
                <a:solidFill>
                  <a:srgbClr val="2114CA"/>
                </a:solidFill>
                <a:latin typeface="JasmineUPC" pitchFamily="18" charset="-34"/>
                <a:cs typeface="JasmineUPC" pitchFamily="18" charset="-34"/>
              </a:rPr>
              <a:t> ร้อยละ </a:t>
            </a:r>
            <a:r>
              <a:rPr lang="en-US" sz="3333" b="1" dirty="0">
                <a:solidFill>
                  <a:srgbClr val="2114CA"/>
                </a:solidFill>
                <a:latin typeface="JasmineUPC" pitchFamily="18" charset="-34"/>
                <a:cs typeface="JasmineUPC" pitchFamily="18" charset="-34"/>
              </a:rPr>
              <a:t>20</a:t>
            </a:r>
          </a:p>
          <a:p>
            <a:pPr marL="0" indent="0">
              <a:buNone/>
            </a:pPr>
            <a:r>
              <a:rPr lang="en-US" sz="3333" b="1" dirty="0">
                <a:latin typeface="JasmineUPC" pitchFamily="18" charset="-34"/>
                <a:cs typeface="JasmineUPC" pitchFamily="18" charset="-34"/>
              </a:rPr>
              <a:t> -</a:t>
            </a:r>
            <a:r>
              <a:rPr lang="th-TH" sz="3333" b="1" dirty="0">
                <a:latin typeface="JasmineUPC" pitchFamily="18" charset="-34"/>
                <a:cs typeface="JasmineUPC" pitchFamily="18" charset="-34"/>
              </a:rPr>
              <a:t>ร้อยละของโรงพยาบาลที่มีระบบจัดการดื้อยาต้าน</a:t>
            </a:r>
            <a:br>
              <a:rPr lang="th-TH" sz="3333" b="1" dirty="0">
                <a:latin typeface="JasmineUPC" pitchFamily="18" charset="-34"/>
                <a:cs typeface="JasmineUPC" pitchFamily="18" charset="-34"/>
              </a:rPr>
            </a:br>
            <a:r>
              <a:rPr lang="th-TH" sz="3333" b="1" dirty="0">
                <a:latin typeface="JasmineUPC" pitchFamily="18" charset="-34"/>
                <a:cs typeface="JasmineUPC" pitchFamily="18" charset="-34"/>
              </a:rPr>
              <a:t>   จุลชีพอย่าง</a:t>
            </a:r>
            <a:r>
              <a:rPr lang="th-TH" sz="3333" b="1" dirty="0" err="1">
                <a:latin typeface="JasmineUPC" pitchFamily="18" charset="-34"/>
                <a:cs typeface="JasmineUPC" pitchFamily="18" charset="-34"/>
              </a:rPr>
              <a:t>บูรณา</a:t>
            </a:r>
            <a:r>
              <a:rPr lang="th-TH" sz="3333" b="1" dirty="0">
                <a:latin typeface="JasmineUPC" pitchFamily="18" charset="-34"/>
                <a:cs typeface="JasmineUPC" pitchFamily="18" charset="-34"/>
              </a:rPr>
              <a:t>การ </a:t>
            </a:r>
            <a:r>
              <a:rPr lang="en-US" sz="3333" b="1" dirty="0">
                <a:solidFill>
                  <a:srgbClr val="2114CA"/>
                </a:solidFill>
                <a:latin typeface="JasmineUPC" pitchFamily="18" charset="-34"/>
                <a:cs typeface="JasmineUPC" pitchFamily="18" charset="-34"/>
              </a:rPr>
              <a:t>(AMR) </a:t>
            </a:r>
            <a:r>
              <a:rPr lang="th-TH" sz="3333" b="1" dirty="0">
                <a:solidFill>
                  <a:srgbClr val="2114CA"/>
                </a:solidFill>
                <a:latin typeface="JasmineUPC" pitchFamily="18" charset="-34"/>
                <a:cs typeface="JasmineUPC" pitchFamily="18" charset="-34"/>
              </a:rPr>
              <a:t>ใน รพ.ระดับ </a:t>
            </a:r>
            <a:r>
              <a:rPr lang="en-US" sz="3333" b="1" dirty="0">
                <a:solidFill>
                  <a:srgbClr val="2114CA"/>
                </a:solidFill>
                <a:latin typeface="JasmineUPC" pitchFamily="18" charset="-34"/>
                <a:cs typeface="JasmineUPC" pitchFamily="18" charset="-34"/>
              </a:rPr>
              <a:t>A S M</a:t>
            </a:r>
            <a:endParaRPr lang="th-TH" sz="3333" b="1" dirty="0">
              <a:solidFill>
                <a:srgbClr val="2114CA"/>
              </a:solidFill>
              <a:latin typeface="JasmineUPC" pitchFamily="18" charset="-34"/>
              <a:cs typeface="JasmineUPC" pitchFamily="18" charset="-34"/>
            </a:endParaRPr>
          </a:p>
        </p:txBody>
      </p:sp>
      <p:cxnSp>
        <p:nvCxnSpPr>
          <p:cNvPr id="5" name="ตัวเชื่อมต่อตรง 4">
            <a:extLst>
              <a:ext uri="{FF2B5EF4-FFF2-40B4-BE49-F238E27FC236}">
                <a16:creationId xmlns:a16="http://schemas.microsoft.com/office/drawing/2014/main" id="{96342186-4E9B-4730-A27F-E406CDDAB0EA}"/>
              </a:ext>
            </a:extLst>
          </p:cNvPr>
          <p:cNvCxnSpPr>
            <a:cxnSpLocks/>
          </p:cNvCxnSpPr>
          <p:nvPr/>
        </p:nvCxnSpPr>
        <p:spPr>
          <a:xfrm>
            <a:off x="2369840" y="1201316"/>
            <a:ext cx="3816424" cy="0"/>
          </a:xfrm>
          <a:prstGeom prst="line">
            <a:avLst/>
          </a:prstGeom>
          <a:ln w="38100">
            <a:solidFill>
              <a:srgbClr val="FFC000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1674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81608" y="1345332"/>
            <a:ext cx="7128792" cy="1848548"/>
          </a:xfrm>
        </p:spPr>
        <p:txBody>
          <a:bodyPr>
            <a:noAutofit/>
          </a:bodyPr>
          <a:lstStyle/>
          <a:p>
            <a:pPr algn="l"/>
            <a:r>
              <a:rPr lang="th-TH" sz="3333" b="1" u="sng" dirty="0">
                <a:solidFill>
                  <a:srgbClr val="2114CA"/>
                </a:solidFill>
                <a:latin typeface="JasmineUPC" pitchFamily="18" charset="-34"/>
                <a:cs typeface="JasmineUPC" pitchFamily="18" charset="-34"/>
              </a:rPr>
              <a:t>ยุทธศาสตร์ที่ </a:t>
            </a:r>
            <a:r>
              <a:rPr lang="en-US" sz="3333" b="1" u="sng" dirty="0">
                <a:solidFill>
                  <a:srgbClr val="2114CA"/>
                </a:solidFill>
                <a:latin typeface="JasmineUPC" pitchFamily="18" charset="-34"/>
                <a:cs typeface="JasmineUPC" pitchFamily="18" charset="-34"/>
              </a:rPr>
              <a:t>1 </a:t>
            </a:r>
            <a:r>
              <a:rPr lang="th-TH" sz="3000" b="1" dirty="0">
                <a:solidFill>
                  <a:srgbClr val="2114CA"/>
                </a:solidFill>
                <a:latin typeface="JasmineUPC" pitchFamily="18" charset="-34"/>
                <a:cs typeface="JasmineUPC" pitchFamily="18" charset="-34"/>
              </a:rPr>
              <a:t>การเสริมสร้างความเป็นเลิศในการส่งเสริมสุขภาพ การควบคุมป้องกันโรค และการคุ้มครองผู้บริโภคทางสุขภาพที่มีประสิทธิภาพด้วยพลังเครือข่ายที่เข้มแข็ง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37592" y="3361556"/>
            <a:ext cx="7344816" cy="1164129"/>
          </a:xfrm>
        </p:spPr>
        <p:txBody>
          <a:bodyPr>
            <a:noAutofit/>
          </a:bodyPr>
          <a:lstStyle/>
          <a:p>
            <a:r>
              <a:rPr lang="th-TH" sz="3000" b="1" dirty="0">
                <a:solidFill>
                  <a:srgbClr val="00B050"/>
                </a:solidFill>
                <a:latin typeface="JasmineUPC" pitchFamily="18" charset="-34"/>
                <a:ea typeface="+mj-ea"/>
                <a:cs typeface="JasmineUPC" pitchFamily="18" charset="-34"/>
              </a:rPr>
              <a:t>แผนงานที่ </a:t>
            </a:r>
            <a:r>
              <a:rPr lang="en-US" sz="3000" b="1" dirty="0">
                <a:solidFill>
                  <a:srgbClr val="00B050"/>
                </a:solidFill>
                <a:latin typeface="JasmineUPC" pitchFamily="18" charset="-34"/>
                <a:ea typeface="+mj-ea"/>
                <a:cs typeface="JasmineUPC" pitchFamily="18" charset="-34"/>
              </a:rPr>
              <a:t>3</a:t>
            </a:r>
            <a:r>
              <a:rPr lang="th-TH" sz="3000" b="1" dirty="0">
                <a:solidFill>
                  <a:srgbClr val="00B050"/>
                </a:solidFill>
                <a:latin typeface="JasmineUPC" pitchFamily="18" charset="-34"/>
                <a:ea typeface="+mj-ea"/>
                <a:cs typeface="JasmineUPC" pitchFamily="18" charset="-34"/>
              </a:rPr>
              <a:t> การป้องกันควบคุมโรคและลดปัจจัยเสี่ยง</a:t>
            </a:r>
            <a:br>
              <a:rPr lang="th-TH" sz="3000" b="1" dirty="0">
                <a:solidFill>
                  <a:srgbClr val="00B050"/>
                </a:solidFill>
                <a:latin typeface="JasmineUPC" pitchFamily="18" charset="-34"/>
                <a:ea typeface="+mj-ea"/>
                <a:cs typeface="JasmineUPC" pitchFamily="18" charset="-34"/>
              </a:rPr>
            </a:br>
            <a:r>
              <a:rPr lang="th-TH" sz="3000" b="1" dirty="0">
                <a:solidFill>
                  <a:srgbClr val="00B050"/>
                </a:solidFill>
                <a:latin typeface="JasmineUPC" pitchFamily="18" charset="-34"/>
                <a:ea typeface="+mj-ea"/>
                <a:cs typeface="JasmineUPC" pitchFamily="18" charset="-34"/>
              </a:rPr>
              <a:t>	             ด้านสุขภาพ</a:t>
            </a:r>
          </a:p>
          <a:p>
            <a:r>
              <a:rPr lang="th-TH" sz="3000" b="1" dirty="0">
                <a:solidFill>
                  <a:srgbClr val="7030A0"/>
                </a:solidFill>
                <a:latin typeface="JasmineUPC" pitchFamily="18" charset="-34"/>
                <a:ea typeface="+mj-ea"/>
                <a:cs typeface="JasmineUPC" pitchFamily="18" charset="-34"/>
              </a:rPr>
              <a:t>โครงการคุ้มครองผู้บริโภคด้านผลิตภัณฑ์สุขภาพและบริการสุขภาพ</a:t>
            </a:r>
          </a:p>
        </p:txBody>
      </p:sp>
    </p:spTree>
    <p:extLst>
      <p:ext uri="{BB962C8B-B14F-4D97-AF65-F5344CB8AC3E}">
        <p14:creationId xmlns:p14="http://schemas.microsoft.com/office/powerpoint/2010/main" val="32465788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81608" y="1849388"/>
            <a:ext cx="7200800" cy="3396208"/>
          </a:xfrm>
        </p:spPr>
        <p:txBody>
          <a:bodyPr>
            <a:normAutofit lnSpcReduction="10000"/>
          </a:bodyPr>
          <a:lstStyle/>
          <a:p>
            <a:r>
              <a:rPr lang="en-US" sz="3333" b="1" dirty="0">
                <a:solidFill>
                  <a:srgbClr val="C00000"/>
                </a:solidFill>
                <a:latin typeface="JasmineUPC" pitchFamily="18" charset="-34"/>
                <a:cs typeface="JasmineUPC" pitchFamily="18" charset="-34"/>
              </a:rPr>
              <a:t>Baseline data </a:t>
            </a:r>
            <a:r>
              <a:rPr lang="th-TH" sz="3333" b="1" dirty="0">
                <a:solidFill>
                  <a:srgbClr val="C00000"/>
                </a:solidFill>
                <a:latin typeface="JasmineUPC" pitchFamily="18" charset="-34"/>
                <a:cs typeface="JasmineUPC" pitchFamily="18" charset="-34"/>
              </a:rPr>
              <a:t>(ปี </a:t>
            </a:r>
            <a:r>
              <a:rPr lang="en-US" sz="3333" b="1" dirty="0">
                <a:solidFill>
                  <a:srgbClr val="C00000"/>
                </a:solidFill>
                <a:latin typeface="JasmineUPC" pitchFamily="18" charset="-34"/>
                <a:cs typeface="JasmineUPC" pitchFamily="18" charset="-34"/>
              </a:rPr>
              <a:t>62)</a:t>
            </a:r>
          </a:p>
          <a:p>
            <a:pPr marL="0" indent="0">
              <a:buNone/>
            </a:pPr>
            <a:r>
              <a:rPr lang="en-US" sz="3333" b="1" dirty="0">
                <a:latin typeface="JasmineUPC" pitchFamily="18" charset="-34"/>
                <a:cs typeface="JasmineUPC" pitchFamily="18" charset="-34"/>
              </a:rPr>
              <a:t>      - </a:t>
            </a:r>
            <a:r>
              <a:rPr lang="th-TH" sz="3333" b="1" dirty="0">
                <a:latin typeface="JasmineUPC" pitchFamily="18" charset="-34"/>
                <a:cs typeface="JasmineUPC" pitchFamily="18" charset="-34"/>
              </a:rPr>
              <a:t>รพ.</a:t>
            </a:r>
            <a:r>
              <a:rPr lang="th-TH" sz="3333" b="1" dirty="0">
                <a:solidFill>
                  <a:srgbClr val="2114CA"/>
                </a:solidFill>
                <a:latin typeface="JasmineUPC" pitchFamily="18" charset="-34"/>
                <a:cs typeface="JasmineUPC" pitchFamily="18" charset="-34"/>
              </a:rPr>
              <a:t>ผ่าน </a:t>
            </a:r>
            <a:r>
              <a:rPr lang="en-US" sz="3333" b="1" dirty="0">
                <a:solidFill>
                  <a:srgbClr val="2114CA"/>
                </a:solidFill>
                <a:latin typeface="JasmineUPC" pitchFamily="18" charset="-34"/>
                <a:cs typeface="JasmineUPC" pitchFamily="18" charset="-34"/>
              </a:rPr>
              <a:t>RDU </a:t>
            </a:r>
            <a:r>
              <a:rPr lang="th-TH" sz="3333" b="1" dirty="0">
                <a:solidFill>
                  <a:srgbClr val="2114CA"/>
                </a:solidFill>
                <a:latin typeface="JasmineUPC" pitchFamily="18" charset="-34"/>
                <a:cs typeface="JasmineUPC" pitchFamily="18" charset="-34"/>
              </a:rPr>
              <a:t>ขั้นที่ </a:t>
            </a:r>
            <a:r>
              <a:rPr lang="en-US" sz="3333" b="1" dirty="0">
                <a:solidFill>
                  <a:srgbClr val="2114CA"/>
                </a:solidFill>
                <a:latin typeface="JasmineUPC" pitchFamily="18" charset="-34"/>
                <a:cs typeface="JasmineUPC" pitchFamily="18" charset="-34"/>
              </a:rPr>
              <a:t>2 </a:t>
            </a:r>
            <a:r>
              <a:rPr lang="th-TH" sz="3333" b="1" dirty="0">
                <a:latin typeface="JasmineUPC" pitchFamily="18" charset="-34"/>
                <a:cs typeface="JasmineUPC" pitchFamily="18" charset="-34"/>
              </a:rPr>
              <a:t>ร้อยละ </a:t>
            </a:r>
            <a:r>
              <a:rPr lang="en-US" sz="3333" b="1" dirty="0">
                <a:latin typeface="JasmineUPC" pitchFamily="18" charset="-34"/>
                <a:cs typeface="JasmineUPC" pitchFamily="18" charset="-34"/>
              </a:rPr>
              <a:t>42.86 </a:t>
            </a:r>
            <a:br>
              <a:rPr lang="th-TH" sz="3333" b="1" dirty="0">
                <a:latin typeface="JasmineUPC" pitchFamily="18" charset="-34"/>
                <a:cs typeface="JasmineUPC" pitchFamily="18" charset="-34"/>
              </a:rPr>
            </a:br>
            <a:r>
              <a:rPr lang="th-TH" sz="3333" b="1" dirty="0">
                <a:latin typeface="JasmineUPC" pitchFamily="18" charset="-34"/>
                <a:cs typeface="JasmineUPC" pitchFamily="18" charset="-34"/>
              </a:rPr>
              <a:t>         </a:t>
            </a:r>
            <a:r>
              <a:rPr lang="th-TH" sz="3333" b="1" dirty="0">
                <a:solidFill>
                  <a:srgbClr val="2114CA"/>
                </a:solidFill>
                <a:latin typeface="JasmineUPC" pitchFamily="18" charset="-34"/>
                <a:cs typeface="JasmineUPC" pitchFamily="18" charset="-34"/>
              </a:rPr>
              <a:t>(รพศ. บ้านสร้าง </a:t>
            </a:r>
            <a:r>
              <a:rPr lang="th-TH" sz="3333" b="1" dirty="0" err="1">
                <a:solidFill>
                  <a:srgbClr val="2114CA"/>
                </a:solidFill>
                <a:latin typeface="JasmineUPC" pitchFamily="18" charset="-34"/>
                <a:cs typeface="JasmineUPC" pitchFamily="18" charset="-34"/>
              </a:rPr>
              <a:t>ศรีมโหสถ</a:t>
            </a:r>
            <a:r>
              <a:rPr lang="th-TH" sz="3333" b="1" dirty="0">
                <a:solidFill>
                  <a:srgbClr val="2114CA"/>
                </a:solidFill>
                <a:latin typeface="JasmineUPC" pitchFamily="18" charset="-34"/>
                <a:cs typeface="JasmineUPC" pitchFamily="18" charset="-34"/>
              </a:rPr>
              <a:t>)</a:t>
            </a:r>
            <a:endParaRPr lang="en-US" sz="3333" b="1" dirty="0">
              <a:solidFill>
                <a:srgbClr val="2114CA"/>
              </a:solidFill>
              <a:latin typeface="JasmineUPC" pitchFamily="18" charset="-34"/>
              <a:cs typeface="JasmineUPC" pitchFamily="18" charset="-34"/>
            </a:endParaRPr>
          </a:p>
          <a:p>
            <a:pPr marL="0" indent="0">
              <a:buNone/>
            </a:pPr>
            <a:r>
              <a:rPr lang="en-US" sz="3333" b="1" dirty="0">
                <a:latin typeface="JasmineUPC" pitchFamily="18" charset="-34"/>
                <a:cs typeface="JasmineUPC" pitchFamily="18" charset="-34"/>
              </a:rPr>
              <a:t>      - </a:t>
            </a:r>
            <a:r>
              <a:rPr lang="th-TH" sz="3333" b="1" dirty="0">
                <a:latin typeface="JasmineUPC" pitchFamily="18" charset="-34"/>
                <a:cs typeface="JasmineUPC" pitchFamily="18" charset="-34"/>
              </a:rPr>
              <a:t>ไม่มี รพ.ที่ผ่าน</a:t>
            </a:r>
            <a:r>
              <a:rPr lang="en-US" sz="3333" b="1" dirty="0">
                <a:latin typeface="JasmineUPC" pitchFamily="18" charset="-34"/>
                <a:cs typeface="JasmineUPC" pitchFamily="18" charset="-34"/>
              </a:rPr>
              <a:t>RDU </a:t>
            </a:r>
            <a:r>
              <a:rPr lang="th-TH" sz="3333" b="1" dirty="0">
                <a:latin typeface="JasmineUPC" pitchFamily="18" charset="-34"/>
                <a:cs typeface="JasmineUPC" pitchFamily="18" charset="-34"/>
              </a:rPr>
              <a:t>ขั้นที่ </a:t>
            </a:r>
            <a:r>
              <a:rPr lang="en-US" sz="3333" b="1" dirty="0">
                <a:latin typeface="JasmineUPC" pitchFamily="18" charset="-34"/>
                <a:cs typeface="JasmineUPC" pitchFamily="18" charset="-34"/>
              </a:rPr>
              <a:t>3</a:t>
            </a:r>
          </a:p>
          <a:p>
            <a:pPr marL="0" indent="0">
              <a:buNone/>
            </a:pPr>
            <a:r>
              <a:rPr lang="en-US" sz="3333" b="1" dirty="0">
                <a:latin typeface="JasmineUPC" pitchFamily="18" charset="-34"/>
                <a:cs typeface="JasmineUPC" pitchFamily="18" charset="-34"/>
              </a:rPr>
              <a:t>      -</a:t>
            </a:r>
            <a:r>
              <a:rPr lang="th-TH" sz="3333" b="1" dirty="0">
                <a:latin typeface="JasmineUPC" pitchFamily="18" charset="-34"/>
                <a:cs typeface="JasmineUPC" pitchFamily="18" charset="-34"/>
              </a:rPr>
              <a:t> รพ.มีระบบจัดการดื้อยาต้านจุลชีพ </a:t>
            </a:r>
            <a:r>
              <a:rPr lang="th-TH" sz="3333" b="1" dirty="0">
                <a:solidFill>
                  <a:srgbClr val="2114CA"/>
                </a:solidFill>
                <a:latin typeface="JasmineUPC" pitchFamily="18" charset="-34"/>
                <a:cs typeface="JasmineUPC" pitchFamily="18" charset="-34"/>
              </a:rPr>
              <a:t>(</a:t>
            </a:r>
            <a:r>
              <a:rPr lang="en-US" sz="3333" b="1" dirty="0">
                <a:solidFill>
                  <a:srgbClr val="2114CA"/>
                </a:solidFill>
                <a:latin typeface="JasmineUPC" pitchFamily="18" charset="-34"/>
                <a:cs typeface="JasmineUPC" pitchFamily="18" charset="-34"/>
              </a:rPr>
              <a:t>AMR)</a:t>
            </a:r>
            <a:br>
              <a:rPr lang="th-TH" sz="3333" b="1" dirty="0">
                <a:solidFill>
                  <a:srgbClr val="2114CA"/>
                </a:solidFill>
                <a:latin typeface="JasmineUPC" pitchFamily="18" charset="-34"/>
                <a:cs typeface="JasmineUPC" pitchFamily="18" charset="-34"/>
              </a:rPr>
            </a:br>
            <a:r>
              <a:rPr lang="th-TH" sz="3333" b="1" dirty="0">
                <a:solidFill>
                  <a:srgbClr val="2114CA"/>
                </a:solidFill>
                <a:latin typeface="JasmineUPC" pitchFamily="18" charset="-34"/>
                <a:cs typeface="JasmineUPC" pitchFamily="18" charset="-34"/>
              </a:rPr>
              <a:t>         ร้อยละ </a:t>
            </a:r>
            <a:r>
              <a:rPr lang="en-US" sz="3333" b="1" dirty="0">
                <a:solidFill>
                  <a:srgbClr val="2114CA"/>
                </a:solidFill>
                <a:latin typeface="JasmineUPC" pitchFamily="18" charset="-34"/>
                <a:cs typeface="JasmineUPC" pitchFamily="18" charset="-34"/>
              </a:rPr>
              <a:t>100</a:t>
            </a:r>
            <a:endParaRPr lang="th-TH" sz="3333" b="1" dirty="0">
              <a:solidFill>
                <a:srgbClr val="2114CA"/>
              </a:solidFill>
              <a:latin typeface="JasmineUPC" pitchFamily="18" charset="-34"/>
              <a:cs typeface="JasmineUPC" pitchFamily="18" charset="-34"/>
            </a:endParaRPr>
          </a:p>
        </p:txBody>
      </p:sp>
      <p:sp>
        <p:nvSpPr>
          <p:cNvPr id="4" name="ชื่อเรื่อง 1">
            <a:extLst>
              <a:ext uri="{FF2B5EF4-FFF2-40B4-BE49-F238E27FC236}">
                <a16:creationId xmlns:a16="http://schemas.microsoft.com/office/drawing/2014/main" id="{C622CBAF-5B1A-4B54-A3AE-FA0ECA78BC19}"/>
              </a:ext>
            </a:extLst>
          </p:cNvPr>
          <p:cNvSpPr txBox="1">
            <a:spLocks/>
          </p:cNvSpPr>
          <p:nvPr/>
        </p:nvSpPr>
        <p:spPr>
          <a:xfrm>
            <a:off x="762000" y="104800"/>
            <a:ext cx="68580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761970" rtl="0" eaLnBrk="1" latinLnBrk="0" hangingPunct="1">
              <a:spcBef>
                <a:spcPct val="0"/>
              </a:spcBef>
              <a:buNone/>
              <a:defRPr sz="366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b="1">
                <a:latin typeface="JasmineUPC" pitchFamily="18" charset="-34"/>
                <a:cs typeface="JasmineUPC" pitchFamily="18" charset="-34"/>
              </a:rPr>
              <a:t>โครงการป้องกันและควบคุมการดื้อยาต้าน</a:t>
            </a:r>
            <a:br>
              <a:rPr lang="th-TH" b="1">
                <a:latin typeface="JasmineUPC" pitchFamily="18" charset="-34"/>
                <a:cs typeface="JasmineUPC" pitchFamily="18" charset="-34"/>
              </a:rPr>
            </a:br>
            <a:r>
              <a:rPr lang="th-TH" b="1">
                <a:latin typeface="JasmineUPC" pitchFamily="18" charset="-34"/>
                <a:cs typeface="JasmineUPC" pitchFamily="18" charset="-34"/>
              </a:rPr>
              <a:t>จุลชีพและการใช้ยาอย่างสมเหตุผล</a:t>
            </a:r>
            <a:endParaRPr lang="th-TH" b="1" dirty="0">
              <a:latin typeface="JasmineUPC" pitchFamily="18" charset="-34"/>
              <a:cs typeface="JasmineUPC" pitchFamily="18" charset="-34"/>
            </a:endParaRPr>
          </a:p>
        </p:txBody>
      </p:sp>
      <p:cxnSp>
        <p:nvCxnSpPr>
          <p:cNvPr id="5" name="ตัวเชื่อมต่อตรง 4">
            <a:extLst>
              <a:ext uri="{FF2B5EF4-FFF2-40B4-BE49-F238E27FC236}">
                <a16:creationId xmlns:a16="http://schemas.microsoft.com/office/drawing/2014/main" id="{01C440F4-FA66-4E53-9D91-15F26A1CE8E6}"/>
              </a:ext>
            </a:extLst>
          </p:cNvPr>
          <p:cNvCxnSpPr>
            <a:cxnSpLocks/>
          </p:cNvCxnSpPr>
          <p:nvPr/>
        </p:nvCxnSpPr>
        <p:spPr>
          <a:xfrm>
            <a:off x="2369840" y="1201316"/>
            <a:ext cx="3816424" cy="0"/>
          </a:xfrm>
          <a:prstGeom prst="line">
            <a:avLst/>
          </a:prstGeom>
          <a:ln w="38100">
            <a:solidFill>
              <a:srgbClr val="FFC000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98357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ตัวแทนเนื้อหา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8289521"/>
              </p:ext>
            </p:extLst>
          </p:nvPr>
        </p:nvGraphicFramePr>
        <p:xfrm>
          <a:off x="329613" y="941412"/>
          <a:ext cx="7020780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00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202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4620">
                <a:tc>
                  <a:txBody>
                    <a:bodyPr/>
                    <a:lstStyle/>
                    <a:p>
                      <a:pPr algn="ctr"/>
                      <a:r>
                        <a:rPr lang="th-TH" sz="3000" b="1" dirty="0">
                          <a:latin typeface="JasmineUPC" pitchFamily="18" charset="-34"/>
                          <a:cs typeface="JasmineUPC" pitchFamily="18" charset="-34"/>
                        </a:rPr>
                        <a:t>โรงพยาบาล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000" b="1" dirty="0">
                          <a:latin typeface="JasmineUPC" pitchFamily="18" charset="-34"/>
                          <a:cs typeface="JasmineUPC" pitchFamily="18" charset="-34"/>
                        </a:rPr>
                        <a:t>ตัวชี้วัด ขั้น </a:t>
                      </a:r>
                      <a:r>
                        <a:rPr lang="en-US" sz="3000" b="1" dirty="0">
                          <a:latin typeface="JasmineUPC" pitchFamily="18" charset="-34"/>
                          <a:cs typeface="JasmineUPC" pitchFamily="18" charset="-34"/>
                        </a:rPr>
                        <a:t>2</a:t>
                      </a:r>
                      <a:endParaRPr lang="th-TH" sz="3000" b="1" dirty="0">
                        <a:latin typeface="JasmineUPC" pitchFamily="18" charset="-34"/>
                        <a:cs typeface="JasmineUPC" pitchFamily="18" charset="-34"/>
                      </a:endParaRP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000" b="1" dirty="0">
                          <a:latin typeface="JasmineUPC" pitchFamily="18" charset="-34"/>
                          <a:cs typeface="JasmineUPC" pitchFamily="18" charset="-34"/>
                        </a:rPr>
                        <a:t>ตัวชี้วัด</a:t>
                      </a:r>
                      <a:r>
                        <a:rPr lang="th-TH" sz="3000" b="1" baseline="0" dirty="0">
                          <a:latin typeface="JasmineUPC" pitchFamily="18" charset="-34"/>
                          <a:cs typeface="JasmineUPC" pitchFamily="18" charset="-34"/>
                        </a:rPr>
                        <a:t> ขั้น </a:t>
                      </a:r>
                      <a:r>
                        <a:rPr lang="en-US" sz="3000" b="1" baseline="0" dirty="0">
                          <a:latin typeface="JasmineUPC" pitchFamily="18" charset="-34"/>
                          <a:cs typeface="JasmineUPC" pitchFamily="18" charset="-34"/>
                        </a:rPr>
                        <a:t>3</a:t>
                      </a:r>
                      <a:endParaRPr lang="th-TH" sz="3000" b="1" dirty="0">
                        <a:latin typeface="JasmineUPC" pitchFamily="18" charset="-34"/>
                        <a:cs typeface="JasmineUPC" pitchFamily="18" charset="-34"/>
                      </a:endParaRP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4620">
                <a:tc>
                  <a:txBody>
                    <a:bodyPr/>
                    <a:lstStyle/>
                    <a:p>
                      <a:r>
                        <a:rPr lang="th-TH" sz="3000" b="1" dirty="0">
                          <a:latin typeface="JasmineUPC" pitchFamily="18" charset="-34"/>
                          <a:cs typeface="JasmineUPC" pitchFamily="18" charset="-34"/>
                        </a:rPr>
                        <a:t>เจ้าพระยา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endParaRPr lang="th-TH" sz="3000" b="1">
                        <a:latin typeface="JasmineUPC" pitchFamily="18" charset="-34"/>
                        <a:cs typeface="JasmineUPC" pitchFamily="18" charset="-34"/>
                      </a:endParaRP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r>
                        <a:rPr lang="en-US" sz="3000" b="1" dirty="0">
                          <a:latin typeface="JasmineUPC" pitchFamily="18" charset="-34"/>
                          <a:cs typeface="JasmineUPC" pitchFamily="18" charset="-34"/>
                        </a:rPr>
                        <a:t>ICS , Metformin </a:t>
                      </a: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0009">
                <a:tc>
                  <a:txBody>
                    <a:bodyPr/>
                    <a:lstStyle/>
                    <a:p>
                      <a:r>
                        <a:rPr lang="th-TH" sz="3000" b="1" dirty="0">
                          <a:latin typeface="JasmineUPC" pitchFamily="18" charset="-34"/>
                          <a:cs typeface="JasmineUPC" pitchFamily="18" charset="-34"/>
                        </a:rPr>
                        <a:t>กบินทร์บุรี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r>
                        <a:rPr lang="en-US" sz="3000" b="1" dirty="0">
                          <a:latin typeface="JasmineUPC" pitchFamily="18" charset="-34"/>
                          <a:cs typeface="JasmineUPC" pitchFamily="18" charset="-34"/>
                        </a:rPr>
                        <a:t>AD , FTW , </a:t>
                      </a:r>
                      <a:endParaRPr lang="th-TH" sz="3000" b="1" dirty="0">
                        <a:latin typeface="JasmineUPC" pitchFamily="18" charset="-34"/>
                        <a:cs typeface="JasmineUPC" pitchFamily="18" charset="-34"/>
                      </a:endParaRPr>
                    </a:p>
                    <a:p>
                      <a:r>
                        <a:rPr lang="en-US" sz="3000" b="1" dirty="0" err="1">
                          <a:latin typeface="JasmineUPC" pitchFamily="18" charset="-34"/>
                          <a:cs typeface="JasmineUPC" pitchFamily="18" charset="-34"/>
                        </a:rPr>
                        <a:t>Glibenclamide</a:t>
                      </a:r>
                      <a:endParaRPr lang="th-TH" sz="3000" b="1" dirty="0">
                        <a:latin typeface="JasmineUPC" pitchFamily="18" charset="-34"/>
                        <a:cs typeface="JasmineUPC" pitchFamily="18" charset="-34"/>
                      </a:endParaRP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r>
                        <a:rPr lang="en-US" sz="3000" b="1" dirty="0">
                          <a:latin typeface="JasmineUPC" pitchFamily="18" charset="-34"/>
                          <a:cs typeface="JasmineUPC" pitchFamily="18" charset="-34"/>
                        </a:rPr>
                        <a:t>ICS</a:t>
                      </a:r>
                      <a:r>
                        <a:rPr lang="en-US" sz="3000" b="1" baseline="0" dirty="0">
                          <a:latin typeface="JasmineUPC" pitchFamily="18" charset="-34"/>
                          <a:cs typeface="JasmineUPC" pitchFamily="18" charset="-34"/>
                        </a:rPr>
                        <a:t> (Inhaled</a:t>
                      </a:r>
                    </a:p>
                    <a:p>
                      <a:r>
                        <a:rPr lang="en-US" sz="3000" b="1" baseline="0" dirty="0">
                          <a:latin typeface="JasmineUPC" pitchFamily="18" charset="-34"/>
                          <a:cs typeface="JasmineUPC" pitchFamily="18" charset="-34"/>
                        </a:rPr>
                        <a:t>Corticosteroid)</a:t>
                      </a:r>
                      <a:endParaRPr lang="th-TH" sz="3000" b="1" dirty="0">
                        <a:latin typeface="JasmineUPC" pitchFamily="18" charset="-34"/>
                        <a:cs typeface="JasmineUPC" pitchFamily="18" charset="-34"/>
                      </a:endParaRP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4620">
                <a:tc>
                  <a:txBody>
                    <a:bodyPr/>
                    <a:lstStyle/>
                    <a:p>
                      <a:r>
                        <a:rPr lang="th-TH" sz="3000" b="1" dirty="0">
                          <a:latin typeface="JasmineUPC" pitchFamily="18" charset="-34"/>
                          <a:cs typeface="JasmineUPC" pitchFamily="18" charset="-34"/>
                        </a:rPr>
                        <a:t>นาดี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r>
                        <a:rPr lang="en-US" sz="3000" b="1" dirty="0">
                          <a:latin typeface="JasmineUPC" pitchFamily="18" charset="-34"/>
                          <a:cs typeface="JasmineUPC" pitchFamily="18" charset="-34"/>
                        </a:rPr>
                        <a:t>AD , FTW</a:t>
                      </a:r>
                      <a:endParaRPr lang="th-TH" sz="3000" b="1" dirty="0">
                        <a:latin typeface="JasmineUPC" pitchFamily="18" charset="-34"/>
                        <a:cs typeface="JasmineUPC" pitchFamily="18" charset="-34"/>
                      </a:endParaRP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r>
                        <a:rPr lang="en-US" sz="3000" b="1" dirty="0">
                          <a:latin typeface="JasmineUPC" pitchFamily="18" charset="-34"/>
                          <a:cs typeface="JasmineUPC" pitchFamily="18" charset="-34"/>
                        </a:rPr>
                        <a:t>ICS</a:t>
                      </a:r>
                      <a:endParaRPr lang="th-TH" sz="3000" b="1" dirty="0">
                        <a:latin typeface="JasmineUPC" pitchFamily="18" charset="-34"/>
                        <a:cs typeface="JasmineUPC" pitchFamily="18" charset="-34"/>
                      </a:endParaRP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4620">
                <a:tc>
                  <a:txBody>
                    <a:bodyPr/>
                    <a:lstStyle/>
                    <a:p>
                      <a:r>
                        <a:rPr lang="th-TH" sz="3000" b="1" dirty="0">
                          <a:latin typeface="JasmineUPC" pitchFamily="18" charset="-34"/>
                          <a:cs typeface="JasmineUPC" pitchFamily="18" charset="-34"/>
                        </a:rPr>
                        <a:t>บ้านสร้าง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endParaRPr lang="th-TH" sz="3000" b="1" dirty="0">
                        <a:latin typeface="JasmineUPC" pitchFamily="18" charset="-34"/>
                        <a:cs typeface="JasmineUPC" pitchFamily="18" charset="-34"/>
                      </a:endParaRP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r>
                        <a:rPr lang="en-US" sz="3000" b="1" dirty="0">
                          <a:latin typeface="JasmineUPC" pitchFamily="18" charset="-34"/>
                          <a:cs typeface="JasmineUPC" pitchFamily="18" charset="-34"/>
                        </a:rPr>
                        <a:t>ICS</a:t>
                      </a:r>
                      <a:endParaRPr lang="th-TH" sz="3000" b="1" dirty="0">
                        <a:latin typeface="JasmineUPC" pitchFamily="18" charset="-34"/>
                        <a:cs typeface="JasmineUPC" pitchFamily="18" charset="-34"/>
                      </a:endParaRP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4620">
                <a:tc>
                  <a:txBody>
                    <a:bodyPr/>
                    <a:lstStyle/>
                    <a:p>
                      <a:r>
                        <a:rPr lang="th-TH" sz="3000" b="1" dirty="0" err="1">
                          <a:latin typeface="JasmineUPC" pitchFamily="18" charset="-34"/>
                          <a:cs typeface="JasmineUPC" pitchFamily="18" charset="-34"/>
                        </a:rPr>
                        <a:t>ประจันต</a:t>
                      </a:r>
                      <a:r>
                        <a:rPr lang="th-TH" sz="3000" b="1" dirty="0">
                          <a:latin typeface="JasmineUPC" pitchFamily="18" charset="-34"/>
                          <a:cs typeface="JasmineUPC" pitchFamily="18" charset="-34"/>
                        </a:rPr>
                        <a:t>คาม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r>
                        <a:rPr lang="en-US" sz="3000" b="1" dirty="0">
                          <a:latin typeface="JasmineUPC" pitchFamily="18" charset="-34"/>
                          <a:cs typeface="JasmineUPC" pitchFamily="18" charset="-34"/>
                        </a:rPr>
                        <a:t>FTW</a:t>
                      </a:r>
                      <a:endParaRPr lang="th-TH" sz="3000" b="1" dirty="0">
                        <a:latin typeface="JasmineUPC" pitchFamily="18" charset="-34"/>
                        <a:cs typeface="JasmineUPC" pitchFamily="18" charset="-34"/>
                      </a:endParaRP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r>
                        <a:rPr lang="en-US" sz="3000" b="1" dirty="0">
                          <a:latin typeface="JasmineUPC" pitchFamily="18" charset="-34"/>
                          <a:cs typeface="JasmineUPC" pitchFamily="18" charset="-34"/>
                        </a:rPr>
                        <a:t>ICS</a:t>
                      </a:r>
                      <a:endParaRPr lang="th-TH" sz="3000" b="1" dirty="0">
                        <a:latin typeface="JasmineUPC" pitchFamily="18" charset="-34"/>
                        <a:cs typeface="JasmineUPC" pitchFamily="18" charset="-34"/>
                      </a:endParaRP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4620">
                <a:tc>
                  <a:txBody>
                    <a:bodyPr/>
                    <a:lstStyle/>
                    <a:p>
                      <a:r>
                        <a:rPr lang="th-TH" sz="3000" b="1" dirty="0">
                          <a:latin typeface="JasmineUPC" pitchFamily="18" charset="-34"/>
                          <a:cs typeface="JasmineUPC" pitchFamily="18" charset="-34"/>
                        </a:rPr>
                        <a:t>ศรีมหา</a:t>
                      </a:r>
                      <a:r>
                        <a:rPr lang="th-TH" sz="3000" b="1" dirty="0" err="1">
                          <a:latin typeface="JasmineUPC" pitchFamily="18" charset="-34"/>
                          <a:cs typeface="JasmineUPC" pitchFamily="18" charset="-34"/>
                        </a:rPr>
                        <a:t>โพธิ</a:t>
                      </a:r>
                      <a:endParaRPr lang="th-TH" sz="3000" b="1" dirty="0">
                        <a:latin typeface="JasmineUPC" pitchFamily="18" charset="-34"/>
                        <a:cs typeface="JasmineUPC" pitchFamily="18" charset="-34"/>
                      </a:endParaRP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r>
                        <a:rPr lang="en-US" sz="3000" b="1" dirty="0">
                          <a:latin typeface="JasmineUPC" pitchFamily="18" charset="-34"/>
                          <a:cs typeface="JasmineUPC" pitchFamily="18" charset="-34"/>
                        </a:rPr>
                        <a:t>URI , </a:t>
                      </a:r>
                      <a:r>
                        <a:rPr lang="en-US" sz="3000" b="1" dirty="0" err="1">
                          <a:latin typeface="JasmineUPC" pitchFamily="18" charset="-34"/>
                          <a:cs typeface="JasmineUPC" pitchFamily="18" charset="-34"/>
                        </a:rPr>
                        <a:t>Glibenclamide</a:t>
                      </a:r>
                      <a:endParaRPr lang="th-TH" sz="3000" b="1" dirty="0">
                        <a:latin typeface="JasmineUPC" pitchFamily="18" charset="-34"/>
                        <a:cs typeface="JasmineUPC" pitchFamily="18" charset="-34"/>
                      </a:endParaRP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r>
                        <a:rPr lang="en-US" sz="3000" b="1" dirty="0">
                          <a:latin typeface="JasmineUPC" pitchFamily="18" charset="-34"/>
                          <a:cs typeface="JasmineUPC" pitchFamily="18" charset="-34"/>
                        </a:rPr>
                        <a:t>ICS</a:t>
                      </a:r>
                      <a:endParaRPr lang="th-TH" sz="3000" b="1" dirty="0">
                        <a:latin typeface="JasmineUPC" pitchFamily="18" charset="-34"/>
                        <a:cs typeface="JasmineUPC" pitchFamily="18" charset="-34"/>
                      </a:endParaRP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4620">
                <a:tc>
                  <a:txBody>
                    <a:bodyPr/>
                    <a:lstStyle/>
                    <a:p>
                      <a:r>
                        <a:rPr lang="th-TH" sz="3000" b="1" dirty="0" err="1">
                          <a:latin typeface="JasmineUPC" pitchFamily="18" charset="-34"/>
                          <a:cs typeface="JasmineUPC" pitchFamily="18" charset="-34"/>
                        </a:rPr>
                        <a:t>ศรีมโหสถ</a:t>
                      </a:r>
                      <a:endParaRPr lang="th-TH" sz="3000" b="1" dirty="0">
                        <a:latin typeface="JasmineUPC" pitchFamily="18" charset="-34"/>
                        <a:cs typeface="JasmineUPC" pitchFamily="18" charset="-34"/>
                      </a:endParaRP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endParaRPr lang="th-TH" sz="3000" b="1" dirty="0">
                        <a:latin typeface="JasmineUPC" pitchFamily="18" charset="-34"/>
                        <a:cs typeface="JasmineUPC" pitchFamily="18" charset="-34"/>
                      </a:endParaRP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r>
                        <a:rPr lang="en-US" sz="3000" b="1" dirty="0">
                          <a:latin typeface="JasmineUPC" pitchFamily="18" charset="-34"/>
                          <a:cs typeface="JasmineUPC" pitchFamily="18" charset="-34"/>
                        </a:rPr>
                        <a:t>ICS</a:t>
                      </a:r>
                      <a:endParaRPr lang="th-TH" sz="3000" b="1" dirty="0">
                        <a:latin typeface="JasmineUPC" pitchFamily="18" charset="-34"/>
                        <a:cs typeface="JasmineUPC" pitchFamily="18" charset="-34"/>
                      </a:endParaRP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92251" y="49188"/>
            <a:ext cx="6527749" cy="60523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th-TH" sz="3333" b="1" dirty="0">
                <a:latin typeface="JasmineUPC" pitchFamily="18" charset="-34"/>
                <a:cs typeface="JasmineUPC" pitchFamily="18" charset="-34"/>
              </a:rPr>
              <a:t>ตัวชี้วัดหลักของ รพ. </a:t>
            </a:r>
            <a:r>
              <a:rPr lang="th-TH" sz="3333" b="1" dirty="0">
                <a:solidFill>
                  <a:srgbClr val="2114CA"/>
                </a:solidFill>
                <a:latin typeface="JasmineUPC" pitchFamily="18" charset="-34"/>
                <a:cs typeface="JasmineUPC" pitchFamily="18" charset="-34"/>
              </a:rPr>
              <a:t>ที่ไม่ผ่าน </a:t>
            </a:r>
            <a:r>
              <a:rPr lang="en-US" sz="3333" b="1" dirty="0">
                <a:solidFill>
                  <a:srgbClr val="2114CA"/>
                </a:solidFill>
                <a:latin typeface="JasmineUPC" pitchFamily="18" charset="-34"/>
                <a:cs typeface="JasmineUPC" pitchFamily="18" charset="-34"/>
              </a:rPr>
              <a:t>RDU </a:t>
            </a:r>
            <a:r>
              <a:rPr lang="th-TH" sz="3333" b="1" dirty="0">
                <a:latin typeface="JasmineUPC" pitchFamily="18" charset="-34"/>
                <a:cs typeface="JasmineUPC" pitchFamily="18" charset="-34"/>
              </a:rPr>
              <a:t>ขั้น </a:t>
            </a:r>
            <a:r>
              <a:rPr lang="en-US" sz="3333" b="1" dirty="0">
                <a:latin typeface="JasmineUPC" pitchFamily="18" charset="-34"/>
                <a:cs typeface="JasmineUPC" pitchFamily="18" charset="-34"/>
              </a:rPr>
              <a:t>2</a:t>
            </a:r>
            <a:r>
              <a:rPr lang="th-TH" sz="3333" b="1" dirty="0">
                <a:latin typeface="JasmineUPC" pitchFamily="18" charset="-34"/>
                <a:cs typeface="JasmineUPC" pitchFamily="18" charset="-34"/>
              </a:rPr>
              <a:t>และ </a:t>
            </a:r>
            <a:r>
              <a:rPr lang="en-US" sz="3333" b="1" dirty="0">
                <a:latin typeface="JasmineUPC" pitchFamily="18" charset="-34"/>
                <a:cs typeface="JasmineUPC" pitchFamily="18" charset="-34"/>
              </a:rPr>
              <a:t>3</a:t>
            </a:r>
            <a:endParaRPr lang="th-TH" sz="3333" b="1" dirty="0">
              <a:latin typeface="JasmineUPC" pitchFamily="18" charset="-34"/>
              <a:cs typeface="Jasmine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9383291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09600" y="1777380"/>
            <a:ext cx="7200800" cy="2316088"/>
          </a:xfrm>
        </p:spPr>
        <p:txBody>
          <a:bodyPr>
            <a:normAutofit/>
          </a:bodyPr>
          <a:lstStyle/>
          <a:p>
            <a:r>
              <a:rPr lang="th-TH" sz="3333" b="1" dirty="0">
                <a:solidFill>
                  <a:srgbClr val="C00000"/>
                </a:solidFill>
                <a:latin typeface="JasmineUPC" pitchFamily="18" charset="-34"/>
                <a:cs typeface="JasmineUPC" pitchFamily="18" charset="-34"/>
              </a:rPr>
              <a:t>ตัวชี้วัดหลักของ รพ.สต.</a:t>
            </a:r>
          </a:p>
          <a:p>
            <a:pPr marL="620713" indent="-620713">
              <a:buNone/>
            </a:pPr>
            <a:r>
              <a:rPr lang="en-US" sz="3333" b="1" dirty="0">
                <a:latin typeface="JasmineUPC" pitchFamily="18" charset="-34"/>
                <a:cs typeface="JasmineUPC" pitchFamily="18" charset="-34"/>
              </a:rPr>
              <a:t>     -</a:t>
            </a:r>
            <a:r>
              <a:rPr lang="th-TH" sz="3333" b="1" dirty="0">
                <a:latin typeface="JasmineUPC" pitchFamily="18" charset="-34"/>
                <a:cs typeface="JasmineUPC" pitchFamily="18" charset="-34"/>
              </a:rPr>
              <a:t>ร้อยละ </a:t>
            </a:r>
            <a:r>
              <a:rPr lang="en-US" sz="3333" b="1" dirty="0">
                <a:latin typeface="JasmineUPC" pitchFamily="18" charset="-34"/>
                <a:cs typeface="JasmineUPC" pitchFamily="18" charset="-34"/>
              </a:rPr>
              <a:t>80 </a:t>
            </a:r>
            <a:r>
              <a:rPr lang="th-TH" sz="3333" b="1" dirty="0">
                <a:latin typeface="JasmineUPC" pitchFamily="18" charset="-34"/>
                <a:cs typeface="JasmineUPC" pitchFamily="18" charset="-34"/>
              </a:rPr>
              <a:t>ของรพ.สต. </a:t>
            </a:r>
            <a:r>
              <a:rPr lang="th-TH" sz="3333" b="1" dirty="0">
                <a:solidFill>
                  <a:srgbClr val="2114CA"/>
                </a:solidFill>
                <a:latin typeface="JasmineUPC" pitchFamily="18" charset="-34"/>
                <a:cs typeface="JasmineUPC" pitchFamily="18" charset="-34"/>
              </a:rPr>
              <a:t>มีการใช้ยาปฏิชีวนะใน</a:t>
            </a:r>
            <a:br>
              <a:rPr lang="th-TH" sz="3333" b="1" dirty="0">
                <a:solidFill>
                  <a:srgbClr val="2114CA"/>
                </a:solidFill>
                <a:latin typeface="JasmineUPC" pitchFamily="18" charset="-34"/>
                <a:cs typeface="JasmineUPC" pitchFamily="18" charset="-34"/>
              </a:rPr>
            </a:br>
            <a:r>
              <a:rPr lang="th-TH" sz="3333" b="1" dirty="0">
                <a:solidFill>
                  <a:srgbClr val="2114CA"/>
                </a:solidFill>
                <a:latin typeface="JasmineUPC" pitchFamily="18" charset="-34"/>
                <a:cs typeface="JasmineUPC" pitchFamily="18" charset="-34"/>
              </a:rPr>
              <a:t>โรคติดเชื้อทางเดินหายใจส่วนบน </a:t>
            </a:r>
            <a:r>
              <a:rPr lang="th-TH" sz="3333" b="1" dirty="0">
                <a:latin typeface="JasmineUPC" pitchFamily="18" charset="-34"/>
                <a:cs typeface="JasmineUPC" pitchFamily="18" charset="-34"/>
              </a:rPr>
              <a:t>และ</a:t>
            </a:r>
            <a:br>
              <a:rPr lang="th-TH" sz="3333" b="1" dirty="0">
                <a:latin typeface="JasmineUPC" pitchFamily="18" charset="-34"/>
                <a:cs typeface="JasmineUPC" pitchFamily="18" charset="-34"/>
              </a:rPr>
            </a:br>
            <a:r>
              <a:rPr lang="th-TH" sz="3333" b="1" dirty="0">
                <a:solidFill>
                  <a:srgbClr val="2114CA"/>
                </a:solidFill>
                <a:latin typeface="JasmineUPC" pitchFamily="18" charset="-34"/>
                <a:cs typeface="JasmineUPC" pitchFamily="18" charset="-34"/>
              </a:rPr>
              <a:t>โรคอุจจาระร่วงเฉียบพลัน </a:t>
            </a:r>
            <a:r>
              <a:rPr lang="th-TH" sz="3333" b="1" dirty="0">
                <a:latin typeface="JasmineUPC" pitchFamily="18" charset="-34"/>
                <a:cs typeface="JasmineUPC" pitchFamily="18" charset="-34"/>
              </a:rPr>
              <a:t>ไม่เกิน ร้อยละ </a:t>
            </a:r>
            <a:r>
              <a:rPr lang="en-US" sz="3333" b="1" dirty="0">
                <a:latin typeface="JasmineUPC" pitchFamily="18" charset="-34"/>
                <a:cs typeface="JasmineUPC" pitchFamily="18" charset="-34"/>
              </a:rPr>
              <a:t>20</a:t>
            </a:r>
          </a:p>
        </p:txBody>
      </p:sp>
      <p:sp>
        <p:nvSpPr>
          <p:cNvPr id="6" name="ชื่อเรื่อง 1">
            <a:extLst>
              <a:ext uri="{FF2B5EF4-FFF2-40B4-BE49-F238E27FC236}">
                <a16:creationId xmlns:a16="http://schemas.microsoft.com/office/drawing/2014/main" id="{68E92CE0-9C9F-4B34-A2E5-DBD7C7BB5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04800"/>
            <a:ext cx="6858000" cy="952500"/>
          </a:xfrm>
        </p:spPr>
        <p:txBody>
          <a:bodyPr>
            <a:noAutofit/>
          </a:bodyPr>
          <a:lstStyle/>
          <a:p>
            <a:r>
              <a:rPr lang="th-TH" b="1" dirty="0">
                <a:latin typeface="JasmineUPC" pitchFamily="18" charset="-34"/>
                <a:cs typeface="JasmineUPC" pitchFamily="18" charset="-34"/>
              </a:rPr>
              <a:t>โครงการป้องกันและควบคุมการดื้อยาต้าน</a:t>
            </a:r>
            <a:br>
              <a:rPr lang="th-TH" b="1" dirty="0">
                <a:latin typeface="JasmineUPC" pitchFamily="18" charset="-34"/>
                <a:cs typeface="JasmineUPC" pitchFamily="18" charset="-34"/>
              </a:rPr>
            </a:br>
            <a:r>
              <a:rPr lang="th-TH" b="1" dirty="0">
                <a:latin typeface="JasmineUPC" pitchFamily="18" charset="-34"/>
                <a:cs typeface="JasmineUPC" pitchFamily="18" charset="-34"/>
              </a:rPr>
              <a:t>จุลชีพและการใช้ยาอย่างสมเหตุผล</a:t>
            </a:r>
          </a:p>
        </p:txBody>
      </p:sp>
      <p:cxnSp>
        <p:nvCxnSpPr>
          <p:cNvPr id="7" name="ตัวเชื่อมต่อตรง 6">
            <a:extLst>
              <a:ext uri="{FF2B5EF4-FFF2-40B4-BE49-F238E27FC236}">
                <a16:creationId xmlns:a16="http://schemas.microsoft.com/office/drawing/2014/main" id="{06632D7E-838F-434D-8713-48F4D7BEF657}"/>
              </a:ext>
            </a:extLst>
          </p:cNvPr>
          <p:cNvCxnSpPr>
            <a:cxnSpLocks/>
          </p:cNvCxnSpPr>
          <p:nvPr/>
        </p:nvCxnSpPr>
        <p:spPr>
          <a:xfrm>
            <a:off x="2369840" y="1201316"/>
            <a:ext cx="3816424" cy="0"/>
          </a:xfrm>
          <a:prstGeom prst="line">
            <a:avLst/>
          </a:prstGeom>
          <a:ln w="38100">
            <a:solidFill>
              <a:srgbClr val="FFC000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689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09600" y="1333500"/>
            <a:ext cx="7200800" cy="4224300"/>
          </a:xfrm>
        </p:spPr>
        <p:txBody>
          <a:bodyPr>
            <a:normAutofit fontScale="92500"/>
          </a:bodyPr>
          <a:lstStyle/>
          <a:p>
            <a:r>
              <a:rPr lang="en-US" sz="3333" b="1" dirty="0">
                <a:solidFill>
                  <a:srgbClr val="2114CA"/>
                </a:solidFill>
                <a:latin typeface="JasmineUPC" pitchFamily="18" charset="-34"/>
                <a:cs typeface="JasmineUPC" pitchFamily="18" charset="-34"/>
              </a:rPr>
              <a:t>Baseline data </a:t>
            </a:r>
            <a:r>
              <a:rPr lang="th-TH" sz="3333" b="1" dirty="0">
                <a:solidFill>
                  <a:srgbClr val="2114CA"/>
                </a:solidFill>
                <a:latin typeface="JasmineUPC" pitchFamily="18" charset="-34"/>
                <a:cs typeface="JasmineUPC" pitchFamily="18" charset="-34"/>
              </a:rPr>
              <a:t>(ปี </a:t>
            </a:r>
            <a:r>
              <a:rPr lang="en-US" sz="3333" b="1" dirty="0">
                <a:solidFill>
                  <a:srgbClr val="2114CA"/>
                </a:solidFill>
                <a:latin typeface="JasmineUPC" pitchFamily="18" charset="-34"/>
                <a:cs typeface="JasmineUPC" pitchFamily="18" charset="-34"/>
              </a:rPr>
              <a:t>62) </a:t>
            </a:r>
            <a:r>
              <a:rPr lang="th-TH" sz="3333" b="1" dirty="0">
                <a:solidFill>
                  <a:srgbClr val="2114CA"/>
                </a:solidFill>
                <a:latin typeface="JasmineUPC" pitchFamily="18" charset="-34"/>
                <a:cs typeface="JasmineUPC" pitchFamily="18" charset="-34"/>
              </a:rPr>
              <a:t>จาก </a:t>
            </a:r>
            <a:r>
              <a:rPr lang="en-US" sz="3333" b="1" dirty="0">
                <a:solidFill>
                  <a:srgbClr val="2114CA"/>
                </a:solidFill>
                <a:latin typeface="JasmineUPC" pitchFamily="18" charset="-34"/>
                <a:cs typeface="JasmineUPC" pitchFamily="18" charset="-34"/>
              </a:rPr>
              <a:t>HDC </a:t>
            </a:r>
            <a:r>
              <a:rPr lang="th-TH" sz="3333" b="1" dirty="0">
                <a:solidFill>
                  <a:srgbClr val="2114CA"/>
                </a:solidFill>
                <a:latin typeface="JasmineUPC" pitchFamily="18" charset="-34"/>
                <a:cs typeface="JasmineUPC" pitchFamily="18" charset="-34"/>
              </a:rPr>
              <a:t>ณ </a:t>
            </a:r>
            <a:r>
              <a:rPr lang="en-US" sz="3333" b="1" dirty="0">
                <a:solidFill>
                  <a:srgbClr val="2114CA"/>
                </a:solidFill>
                <a:latin typeface="JasmineUPC" pitchFamily="18" charset="-34"/>
                <a:cs typeface="JasmineUPC" pitchFamily="18" charset="-34"/>
              </a:rPr>
              <a:t>31</a:t>
            </a:r>
            <a:r>
              <a:rPr lang="th-TH" sz="3333" b="1" dirty="0">
                <a:solidFill>
                  <a:srgbClr val="2114CA"/>
                </a:solidFill>
                <a:latin typeface="JasmineUPC" pitchFamily="18" charset="-34"/>
                <a:cs typeface="JasmineUPC" pitchFamily="18" charset="-34"/>
              </a:rPr>
              <a:t> ตุลาคม </a:t>
            </a:r>
            <a:r>
              <a:rPr lang="en-US" sz="3333" b="1" dirty="0">
                <a:solidFill>
                  <a:srgbClr val="2114CA"/>
                </a:solidFill>
                <a:latin typeface="JasmineUPC" pitchFamily="18" charset="-34"/>
                <a:cs typeface="JasmineUPC" pitchFamily="18" charset="-34"/>
              </a:rPr>
              <a:t>2562</a:t>
            </a:r>
          </a:p>
          <a:p>
            <a:pPr marL="0" indent="0">
              <a:buNone/>
            </a:pPr>
            <a:r>
              <a:rPr lang="en-US" sz="3333" b="1" dirty="0">
                <a:latin typeface="JasmineUPC" pitchFamily="18" charset="-34"/>
                <a:cs typeface="JasmineUPC" pitchFamily="18" charset="-34"/>
              </a:rPr>
              <a:t>      -</a:t>
            </a:r>
            <a:r>
              <a:rPr lang="en-US" sz="3333" b="1" dirty="0">
                <a:solidFill>
                  <a:srgbClr val="7030A0"/>
                </a:solidFill>
                <a:latin typeface="JasmineUPC" pitchFamily="18" charset="-34"/>
                <a:cs typeface="JasmineUPC" pitchFamily="18" charset="-34"/>
              </a:rPr>
              <a:t> </a:t>
            </a:r>
            <a:r>
              <a:rPr lang="th-TH" sz="3333" b="1" dirty="0">
                <a:solidFill>
                  <a:srgbClr val="7030A0"/>
                </a:solidFill>
                <a:latin typeface="JasmineUPC" pitchFamily="18" charset="-34"/>
                <a:cs typeface="JasmineUPC" pitchFamily="18" charset="-34"/>
              </a:rPr>
              <a:t>เมือง </a:t>
            </a:r>
            <a:r>
              <a:rPr lang="th-TH" sz="3333" b="1" dirty="0">
                <a:latin typeface="JasmineUPC" pitchFamily="18" charset="-34"/>
                <a:cs typeface="JasmineUPC" pitchFamily="18" charset="-34"/>
              </a:rPr>
              <a:t>ผ่าน ร้อยละ </a:t>
            </a:r>
            <a:r>
              <a:rPr lang="en-US" sz="3333" b="1" dirty="0">
                <a:latin typeface="JasmineUPC" pitchFamily="18" charset="-34"/>
                <a:cs typeface="JasmineUPC" pitchFamily="18" charset="-34"/>
              </a:rPr>
              <a:t>95.45 (21</a:t>
            </a:r>
            <a:r>
              <a:rPr lang="th-TH" sz="3333" b="1" dirty="0">
                <a:latin typeface="JasmineUPC" pitchFamily="18" charset="-34"/>
                <a:cs typeface="JasmineUPC" pitchFamily="18" charset="-34"/>
              </a:rPr>
              <a:t>/</a:t>
            </a:r>
            <a:r>
              <a:rPr lang="en-US" sz="3333" b="1" dirty="0">
                <a:latin typeface="JasmineUPC" pitchFamily="18" charset="-34"/>
                <a:cs typeface="JasmineUPC" pitchFamily="18" charset="-34"/>
              </a:rPr>
              <a:t>22</a:t>
            </a:r>
            <a:r>
              <a:rPr lang="th-TH" sz="3333" b="1" dirty="0">
                <a:latin typeface="JasmineUPC" pitchFamily="18" charset="-34"/>
                <a:cs typeface="JasmineUPC" pitchFamily="18" charset="-34"/>
              </a:rPr>
              <a:t> แห่ง)</a:t>
            </a:r>
            <a:endParaRPr lang="en-US" sz="3333" b="1" dirty="0">
              <a:latin typeface="JasmineUPC" pitchFamily="18" charset="-34"/>
              <a:cs typeface="JasmineUPC" pitchFamily="18" charset="-34"/>
            </a:endParaRPr>
          </a:p>
          <a:p>
            <a:pPr marL="0" indent="0">
              <a:buNone/>
            </a:pPr>
            <a:r>
              <a:rPr lang="en-US" sz="3333" b="1" dirty="0">
                <a:latin typeface="JasmineUPC" pitchFamily="18" charset="-34"/>
                <a:cs typeface="JasmineUPC" pitchFamily="18" charset="-34"/>
              </a:rPr>
              <a:t>	</a:t>
            </a:r>
            <a:r>
              <a:rPr lang="th-TH" sz="3333" b="1" dirty="0">
                <a:solidFill>
                  <a:srgbClr val="7030A0"/>
                </a:solidFill>
                <a:latin typeface="JasmineUPC" pitchFamily="18" charset="-34"/>
                <a:cs typeface="JasmineUPC" pitchFamily="18" charset="-34"/>
              </a:rPr>
              <a:t>ไม่ผ่าน รพ.สต.ทุ่งตะลุมพุก</a:t>
            </a:r>
          </a:p>
          <a:p>
            <a:pPr marL="0" indent="0">
              <a:buNone/>
            </a:pPr>
            <a:r>
              <a:rPr lang="th-TH" sz="3333" b="1" dirty="0">
                <a:latin typeface="JasmineUPC" pitchFamily="18" charset="-34"/>
                <a:cs typeface="JasmineUPC" pitchFamily="18" charset="-34"/>
              </a:rPr>
              <a:t>      </a:t>
            </a:r>
            <a:r>
              <a:rPr lang="en-US" sz="3333" b="1" dirty="0">
                <a:latin typeface="JasmineUPC" pitchFamily="18" charset="-34"/>
                <a:cs typeface="JasmineUPC" pitchFamily="18" charset="-34"/>
              </a:rPr>
              <a:t>-</a:t>
            </a:r>
            <a:r>
              <a:rPr lang="th-TH" sz="3333" b="1" dirty="0">
                <a:latin typeface="JasmineUPC" pitchFamily="18" charset="-34"/>
                <a:cs typeface="JasmineUPC" pitchFamily="18" charset="-34"/>
              </a:rPr>
              <a:t> </a:t>
            </a:r>
            <a:r>
              <a:rPr lang="th-TH" sz="3333" b="1" dirty="0">
                <a:solidFill>
                  <a:srgbClr val="7030A0"/>
                </a:solidFill>
                <a:latin typeface="JasmineUPC" pitchFamily="18" charset="-34"/>
                <a:cs typeface="JasmineUPC" pitchFamily="18" charset="-34"/>
              </a:rPr>
              <a:t>บ้านสร้าง </a:t>
            </a:r>
            <a:r>
              <a:rPr lang="th-TH" sz="3333" b="1" dirty="0">
                <a:latin typeface="JasmineUPC" pitchFamily="18" charset="-34"/>
                <a:cs typeface="JasmineUPC" pitchFamily="18" charset="-34"/>
              </a:rPr>
              <a:t>ผ่าน ร้อยละ </a:t>
            </a:r>
            <a:r>
              <a:rPr lang="en-US" sz="3333" b="1" dirty="0">
                <a:latin typeface="JasmineUPC" pitchFamily="18" charset="-34"/>
                <a:cs typeface="JasmineUPC" pitchFamily="18" charset="-34"/>
              </a:rPr>
              <a:t>90 (9</a:t>
            </a:r>
            <a:r>
              <a:rPr lang="th-TH" sz="3333" b="1" dirty="0">
                <a:latin typeface="JasmineUPC" pitchFamily="18" charset="-34"/>
                <a:cs typeface="JasmineUPC" pitchFamily="18" charset="-34"/>
              </a:rPr>
              <a:t>/</a:t>
            </a:r>
            <a:r>
              <a:rPr lang="en-US" sz="3333" b="1" dirty="0">
                <a:latin typeface="JasmineUPC" pitchFamily="18" charset="-34"/>
                <a:cs typeface="JasmineUPC" pitchFamily="18" charset="-34"/>
              </a:rPr>
              <a:t>10</a:t>
            </a:r>
            <a:r>
              <a:rPr lang="th-TH" sz="3333" b="1" dirty="0">
                <a:latin typeface="JasmineUPC" pitchFamily="18" charset="-34"/>
                <a:cs typeface="JasmineUPC" pitchFamily="18" charset="-34"/>
              </a:rPr>
              <a:t> แห่ง)</a:t>
            </a:r>
            <a:endParaRPr lang="en-US" sz="3333" b="1" dirty="0">
              <a:latin typeface="JasmineUPC" pitchFamily="18" charset="-34"/>
              <a:cs typeface="JasmineUPC" pitchFamily="18" charset="-34"/>
            </a:endParaRPr>
          </a:p>
          <a:p>
            <a:pPr marL="0" indent="0">
              <a:buNone/>
            </a:pPr>
            <a:r>
              <a:rPr lang="en-US" sz="3333" b="1" dirty="0">
                <a:latin typeface="JasmineUPC" pitchFamily="18" charset="-34"/>
                <a:cs typeface="JasmineUPC" pitchFamily="18" charset="-34"/>
              </a:rPr>
              <a:t>	</a:t>
            </a:r>
            <a:r>
              <a:rPr lang="th-TH" sz="3333" b="1" dirty="0">
                <a:solidFill>
                  <a:srgbClr val="7030A0"/>
                </a:solidFill>
                <a:latin typeface="JasmineUPC" pitchFamily="18" charset="-34"/>
                <a:cs typeface="JasmineUPC" pitchFamily="18" charset="-34"/>
              </a:rPr>
              <a:t>ไม่ผ่าน รพ.สต.บ้านหนองงูเหลือม</a:t>
            </a:r>
          </a:p>
          <a:p>
            <a:pPr marL="0" indent="0">
              <a:buNone/>
            </a:pPr>
            <a:r>
              <a:rPr lang="th-TH" sz="3333" b="1" dirty="0">
                <a:latin typeface="JasmineUPC" pitchFamily="18" charset="-34"/>
                <a:cs typeface="JasmineUPC" pitchFamily="18" charset="-34"/>
              </a:rPr>
              <a:t>      </a:t>
            </a:r>
            <a:r>
              <a:rPr lang="en-US" sz="3333" b="1" dirty="0">
                <a:latin typeface="JasmineUPC" pitchFamily="18" charset="-34"/>
                <a:cs typeface="JasmineUPC" pitchFamily="18" charset="-34"/>
              </a:rPr>
              <a:t>-</a:t>
            </a:r>
            <a:r>
              <a:rPr lang="th-TH" sz="3333" b="1" dirty="0">
                <a:latin typeface="JasmineUPC" pitchFamily="18" charset="-34"/>
                <a:cs typeface="JasmineUPC" pitchFamily="18" charset="-34"/>
              </a:rPr>
              <a:t> </a:t>
            </a:r>
            <a:r>
              <a:rPr lang="th-TH" sz="3333" b="1" dirty="0" err="1">
                <a:solidFill>
                  <a:srgbClr val="7030A0"/>
                </a:solidFill>
                <a:latin typeface="JasmineUPC" pitchFamily="18" charset="-34"/>
                <a:cs typeface="JasmineUPC" pitchFamily="18" charset="-34"/>
              </a:rPr>
              <a:t>ศรีมโหสถ</a:t>
            </a:r>
            <a:r>
              <a:rPr lang="th-TH" sz="3333" b="1" dirty="0">
                <a:latin typeface="JasmineUPC" pitchFamily="18" charset="-34"/>
                <a:cs typeface="JasmineUPC" pitchFamily="18" charset="-34"/>
              </a:rPr>
              <a:t> ผ่าน ร้อยละ </a:t>
            </a:r>
            <a:r>
              <a:rPr lang="en-US" sz="3333" b="1" dirty="0">
                <a:latin typeface="JasmineUPC" pitchFamily="18" charset="-34"/>
                <a:cs typeface="JasmineUPC" pitchFamily="18" charset="-34"/>
              </a:rPr>
              <a:t>80 (4</a:t>
            </a:r>
            <a:r>
              <a:rPr lang="th-TH" sz="3333" b="1" dirty="0">
                <a:latin typeface="JasmineUPC" pitchFamily="18" charset="-34"/>
                <a:cs typeface="JasmineUPC" pitchFamily="18" charset="-34"/>
              </a:rPr>
              <a:t>/</a:t>
            </a:r>
            <a:r>
              <a:rPr lang="en-US" sz="3333" b="1" dirty="0">
                <a:latin typeface="JasmineUPC" pitchFamily="18" charset="-34"/>
                <a:cs typeface="JasmineUPC" pitchFamily="18" charset="-34"/>
              </a:rPr>
              <a:t>5</a:t>
            </a:r>
            <a:r>
              <a:rPr lang="th-TH" sz="3333" b="1" dirty="0">
                <a:latin typeface="JasmineUPC" pitchFamily="18" charset="-34"/>
                <a:cs typeface="JasmineUPC" pitchFamily="18" charset="-34"/>
              </a:rPr>
              <a:t> แห่ง)</a:t>
            </a:r>
            <a:endParaRPr lang="en-US" sz="3333" b="1" dirty="0">
              <a:latin typeface="JasmineUPC" pitchFamily="18" charset="-34"/>
              <a:cs typeface="JasmineUPC" pitchFamily="18" charset="-34"/>
            </a:endParaRPr>
          </a:p>
          <a:p>
            <a:pPr marL="0" indent="0">
              <a:buNone/>
            </a:pPr>
            <a:r>
              <a:rPr lang="en-US" sz="3333" b="1" dirty="0">
                <a:latin typeface="JasmineUPC" pitchFamily="18" charset="-34"/>
                <a:cs typeface="JasmineUPC" pitchFamily="18" charset="-34"/>
              </a:rPr>
              <a:t>	</a:t>
            </a:r>
            <a:r>
              <a:rPr lang="th-TH" sz="3333" b="1" dirty="0">
                <a:solidFill>
                  <a:srgbClr val="7030A0"/>
                </a:solidFill>
                <a:latin typeface="JasmineUPC" pitchFamily="18" charset="-34"/>
                <a:cs typeface="JasmineUPC" pitchFamily="18" charset="-34"/>
              </a:rPr>
              <a:t>ไม่ผ่าน รพ.สต.ไผ่ชะเลือด</a:t>
            </a:r>
          </a:p>
        </p:txBody>
      </p:sp>
    </p:spTree>
    <p:extLst>
      <p:ext uri="{BB962C8B-B14F-4D97-AF65-F5344CB8AC3E}">
        <p14:creationId xmlns:p14="http://schemas.microsoft.com/office/powerpoint/2010/main" val="33379859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09600" y="1453513"/>
            <a:ext cx="7200800" cy="2484107"/>
          </a:xfrm>
        </p:spPr>
        <p:txBody>
          <a:bodyPr>
            <a:normAutofit fontScale="92500" lnSpcReduction="20000"/>
          </a:bodyPr>
          <a:lstStyle/>
          <a:p>
            <a:r>
              <a:rPr lang="en-US" sz="3333" b="1" dirty="0">
                <a:solidFill>
                  <a:srgbClr val="2114CA"/>
                </a:solidFill>
                <a:latin typeface="JasmineUPC" pitchFamily="18" charset="-34"/>
                <a:cs typeface="JasmineUPC" pitchFamily="18" charset="-34"/>
              </a:rPr>
              <a:t>Baseline data </a:t>
            </a:r>
            <a:r>
              <a:rPr lang="th-TH" sz="3333" b="1" dirty="0">
                <a:solidFill>
                  <a:srgbClr val="2114CA"/>
                </a:solidFill>
                <a:latin typeface="JasmineUPC" pitchFamily="18" charset="-34"/>
                <a:cs typeface="JasmineUPC" pitchFamily="18" charset="-34"/>
              </a:rPr>
              <a:t>(ปี </a:t>
            </a:r>
            <a:r>
              <a:rPr lang="en-US" sz="3333" b="1" dirty="0">
                <a:solidFill>
                  <a:srgbClr val="2114CA"/>
                </a:solidFill>
                <a:latin typeface="JasmineUPC" pitchFamily="18" charset="-34"/>
                <a:cs typeface="JasmineUPC" pitchFamily="18" charset="-34"/>
              </a:rPr>
              <a:t>62) </a:t>
            </a:r>
            <a:r>
              <a:rPr lang="th-TH" sz="3333" b="1" dirty="0">
                <a:solidFill>
                  <a:srgbClr val="2114CA"/>
                </a:solidFill>
                <a:latin typeface="JasmineUPC" pitchFamily="18" charset="-34"/>
                <a:cs typeface="JasmineUPC" pitchFamily="18" charset="-34"/>
              </a:rPr>
              <a:t>จาก </a:t>
            </a:r>
            <a:r>
              <a:rPr lang="en-US" sz="3333" b="1" dirty="0">
                <a:solidFill>
                  <a:srgbClr val="2114CA"/>
                </a:solidFill>
                <a:latin typeface="JasmineUPC" pitchFamily="18" charset="-34"/>
                <a:cs typeface="JasmineUPC" pitchFamily="18" charset="-34"/>
              </a:rPr>
              <a:t>HDC </a:t>
            </a:r>
            <a:r>
              <a:rPr lang="th-TH" sz="3333" b="1" dirty="0">
                <a:solidFill>
                  <a:srgbClr val="2114CA"/>
                </a:solidFill>
                <a:latin typeface="JasmineUPC" pitchFamily="18" charset="-34"/>
                <a:cs typeface="JasmineUPC" pitchFamily="18" charset="-34"/>
              </a:rPr>
              <a:t>ณ </a:t>
            </a:r>
            <a:r>
              <a:rPr lang="en-US" sz="3333" b="1" dirty="0">
                <a:solidFill>
                  <a:srgbClr val="2114CA"/>
                </a:solidFill>
                <a:latin typeface="JasmineUPC" pitchFamily="18" charset="-34"/>
                <a:cs typeface="JasmineUPC" pitchFamily="18" charset="-34"/>
              </a:rPr>
              <a:t>31</a:t>
            </a:r>
            <a:r>
              <a:rPr lang="th-TH" sz="3333" b="1" dirty="0">
                <a:solidFill>
                  <a:srgbClr val="2114CA"/>
                </a:solidFill>
                <a:latin typeface="JasmineUPC" pitchFamily="18" charset="-34"/>
                <a:cs typeface="JasmineUPC" pitchFamily="18" charset="-34"/>
              </a:rPr>
              <a:t> ตุลาคม </a:t>
            </a:r>
            <a:r>
              <a:rPr lang="en-US" sz="3333" b="1" dirty="0">
                <a:solidFill>
                  <a:srgbClr val="2114CA"/>
                </a:solidFill>
                <a:latin typeface="JasmineUPC" pitchFamily="18" charset="-34"/>
                <a:cs typeface="JasmineUPC" pitchFamily="18" charset="-34"/>
              </a:rPr>
              <a:t>2562</a:t>
            </a:r>
          </a:p>
          <a:p>
            <a:pPr marL="0" indent="0">
              <a:buNone/>
            </a:pPr>
            <a:r>
              <a:rPr lang="en-US" sz="3333" b="1" dirty="0">
                <a:latin typeface="JasmineUPC" pitchFamily="18" charset="-34"/>
                <a:cs typeface="JasmineUPC" pitchFamily="18" charset="-34"/>
              </a:rPr>
              <a:t>      - </a:t>
            </a:r>
            <a:r>
              <a:rPr lang="th-TH" sz="3333" b="1" dirty="0">
                <a:latin typeface="JasmineUPC" pitchFamily="18" charset="-34"/>
                <a:cs typeface="JasmineUPC" pitchFamily="18" charset="-34"/>
              </a:rPr>
              <a:t>นาดี ร้อยละ </a:t>
            </a:r>
            <a:r>
              <a:rPr lang="en-US" sz="3333" b="1" dirty="0">
                <a:latin typeface="JasmineUPC" pitchFamily="18" charset="-34"/>
                <a:cs typeface="JasmineUPC" pitchFamily="18" charset="-34"/>
              </a:rPr>
              <a:t>64.29 (9</a:t>
            </a:r>
            <a:r>
              <a:rPr lang="th-TH" sz="3333" b="1" dirty="0">
                <a:latin typeface="JasmineUPC" pitchFamily="18" charset="-34"/>
                <a:cs typeface="JasmineUPC" pitchFamily="18" charset="-34"/>
              </a:rPr>
              <a:t>/</a:t>
            </a:r>
            <a:r>
              <a:rPr lang="en-US" sz="3333" b="1" dirty="0">
                <a:latin typeface="JasmineUPC" pitchFamily="18" charset="-34"/>
                <a:cs typeface="JasmineUPC" pitchFamily="18" charset="-34"/>
              </a:rPr>
              <a:t>14</a:t>
            </a:r>
            <a:r>
              <a:rPr lang="th-TH" sz="3333" b="1" dirty="0">
                <a:latin typeface="JasmineUPC" pitchFamily="18" charset="-34"/>
                <a:cs typeface="JasmineUPC" pitchFamily="18" charset="-34"/>
              </a:rPr>
              <a:t> แห่ง)</a:t>
            </a:r>
            <a:endParaRPr lang="en-US" sz="3333" b="1" dirty="0">
              <a:latin typeface="JasmineUPC" pitchFamily="18" charset="-34"/>
              <a:cs typeface="JasmineUPC" pitchFamily="18" charset="-34"/>
            </a:endParaRPr>
          </a:p>
          <a:p>
            <a:pPr marL="0" indent="0">
              <a:buNone/>
            </a:pPr>
            <a:r>
              <a:rPr lang="en-US" sz="3333" b="1" dirty="0">
                <a:latin typeface="JasmineUPC" pitchFamily="18" charset="-34"/>
                <a:cs typeface="JasmineUPC" pitchFamily="18" charset="-34"/>
              </a:rPr>
              <a:t>	</a:t>
            </a:r>
            <a:r>
              <a:rPr lang="th-TH" sz="3333" b="1" dirty="0">
                <a:solidFill>
                  <a:srgbClr val="2114CA"/>
                </a:solidFill>
                <a:latin typeface="JasmineUPC" pitchFamily="18" charset="-34"/>
                <a:cs typeface="JasmineUPC" pitchFamily="18" charset="-34"/>
              </a:rPr>
              <a:t>ไม่ผ่าน รพ.สต.สะพานหิน ทุ่ง</a:t>
            </a:r>
            <a:r>
              <a:rPr lang="th-TH" sz="3333" b="1" dirty="0" err="1">
                <a:solidFill>
                  <a:srgbClr val="2114CA"/>
                </a:solidFill>
                <a:latin typeface="JasmineUPC" pitchFamily="18" charset="-34"/>
                <a:cs typeface="JasmineUPC" pitchFamily="18" charset="-34"/>
              </a:rPr>
              <a:t>โพธิ</a:t>
            </a:r>
            <a:r>
              <a:rPr lang="th-TH" sz="3333" b="1" dirty="0">
                <a:solidFill>
                  <a:srgbClr val="2114CA"/>
                </a:solidFill>
                <a:latin typeface="JasmineUPC" pitchFamily="18" charset="-34"/>
                <a:cs typeface="JasmineUPC" pitchFamily="18" charset="-34"/>
              </a:rPr>
              <a:t> โคกกระจง </a:t>
            </a:r>
          </a:p>
          <a:p>
            <a:pPr marL="0" indent="0">
              <a:buNone/>
            </a:pPr>
            <a:r>
              <a:rPr lang="th-TH" sz="3333" b="1" dirty="0">
                <a:solidFill>
                  <a:srgbClr val="2114CA"/>
                </a:solidFill>
                <a:latin typeface="JasmineUPC" pitchFamily="18" charset="-34"/>
                <a:cs typeface="JasmineUPC" pitchFamily="18" charset="-34"/>
              </a:rPr>
              <a:t>	          บ้านหินเทิน บ้านบุสูง</a:t>
            </a:r>
          </a:p>
          <a:p>
            <a:pPr marL="0" indent="0">
              <a:buNone/>
            </a:pPr>
            <a:r>
              <a:rPr lang="th-TH" sz="3333" b="1" dirty="0">
                <a:latin typeface="JasmineUPC" pitchFamily="18" charset="-34"/>
                <a:cs typeface="JasmineUPC" pitchFamily="18" charset="-34"/>
              </a:rPr>
              <a:t>    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5624" y="3976558"/>
            <a:ext cx="6829114" cy="566758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r>
              <a:rPr lang="th-TH" sz="3083" b="1" dirty="0">
                <a:solidFill>
                  <a:schemeClr val="accent6">
                    <a:lumMod val="50000"/>
                  </a:schemeClr>
                </a:solidFill>
                <a:latin typeface="JasmineUPC" pitchFamily="18" charset="-34"/>
                <a:cs typeface="JasmineUPC" pitchFamily="18" charset="-34"/>
              </a:rPr>
              <a:t>ประจันตคาม ศรีมหาโพธิ กบินทร์บุรี ผ่านครบทุกแห่ง</a:t>
            </a:r>
          </a:p>
        </p:txBody>
      </p:sp>
    </p:spTree>
    <p:extLst>
      <p:ext uri="{BB962C8B-B14F-4D97-AF65-F5344CB8AC3E}">
        <p14:creationId xmlns:p14="http://schemas.microsoft.com/office/powerpoint/2010/main" val="4077775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289719" y="17285"/>
            <a:ext cx="6240693" cy="952500"/>
          </a:xfrm>
        </p:spPr>
        <p:txBody>
          <a:bodyPr>
            <a:noAutofit/>
          </a:bodyPr>
          <a:lstStyle/>
          <a:p>
            <a:r>
              <a:rPr lang="th-TH" sz="4000" b="1" dirty="0">
                <a:latin typeface="JasmineUPC" pitchFamily="18" charset="-34"/>
                <a:cs typeface="JasmineUPC" pitchFamily="18" charset="-34"/>
              </a:rPr>
              <a:t>โครงการกัญชาทางแพทย์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09600" y="1333500"/>
            <a:ext cx="7320813" cy="4224300"/>
          </a:xfrm>
        </p:spPr>
        <p:txBody>
          <a:bodyPr>
            <a:normAutofit fontScale="92500" lnSpcReduction="10000"/>
          </a:bodyPr>
          <a:lstStyle/>
          <a:p>
            <a:r>
              <a:rPr lang="th-TH" sz="3333" b="1" dirty="0">
                <a:solidFill>
                  <a:srgbClr val="E60000"/>
                </a:solidFill>
                <a:latin typeface="JasmineUPC" pitchFamily="18" charset="-34"/>
                <a:cs typeface="JasmineUPC" pitchFamily="18" charset="-34"/>
              </a:rPr>
              <a:t>ตัวชี้วัดหลัก</a:t>
            </a:r>
          </a:p>
          <a:p>
            <a:pPr marL="0" indent="0">
              <a:buNone/>
            </a:pPr>
            <a:r>
              <a:rPr lang="en-US" sz="3333" b="1" dirty="0">
                <a:latin typeface="JasmineUPC" pitchFamily="18" charset="-34"/>
                <a:cs typeface="JasmineUPC" pitchFamily="18" charset="-34"/>
              </a:rPr>
              <a:t>     -</a:t>
            </a:r>
            <a:r>
              <a:rPr lang="th-TH" sz="3333" b="1" dirty="0">
                <a:latin typeface="JasmineUPC" pitchFamily="18" charset="-34"/>
                <a:cs typeface="JasmineUPC" pitchFamily="18" charset="-34"/>
              </a:rPr>
              <a:t> รพศ./</a:t>
            </a:r>
            <a:r>
              <a:rPr lang="th-TH" sz="3333" b="1" dirty="0" err="1">
                <a:latin typeface="JasmineUPC" pitchFamily="18" charset="-34"/>
                <a:cs typeface="JasmineUPC" pitchFamily="18" charset="-34"/>
              </a:rPr>
              <a:t>รพท</a:t>
            </a:r>
            <a:r>
              <a:rPr lang="th-TH" sz="3333" b="1" dirty="0">
                <a:latin typeface="JasmineUPC" pitchFamily="18" charset="-34"/>
                <a:cs typeface="JasmineUPC" pitchFamily="18" charset="-34"/>
              </a:rPr>
              <a:t>. เปิดบริการคลินิกกัญชาทางการแพทย์</a:t>
            </a:r>
            <a:endParaRPr lang="en-US" sz="3333" b="1" dirty="0">
              <a:latin typeface="JasmineUPC" pitchFamily="18" charset="-34"/>
              <a:cs typeface="JasmineUPC" pitchFamily="18" charset="-34"/>
            </a:endParaRPr>
          </a:p>
          <a:p>
            <a:pPr marL="0" indent="0">
              <a:buNone/>
            </a:pPr>
            <a:r>
              <a:rPr lang="en-US" sz="3333" b="1" dirty="0">
                <a:latin typeface="JasmineUPC" pitchFamily="18" charset="-34"/>
                <a:cs typeface="JasmineUPC" pitchFamily="18" charset="-34"/>
              </a:rPr>
              <a:t>     -</a:t>
            </a:r>
            <a:r>
              <a:rPr lang="th-TH" sz="3333" b="1" dirty="0">
                <a:latin typeface="JasmineUPC" pitchFamily="18" charset="-34"/>
                <a:cs typeface="JasmineUPC" pitchFamily="18" charset="-34"/>
              </a:rPr>
              <a:t> </a:t>
            </a:r>
            <a:r>
              <a:rPr lang="th-TH" sz="3333" b="1" dirty="0" err="1">
                <a:latin typeface="JasmineUPC" pitchFamily="18" charset="-34"/>
                <a:cs typeface="JasmineUPC" pitchFamily="18" charset="-34"/>
              </a:rPr>
              <a:t>รพช</a:t>
            </a:r>
            <a:r>
              <a:rPr lang="th-TH" sz="3333" b="1" dirty="0">
                <a:latin typeface="JasmineUPC" pitchFamily="18" charset="-34"/>
                <a:cs typeface="JasmineUPC" pitchFamily="18" charset="-34"/>
              </a:rPr>
              <a:t>. เปิดคลินิกคัดกรองผู้ป่วยที่จำเป็นต้องใช้</a:t>
            </a:r>
            <a:br>
              <a:rPr lang="th-TH" sz="3333" b="1" dirty="0">
                <a:latin typeface="JasmineUPC" pitchFamily="18" charset="-34"/>
                <a:cs typeface="JasmineUPC" pitchFamily="18" charset="-34"/>
              </a:rPr>
            </a:br>
            <a:r>
              <a:rPr lang="th-TH" sz="3333" b="1" dirty="0">
                <a:latin typeface="JasmineUPC" pitchFamily="18" charset="-34"/>
                <a:cs typeface="JasmineUPC" pitchFamily="18" charset="-34"/>
              </a:rPr>
              <a:t>       กัญชาทางการแพทย์และส่งต่อคลินิกกัญชาของ </a:t>
            </a:r>
            <a:br>
              <a:rPr lang="th-TH" sz="3333" b="1" dirty="0">
                <a:latin typeface="JasmineUPC" pitchFamily="18" charset="-34"/>
                <a:cs typeface="JasmineUPC" pitchFamily="18" charset="-34"/>
              </a:rPr>
            </a:br>
            <a:r>
              <a:rPr lang="th-TH" sz="3333" b="1" dirty="0">
                <a:latin typeface="JasmineUPC" pitchFamily="18" charset="-34"/>
                <a:cs typeface="JasmineUPC" pitchFamily="18" charset="-34"/>
              </a:rPr>
              <a:t>       รพศ./</a:t>
            </a:r>
            <a:r>
              <a:rPr lang="th-TH" sz="3333" b="1" dirty="0" err="1">
                <a:latin typeface="JasmineUPC" pitchFamily="18" charset="-34"/>
                <a:cs typeface="JasmineUPC" pitchFamily="18" charset="-34"/>
              </a:rPr>
              <a:t>รพท</a:t>
            </a:r>
            <a:r>
              <a:rPr lang="th-TH" sz="3333" b="1" dirty="0">
                <a:latin typeface="JasmineUPC" pitchFamily="18" charset="-34"/>
                <a:cs typeface="JasmineUPC" pitchFamily="18" charset="-34"/>
              </a:rPr>
              <a:t>.</a:t>
            </a:r>
          </a:p>
          <a:p>
            <a:r>
              <a:rPr lang="en-US" sz="3333" b="1" dirty="0">
                <a:solidFill>
                  <a:srgbClr val="2114CA"/>
                </a:solidFill>
                <a:latin typeface="JasmineUPC" pitchFamily="18" charset="-34"/>
                <a:cs typeface="JasmineUPC" pitchFamily="18" charset="-34"/>
              </a:rPr>
              <a:t>Baseline data </a:t>
            </a:r>
            <a:r>
              <a:rPr lang="th-TH" sz="3333" b="1" dirty="0">
                <a:solidFill>
                  <a:srgbClr val="2114CA"/>
                </a:solidFill>
                <a:latin typeface="JasmineUPC" pitchFamily="18" charset="-34"/>
                <a:cs typeface="JasmineUPC" pitchFamily="18" charset="-34"/>
              </a:rPr>
              <a:t>(ปี </a:t>
            </a:r>
            <a:r>
              <a:rPr lang="en-US" sz="3333" b="1" dirty="0">
                <a:solidFill>
                  <a:srgbClr val="2114CA"/>
                </a:solidFill>
                <a:latin typeface="JasmineUPC" pitchFamily="18" charset="-34"/>
                <a:cs typeface="JasmineUPC" pitchFamily="18" charset="-34"/>
              </a:rPr>
              <a:t>62)</a:t>
            </a:r>
          </a:p>
          <a:p>
            <a:pPr marL="0" indent="0">
              <a:buNone/>
            </a:pPr>
            <a:r>
              <a:rPr lang="en-US" sz="3333" b="1" dirty="0">
                <a:latin typeface="JasmineUPC" pitchFamily="18" charset="-34"/>
                <a:cs typeface="JasmineUPC" pitchFamily="18" charset="-34"/>
              </a:rPr>
              <a:t>     - </a:t>
            </a:r>
            <a:r>
              <a:rPr lang="th-TH" sz="3333" b="1" dirty="0">
                <a:latin typeface="JasmineUPC" pitchFamily="18" charset="-34"/>
                <a:cs typeface="JasmineUPC" pitchFamily="18" charset="-34"/>
              </a:rPr>
              <a:t>มี รพ.เปิดคลินิกกัญชาทางการแพทย์ </a:t>
            </a:r>
            <a:r>
              <a:rPr lang="en-US" sz="3333" b="1" dirty="0">
                <a:latin typeface="JasmineUPC" pitchFamily="18" charset="-34"/>
                <a:cs typeface="JasmineUPC" pitchFamily="18" charset="-34"/>
              </a:rPr>
              <a:t>1</a:t>
            </a:r>
            <a:r>
              <a:rPr lang="th-TH" sz="3333" b="1" dirty="0">
                <a:latin typeface="JasmineUPC" pitchFamily="18" charset="-34"/>
                <a:cs typeface="JasmineUPC" pitchFamily="18" charset="-34"/>
              </a:rPr>
              <a:t> แห่ง ได้แก่ </a:t>
            </a:r>
          </a:p>
          <a:p>
            <a:pPr marL="0" indent="0">
              <a:buNone/>
            </a:pPr>
            <a:r>
              <a:rPr lang="th-TH" sz="3333" b="1" dirty="0">
                <a:latin typeface="JasmineUPC" pitchFamily="18" charset="-34"/>
                <a:cs typeface="JasmineUPC" pitchFamily="18" charset="-34"/>
              </a:rPr>
              <a:t>        รพ.เจ้าพระยาอภัยภูเบศร</a:t>
            </a:r>
            <a:endParaRPr lang="en-US" sz="3333" b="1" dirty="0">
              <a:latin typeface="JasmineUPC" pitchFamily="18" charset="-34"/>
              <a:cs typeface="JasmineUPC" pitchFamily="18" charset="-34"/>
            </a:endParaRPr>
          </a:p>
        </p:txBody>
      </p:sp>
      <p:cxnSp>
        <p:nvCxnSpPr>
          <p:cNvPr id="5" name="ตัวเชื่อมต่อตรง 4">
            <a:extLst>
              <a:ext uri="{FF2B5EF4-FFF2-40B4-BE49-F238E27FC236}">
                <a16:creationId xmlns:a16="http://schemas.microsoft.com/office/drawing/2014/main" id="{66859D16-BF81-4F9E-9117-F3F93A7BBD5F}"/>
              </a:ext>
            </a:extLst>
          </p:cNvPr>
          <p:cNvCxnSpPr/>
          <p:nvPr/>
        </p:nvCxnSpPr>
        <p:spPr>
          <a:xfrm>
            <a:off x="2153816" y="769268"/>
            <a:ext cx="4608512" cy="0"/>
          </a:xfrm>
          <a:prstGeom prst="line">
            <a:avLst/>
          </a:prstGeom>
          <a:ln w="38100">
            <a:solidFill>
              <a:srgbClr val="FFC000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81520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ตัวแทนเนื้อหา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085464"/>
              </p:ext>
            </p:extLst>
          </p:nvPr>
        </p:nvGraphicFramePr>
        <p:xfrm>
          <a:off x="149593" y="1057300"/>
          <a:ext cx="7380820" cy="414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05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92200">
                <a:tc>
                  <a:txBody>
                    <a:bodyPr/>
                    <a:lstStyle/>
                    <a:p>
                      <a:pPr algn="ctr"/>
                      <a:r>
                        <a:rPr lang="th-TH" sz="4500" b="1" dirty="0">
                          <a:solidFill>
                            <a:srgbClr val="2114CA"/>
                          </a:solidFill>
                          <a:latin typeface="JasmineUPC" pitchFamily="18" charset="-34"/>
                          <a:cs typeface="JasmineUPC" pitchFamily="18" charset="-34"/>
                        </a:rPr>
                        <a:t>กิจกรรม</a:t>
                      </a:r>
                    </a:p>
                  </a:txBody>
                  <a:tcPr marL="76200" marR="76200" marT="38100" marB="3810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300" b="1" dirty="0">
                          <a:solidFill>
                            <a:srgbClr val="2114CA"/>
                          </a:solidFill>
                          <a:latin typeface="JasmineUPC" pitchFamily="18" charset="-34"/>
                          <a:cs typeface="JasmineUPC" pitchFamily="18" charset="-34"/>
                        </a:rPr>
                        <a:t>ระยะเวลาดำเนินการ</a:t>
                      </a:r>
                    </a:p>
                  </a:txBody>
                  <a:tcPr marL="76200" marR="76200" marT="38100" marB="3810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sz="3000" b="1" dirty="0">
                          <a:latin typeface="JasmineUPC" pitchFamily="18" charset="-34"/>
                          <a:cs typeface="JasmineUPC" pitchFamily="18" charset="-34"/>
                        </a:rPr>
                        <a:t>1.</a:t>
                      </a:r>
                      <a:r>
                        <a:rPr lang="th-TH" sz="3000" b="1" dirty="0">
                          <a:latin typeface="JasmineUPC" pitchFamily="18" charset="-34"/>
                          <a:cs typeface="JasmineUPC" pitchFamily="18" charset="-34"/>
                        </a:rPr>
                        <a:t>ประชุมคณะทำงาน</a:t>
                      </a:r>
                      <a:r>
                        <a:rPr lang="th-TH" sz="3000" b="1" baseline="0" dirty="0">
                          <a:latin typeface="JasmineUPC" pitchFamily="18" charset="-34"/>
                          <a:cs typeface="JasmineUPC" pitchFamily="18" charset="-34"/>
                        </a:rPr>
                        <a:t> </a:t>
                      </a:r>
                      <a:r>
                        <a:rPr lang="en-US" sz="3000" b="1" baseline="0" dirty="0">
                          <a:latin typeface="JasmineUPC" pitchFamily="18" charset="-34"/>
                          <a:cs typeface="JasmineUPC" pitchFamily="18" charset="-34"/>
                        </a:rPr>
                        <a:t>RDU</a:t>
                      </a:r>
                      <a:r>
                        <a:rPr lang="th-TH" sz="3000" b="1" baseline="0" dirty="0">
                          <a:latin typeface="JasmineUPC" pitchFamily="18" charset="-34"/>
                          <a:cs typeface="JasmineUPC" pitchFamily="18" charset="-34"/>
                        </a:rPr>
                        <a:t> /</a:t>
                      </a:r>
                      <a:r>
                        <a:rPr lang="en-US" sz="3000" b="1" baseline="0" dirty="0">
                          <a:latin typeface="JasmineUPC" pitchFamily="18" charset="-34"/>
                          <a:cs typeface="JasmineUPC" pitchFamily="18" charset="-34"/>
                        </a:rPr>
                        <a:t> AMR</a:t>
                      </a:r>
                      <a:endParaRPr lang="th-TH" sz="3000" b="1" dirty="0">
                        <a:latin typeface="JasmineUPC" pitchFamily="18" charset="-34"/>
                        <a:cs typeface="JasmineUPC" pitchFamily="18" charset="-34"/>
                      </a:endParaRP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000" b="1" dirty="0" err="1">
                          <a:latin typeface="JasmineUPC" pitchFamily="18" charset="-34"/>
                          <a:cs typeface="JasmineUPC" pitchFamily="18" charset="-34"/>
                        </a:rPr>
                        <a:t>พย</a:t>
                      </a:r>
                      <a:r>
                        <a:rPr lang="th-TH" sz="3000" b="1" dirty="0">
                          <a:latin typeface="JasmineUPC" pitchFamily="18" charset="-34"/>
                          <a:cs typeface="JasmineUPC" pitchFamily="18" charset="-34"/>
                        </a:rPr>
                        <a:t>.</a:t>
                      </a:r>
                      <a:r>
                        <a:rPr lang="en-US" sz="3000" b="1" dirty="0">
                          <a:latin typeface="JasmineUPC" pitchFamily="18" charset="-34"/>
                          <a:cs typeface="JasmineUPC" pitchFamily="18" charset="-34"/>
                        </a:rPr>
                        <a:t>62</a:t>
                      </a:r>
                      <a:endParaRPr lang="th-TH" sz="3000" b="1" dirty="0">
                        <a:latin typeface="JasmineUPC" pitchFamily="18" charset="-34"/>
                        <a:cs typeface="JasmineUPC" pitchFamily="18" charset="-34"/>
                      </a:endParaRP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sz="3000" b="1" dirty="0">
                          <a:latin typeface="JasmineUPC" pitchFamily="18" charset="-34"/>
                          <a:cs typeface="JasmineUPC" pitchFamily="18" charset="-34"/>
                        </a:rPr>
                        <a:t>2.</a:t>
                      </a:r>
                      <a:r>
                        <a:rPr lang="th-TH" sz="3000" b="1" dirty="0">
                          <a:latin typeface="JasmineUPC" pitchFamily="18" charset="-34"/>
                          <a:cs typeface="JasmineUPC" pitchFamily="18" charset="-34"/>
                        </a:rPr>
                        <a:t>ประชุมคณะทำงานกัญชาทางการแพทย์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000" b="1" dirty="0" err="1">
                          <a:latin typeface="JasmineUPC" pitchFamily="18" charset="-34"/>
                          <a:cs typeface="JasmineUPC" pitchFamily="18" charset="-34"/>
                        </a:rPr>
                        <a:t>พย</a:t>
                      </a:r>
                      <a:r>
                        <a:rPr lang="th-TH" sz="3000" b="1" dirty="0">
                          <a:latin typeface="JasmineUPC" pitchFamily="18" charset="-34"/>
                          <a:cs typeface="JasmineUPC" pitchFamily="18" charset="-34"/>
                        </a:rPr>
                        <a:t>.</a:t>
                      </a:r>
                      <a:r>
                        <a:rPr lang="en-US" sz="3000" b="1" dirty="0">
                          <a:latin typeface="JasmineUPC" pitchFamily="18" charset="-34"/>
                          <a:cs typeface="JasmineUPC" pitchFamily="18" charset="-34"/>
                        </a:rPr>
                        <a:t>62</a:t>
                      </a:r>
                      <a:endParaRPr lang="th-TH" sz="3000" b="1" dirty="0">
                        <a:latin typeface="JasmineUPC" pitchFamily="18" charset="-34"/>
                        <a:cs typeface="JasmineUPC" pitchFamily="18" charset="-34"/>
                      </a:endParaRP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0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kern="1200" baseline="0" dirty="0">
                          <a:solidFill>
                            <a:schemeClr val="dk1"/>
                          </a:solidFill>
                          <a:latin typeface="JasmineUPC" pitchFamily="18" charset="-34"/>
                          <a:ea typeface="+mn-ea"/>
                          <a:cs typeface="JasmineUPC" pitchFamily="18" charset="-34"/>
                        </a:rPr>
                        <a:t>3.</a:t>
                      </a:r>
                      <a:r>
                        <a:rPr lang="th-TH" sz="3000" b="1" kern="1200" baseline="0" dirty="0">
                          <a:solidFill>
                            <a:schemeClr val="dk1"/>
                          </a:solidFill>
                          <a:latin typeface="JasmineUPC" pitchFamily="18" charset="-34"/>
                          <a:ea typeface="+mn-ea"/>
                          <a:cs typeface="JasmineUPC" pitchFamily="18" charset="-34"/>
                        </a:rPr>
                        <a:t>ประชุมเตรียมความพร้อมจัดตั้งคลินิก</a:t>
                      </a:r>
                      <a:r>
                        <a:rPr lang="en-US" sz="3000" b="1" kern="1200" baseline="0" dirty="0">
                          <a:solidFill>
                            <a:schemeClr val="dk1"/>
                          </a:solidFill>
                          <a:latin typeface="JasmineUPC" pitchFamily="18" charset="-34"/>
                          <a:ea typeface="+mn-ea"/>
                          <a:cs typeface="JasmineUPC" pitchFamily="18" charset="-34"/>
                        </a:rPr>
                        <a:t>  </a:t>
                      </a:r>
                      <a:br>
                        <a:rPr lang="en-US" sz="3000" b="1" kern="1200" baseline="0" dirty="0">
                          <a:solidFill>
                            <a:schemeClr val="dk1"/>
                          </a:solidFill>
                          <a:latin typeface="JasmineUPC" pitchFamily="18" charset="-34"/>
                          <a:ea typeface="+mn-ea"/>
                          <a:cs typeface="JasmineUPC" pitchFamily="18" charset="-34"/>
                        </a:rPr>
                      </a:br>
                      <a:r>
                        <a:rPr lang="en-US" sz="3000" b="1" kern="1200" baseline="0" dirty="0">
                          <a:solidFill>
                            <a:schemeClr val="dk1"/>
                          </a:solidFill>
                          <a:latin typeface="JasmineUPC" pitchFamily="18" charset="-34"/>
                          <a:ea typeface="+mn-ea"/>
                          <a:cs typeface="JasmineUPC" pitchFamily="18" charset="-34"/>
                        </a:rPr>
                        <a:t>   </a:t>
                      </a:r>
                      <a:r>
                        <a:rPr lang="th-TH" sz="3000" b="1" kern="1200" baseline="0" dirty="0">
                          <a:solidFill>
                            <a:schemeClr val="dk1"/>
                          </a:solidFill>
                          <a:latin typeface="JasmineUPC" pitchFamily="18" charset="-34"/>
                          <a:ea typeface="+mn-ea"/>
                          <a:cs typeface="JasmineUPC" pitchFamily="18" charset="-34"/>
                        </a:rPr>
                        <a:t>กัญชาทางการแพทย์ใน </a:t>
                      </a:r>
                      <a:r>
                        <a:rPr lang="th-TH" sz="3000" b="1" kern="1200" baseline="0" dirty="0" err="1">
                          <a:solidFill>
                            <a:schemeClr val="dk1"/>
                          </a:solidFill>
                          <a:latin typeface="JasmineUPC" pitchFamily="18" charset="-34"/>
                          <a:ea typeface="+mn-ea"/>
                          <a:cs typeface="JasmineUPC" pitchFamily="18" charset="-34"/>
                        </a:rPr>
                        <a:t>รพช</a:t>
                      </a:r>
                      <a:r>
                        <a:rPr lang="th-TH" sz="3000" b="1" kern="1200" baseline="0" dirty="0">
                          <a:solidFill>
                            <a:schemeClr val="dk1"/>
                          </a:solidFill>
                          <a:latin typeface="JasmineUPC" pitchFamily="18" charset="-34"/>
                          <a:ea typeface="+mn-ea"/>
                          <a:cs typeface="JasmineUPC" pitchFamily="18" charset="-34"/>
                        </a:rPr>
                        <a:t>.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000" b="1" dirty="0" err="1">
                          <a:latin typeface="JasmineUPC" pitchFamily="18" charset="-34"/>
                          <a:cs typeface="JasmineUPC" pitchFamily="18" charset="-34"/>
                        </a:rPr>
                        <a:t>ธค</a:t>
                      </a:r>
                      <a:r>
                        <a:rPr lang="th-TH" sz="3000" b="1" dirty="0">
                          <a:latin typeface="JasmineUPC" pitchFamily="18" charset="-34"/>
                          <a:cs typeface="JasmineUPC" pitchFamily="18" charset="-34"/>
                        </a:rPr>
                        <a:t>.</a:t>
                      </a:r>
                      <a:r>
                        <a:rPr lang="en-US" sz="3000" b="1" dirty="0">
                          <a:latin typeface="JasmineUPC" pitchFamily="18" charset="-34"/>
                          <a:cs typeface="JasmineUPC" pitchFamily="18" charset="-34"/>
                        </a:rPr>
                        <a:t>62</a:t>
                      </a:r>
                      <a:endParaRPr lang="th-TH" sz="3000" dirty="0">
                        <a:latin typeface="JasmineUPC" pitchFamily="18" charset="-34"/>
                        <a:cs typeface="JasmineUPC" pitchFamily="18" charset="-34"/>
                      </a:endParaRP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kern="1200" baseline="0" dirty="0">
                          <a:solidFill>
                            <a:schemeClr val="dk1"/>
                          </a:solidFill>
                          <a:latin typeface="JasmineUPC" pitchFamily="18" charset="-34"/>
                          <a:ea typeface="+mn-ea"/>
                          <a:cs typeface="JasmineUPC" pitchFamily="18" charset="-34"/>
                        </a:rPr>
                        <a:t>4.</a:t>
                      </a:r>
                      <a:r>
                        <a:rPr lang="th-TH" sz="3000" b="1" kern="1200" baseline="0" dirty="0">
                          <a:solidFill>
                            <a:schemeClr val="dk1"/>
                          </a:solidFill>
                          <a:latin typeface="JasmineUPC" pitchFamily="18" charset="-34"/>
                          <a:ea typeface="+mn-ea"/>
                          <a:cs typeface="JasmineUPC" pitchFamily="18" charset="-34"/>
                        </a:rPr>
                        <a:t>อบรมเจ้าหน้าที่ รพ.สต. เรื่อง </a:t>
                      </a:r>
                      <a:r>
                        <a:rPr lang="en-US" sz="3000" b="1" kern="1200" baseline="0" dirty="0">
                          <a:solidFill>
                            <a:schemeClr val="dk1"/>
                          </a:solidFill>
                          <a:latin typeface="JasmineUPC" pitchFamily="18" charset="-34"/>
                          <a:ea typeface="+mn-ea"/>
                          <a:cs typeface="JasmineUPC" pitchFamily="18" charset="-34"/>
                        </a:rPr>
                        <a:t>RDU</a:t>
                      </a:r>
                      <a:r>
                        <a:rPr lang="th-TH" sz="3000" b="1" kern="1200" baseline="0" dirty="0">
                          <a:solidFill>
                            <a:schemeClr val="dk1"/>
                          </a:solidFill>
                          <a:latin typeface="JasmineUPC" pitchFamily="18" charset="-34"/>
                          <a:ea typeface="+mn-ea"/>
                          <a:cs typeface="JasmineUPC" pitchFamily="18" charset="-34"/>
                        </a:rPr>
                        <a:t> และ</a:t>
                      </a:r>
                      <a:br>
                        <a:rPr lang="th-TH" sz="3000" b="1" kern="1200" baseline="0" dirty="0">
                          <a:solidFill>
                            <a:schemeClr val="dk1"/>
                          </a:solidFill>
                          <a:latin typeface="JasmineUPC" pitchFamily="18" charset="-34"/>
                          <a:ea typeface="+mn-ea"/>
                          <a:cs typeface="JasmineUPC" pitchFamily="18" charset="-34"/>
                        </a:rPr>
                      </a:br>
                      <a:r>
                        <a:rPr lang="th-TH" sz="3000" b="1" kern="1200" baseline="0" dirty="0">
                          <a:solidFill>
                            <a:schemeClr val="dk1"/>
                          </a:solidFill>
                          <a:latin typeface="JasmineUPC" pitchFamily="18" charset="-34"/>
                          <a:ea typeface="+mn-ea"/>
                          <a:cs typeface="JasmineUPC" pitchFamily="18" charset="-34"/>
                        </a:rPr>
                        <a:t>   กัญชา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000" b="1" dirty="0" err="1">
                          <a:latin typeface="JasmineUPC" pitchFamily="18" charset="-34"/>
                          <a:cs typeface="JasmineUPC" pitchFamily="18" charset="-34"/>
                        </a:rPr>
                        <a:t>ธค</a:t>
                      </a:r>
                      <a:r>
                        <a:rPr lang="th-TH" sz="3000" b="1" dirty="0">
                          <a:latin typeface="JasmineUPC" pitchFamily="18" charset="-34"/>
                          <a:cs typeface="JasmineUPC" pitchFamily="18" charset="-34"/>
                        </a:rPr>
                        <a:t>.</a:t>
                      </a:r>
                      <a:r>
                        <a:rPr lang="en-US" sz="3000" b="1" dirty="0">
                          <a:latin typeface="JasmineUPC" pitchFamily="18" charset="-34"/>
                          <a:cs typeface="JasmineUPC" pitchFamily="18" charset="-34"/>
                        </a:rPr>
                        <a:t>62</a:t>
                      </a:r>
                      <a:endParaRPr lang="th-TH" sz="3000" b="1" dirty="0">
                        <a:latin typeface="JasmineUPC" pitchFamily="18" charset="-34"/>
                        <a:cs typeface="JasmineUPC" pitchFamily="18" charset="-34"/>
                      </a:endParaRP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52432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7592" y="1417340"/>
            <a:ext cx="4546437" cy="656655"/>
          </a:xfrm>
          <a:prstGeom prst="rect">
            <a:avLst/>
          </a:prstGeom>
          <a:noFill/>
          <a:ln w="1270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r>
              <a:rPr lang="th-TH" sz="3667" b="1" dirty="0">
                <a:solidFill>
                  <a:srgbClr val="008000"/>
                </a:solidFill>
                <a:latin typeface="JasmineUPC" pitchFamily="18" charset="-34"/>
                <a:cs typeface="JasmineUPC" pitchFamily="18" charset="-34"/>
              </a:rPr>
              <a:t>กิจกรรมในโรงพยาบาลชุมชน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7592" y="3757600"/>
            <a:ext cx="6827510" cy="656655"/>
          </a:xfrm>
          <a:prstGeom prst="rect">
            <a:avLst/>
          </a:prstGeom>
          <a:noFill/>
          <a:ln w="1270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r>
              <a:rPr lang="th-TH" sz="3667" b="1" dirty="0">
                <a:solidFill>
                  <a:srgbClr val="7030A0"/>
                </a:solidFill>
                <a:latin typeface="JasmineUPC" pitchFamily="18" charset="-34"/>
                <a:cs typeface="JasmineUPC" pitchFamily="18" charset="-34"/>
              </a:rPr>
              <a:t>กิจกรรมในโรงพยาบาลส่งเสริมสุขภาพตำบล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5584" y="2120140"/>
            <a:ext cx="7473521" cy="12209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67" b="1" dirty="0">
                <a:latin typeface="JasmineUPC" pitchFamily="18" charset="-34"/>
                <a:cs typeface="JasmineUPC" pitchFamily="18" charset="-34"/>
              </a:rPr>
              <a:t>: </a:t>
            </a:r>
            <a:r>
              <a:rPr lang="th-TH" sz="3600" b="1" dirty="0">
                <a:solidFill>
                  <a:srgbClr val="2114CA"/>
                </a:solidFill>
                <a:latin typeface="JasmineUPC" pitchFamily="18" charset="-34"/>
                <a:cs typeface="JasmineUPC" pitchFamily="18" charset="-34"/>
              </a:rPr>
              <a:t>คัดกรองผู้ป่วยส่งต่อ</a:t>
            </a:r>
            <a:r>
              <a:rPr lang="th-TH" sz="3600" b="1" dirty="0">
                <a:latin typeface="JasmineUPC" pitchFamily="18" charset="-34"/>
                <a:cs typeface="JasmineUPC" pitchFamily="18" charset="-34"/>
              </a:rPr>
              <a:t>คลินิกกัญชาทางการแพทย์</a:t>
            </a:r>
          </a:p>
          <a:p>
            <a:r>
              <a:rPr lang="th-TH" sz="3600" b="1" dirty="0">
                <a:latin typeface="JasmineUPC" pitchFamily="18" charset="-34"/>
                <a:cs typeface="JasmineUPC" pitchFamily="18" charset="-34"/>
              </a:rPr>
              <a:t>  ของ รพศ./</a:t>
            </a:r>
            <a:r>
              <a:rPr lang="th-TH" sz="3600" b="1" dirty="0" err="1">
                <a:latin typeface="JasmineUPC" pitchFamily="18" charset="-34"/>
                <a:cs typeface="JasmineUPC" pitchFamily="18" charset="-34"/>
              </a:rPr>
              <a:t>รพท</a:t>
            </a:r>
            <a:r>
              <a:rPr lang="th-TH" sz="3600" b="1" dirty="0">
                <a:latin typeface="JasmineUPC" pitchFamily="18" charset="-34"/>
                <a:cs typeface="JasmineUPC" pitchFamily="18" charset="-34"/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5451" y="4433093"/>
            <a:ext cx="7839005" cy="656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67" b="1" dirty="0">
                <a:latin typeface="JasmineUPC" pitchFamily="18" charset="-34"/>
                <a:cs typeface="JasmineUPC" pitchFamily="18" charset="-34"/>
              </a:rPr>
              <a:t>: </a:t>
            </a:r>
            <a:r>
              <a:rPr lang="th-TH" sz="3600" b="1" dirty="0">
                <a:solidFill>
                  <a:srgbClr val="2114CA"/>
                </a:solidFill>
                <a:latin typeface="JasmineUPC" pitchFamily="18" charset="-34"/>
                <a:cs typeface="JasmineUPC" pitchFamily="18" charset="-34"/>
              </a:rPr>
              <a:t>ให้ความรู้เบื้องต้นเกี่ยวกับกัญชา</a:t>
            </a:r>
            <a:r>
              <a:rPr lang="th-TH" sz="3600" b="1" dirty="0">
                <a:latin typeface="JasmineUPC" pitchFamily="18" charset="-34"/>
                <a:cs typeface="JasmineUPC" pitchFamily="18" charset="-34"/>
              </a:rPr>
              <a:t>แก่ประชาชนทั่วไป</a:t>
            </a:r>
            <a:endParaRPr lang="th-TH" sz="3667" b="1" dirty="0">
              <a:latin typeface="JasmineUPC" pitchFamily="18" charset="-34"/>
              <a:cs typeface="Jasmine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733666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4" descr="sawasdee2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2729880" y="2633812"/>
            <a:ext cx="2727890" cy="2580287"/>
          </a:xfrm>
        </p:spPr>
      </p:pic>
      <p:sp>
        <p:nvSpPr>
          <p:cNvPr id="18435" name="Title 3"/>
          <p:cNvSpPr>
            <a:spLocks noGrp="1"/>
          </p:cNvSpPr>
          <p:nvPr>
            <p:ph type="title" idx="4294967295"/>
          </p:nvPr>
        </p:nvSpPr>
        <p:spPr>
          <a:xfrm>
            <a:off x="664825" y="1633364"/>
            <a:ext cx="6858000" cy="7937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h-TH" sz="6000" b="1" dirty="0">
                <a:latin typeface="JasmineUPC" pitchFamily="18" charset="-34"/>
                <a:cs typeface="JasmineUPC" pitchFamily="18" charset="-34"/>
              </a:rPr>
              <a:t>ขอขอบคุณ</a:t>
            </a:r>
          </a:p>
        </p:txBody>
      </p:sp>
    </p:spTree>
    <p:extLst>
      <p:ext uri="{BB962C8B-B14F-4D97-AF65-F5344CB8AC3E}">
        <p14:creationId xmlns:p14="http://schemas.microsoft.com/office/powerpoint/2010/main" val="2707143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29680" y="193204"/>
            <a:ext cx="6690320" cy="952500"/>
          </a:xfrm>
        </p:spPr>
        <p:txBody>
          <a:bodyPr>
            <a:noAutofit/>
          </a:bodyPr>
          <a:lstStyle/>
          <a:p>
            <a:r>
              <a:rPr lang="th-TH" b="1" dirty="0">
                <a:latin typeface="JasmineUPC" pitchFamily="18" charset="-34"/>
                <a:cs typeface="JasmineUPC" pitchFamily="18" charset="-34"/>
              </a:rPr>
              <a:t>โครงการคุ้มครองผู้บริโภคด้านผลิตภัณฑ์สุขภาพและบริการสุขภาพ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81000" y="1750160"/>
            <a:ext cx="7101408" cy="3771636"/>
          </a:xfrm>
        </p:spPr>
        <p:txBody>
          <a:bodyPr>
            <a:normAutofit fontScale="92500"/>
          </a:bodyPr>
          <a:lstStyle/>
          <a:p>
            <a:r>
              <a:rPr lang="th-TH" sz="3333" b="1" dirty="0">
                <a:solidFill>
                  <a:srgbClr val="C00000"/>
                </a:solidFill>
                <a:latin typeface="JasmineUPC" pitchFamily="18" charset="-34"/>
                <a:cs typeface="JasmineUPC" pitchFamily="18" charset="-34"/>
              </a:rPr>
              <a:t>ตัวชี้วัดหลัก</a:t>
            </a:r>
          </a:p>
          <a:p>
            <a:pPr marL="0" indent="0">
              <a:buNone/>
            </a:pPr>
            <a:r>
              <a:rPr lang="th-TH" sz="3333" b="1" dirty="0">
                <a:latin typeface="JasmineUPC" pitchFamily="18" charset="-34"/>
                <a:cs typeface="JasmineUPC" pitchFamily="18" charset="-34"/>
              </a:rPr>
              <a:t>	ร้อยละ</a:t>
            </a:r>
            <a:r>
              <a:rPr lang="en-US" sz="3333" b="1" dirty="0">
                <a:latin typeface="JasmineUPC" pitchFamily="18" charset="-34"/>
                <a:cs typeface="JasmineUPC" pitchFamily="18" charset="-34"/>
              </a:rPr>
              <a:t>80</a:t>
            </a:r>
            <a:r>
              <a:rPr lang="th-TH" sz="3333" b="1" dirty="0">
                <a:latin typeface="JasmineUPC" pitchFamily="18" charset="-34"/>
                <a:cs typeface="JasmineUPC" pitchFamily="18" charset="-34"/>
              </a:rPr>
              <a:t>ของผลิตภัณฑ์สุขภาพ</a:t>
            </a:r>
            <a:r>
              <a:rPr lang="th-TH" sz="3333" b="1" dirty="0">
                <a:solidFill>
                  <a:schemeClr val="accent5"/>
                </a:solidFill>
                <a:latin typeface="JasmineUPC" pitchFamily="18" charset="-34"/>
                <a:cs typeface="JasmineUPC" pitchFamily="18" charset="-34"/>
              </a:rPr>
              <a:t>กลุ่มเสี่ยงที่ได้รับ</a:t>
            </a:r>
            <a:br>
              <a:rPr lang="th-TH" sz="3333" b="1" dirty="0">
                <a:solidFill>
                  <a:schemeClr val="accent5"/>
                </a:solidFill>
                <a:latin typeface="JasmineUPC" pitchFamily="18" charset="-34"/>
                <a:cs typeface="JasmineUPC" pitchFamily="18" charset="-34"/>
              </a:rPr>
            </a:br>
            <a:r>
              <a:rPr lang="th-TH" sz="3333" b="1" dirty="0">
                <a:solidFill>
                  <a:schemeClr val="accent5"/>
                </a:solidFill>
                <a:latin typeface="JasmineUPC" pitchFamily="18" charset="-34"/>
                <a:cs typeface="JasmineUPC" pitchFamily="18" charset="-34"/>
              </a:rPr>
              <a:t>	การตรวจสอบได้มาตรฐาน</a:t>
            </a:r>
            <a:r>
              <a:rPr lang="th-TH" sz="3333" b="1" dirty="0">
                <a:latin typeface="JasmineUPC" pitchFamily="18" charset="-34"/>
                <a:cs typeface="JasmineUPC" pitchFamily="18" charset="-34"/>
              </a:rPr>
              <a:t>ตามเกณฑ์ที่กำหนด</a:t>
            </a:r>
          </a:p>
          <a:p>
            <a:r>
              <a:rPr lang="en-US" sz="3333" b="1" dirty="0">
                <a:solidFill>
                  <a:schemeClr val="accent5">
                    <a:lumMod val="50000"/>
                  </a:schemeClr>
                </a:solidFill>
                <a:latin typeface="JasmineUPC" pitchFamily="18" charset="-34"/>
                <a:cs typeface="JasmineUPC" pitchFamily="18" charset="-34"/>
              </a:rPr>
              <a:t>Baseline data </a:t>
            </a:r>
            <a:r>
              <a:rPr lang="th-TH" sz="3333" b="1" dirty="0">
                <a:solidFill>
                  <a:schemeClr val="accent5">
                    <a:lumMod val="50000"/>
                  </a:schemeClr>
                </a:solidFill>
                <a:latin typeface="JasmineUPC" pitchFamily="18" charset="-34"/>
                <a:cs typeface="JasmineUPC" pitchFamily="18" charset="-34"/>
              </a:rPr>
              <a:t>(ปี </a:t>
            </a:r>
            <a:r>
              <a:rPr lang="en-US" sz="3333" b="1" dirty="0">
                <a:solidFill>
                  <a:schemeClr val="accent5">
                    <a:lumMod val="50000"/>
                  </a:schemeClr>
                </a:solidFill>
                <a:latin typeface="JasmineUPC" pitchFamily="18" charset="-34"/>
                <a:cs typeface="JasmineUPC" pitchFamily="18" charset="-34"/>
              </a:rPr>
              <a:t>62)</a:t>
            </a:r>
          </a:p>
          <a:p>
            <a:pPr marL="0" indent="0">
              <a:buNone/>
            </a:pPr>
            <a:r>
              <a:rPr lang="en-US" sz="3333" b="1" dirty="0">
                <a:latin typeface="JasmineUPC" pitchFamily="18" charset="-34"/>
                <a:cs typeface="JasmineUPC" pitchFamily="18" charset="-34"/>
              </a:rPr>
              <a:t>	</a:t>
            </a:r>
            <a:r>
              <a:rPr lang="th-TH" sz="3333" b="1" dirty="0">
                <a:latin typeface="JasmineUPC" pitchFamily="18" charset="-34"/>
                <a:cs typeface="JasmineUPC" pitchFamily="18" charset="-34"/>
              </a:rPr>
              <a:t>ผลิตภัณฑ์สุขภาพกลุ่มเสี่ยงที่ได้รับการตรวจสอบ</a:t>
            </a:r>
            <a:br>
              <a:rPr lang="th-TH" sz="3333" b="1" dirty="0">
                <a:latin typeface="JasmineUPC" pitchFamily="18" charset="-34"/>
                <a:cs typeface="JasmineUPC" pitchFamily="18" charset="-34"/>
              </a:rPr>
            </a:br>
            <a:r>
              <a:rPr lang="th-TH" sz="3333" b="1" dirty="0">
                <a:latin typeface="JasmineUPC" pitchFamily="18" charset="-34"/>
                <a:cs typeface="JasmineUPC" pitchFamily="18" charset="-34"/>
              </a:rPr>
              <a:t>	ได้มาตรฐาน ร้อยละ </a:t>
            </a:r>
            <a:r>
              <a:rPr lang="en-US" sz="3333" b="1" dirty="0">
                <a:latin typeface="JasmineUPC" pitchFamily="18" charset="-34"/>
                <a:cs typeface="JasmineUPC" pitchFamily="18" charset="-34"/>
              </a:rPr>
              <a:t>66.67</a:t>
            </a:r>
            <a:endParaRPr lang="th-TH" sz="3333" b="1" dirty="0">
              <a:latin typeface="JasmineUPC" pitchFamily="18" charset="-34"/>
              <a:cs typeface="JasmineUPC" pitchFamily="18" charset="-34"/>
            </a:endParaRPr>
          </a:p>
        </p:txBody>
      </p:sp>
      <p:cxnSp>
        <p:nvCxnSpPr>
          <p:cNvPr id="5" name="ตัวเชื่อมต่อตรง 4">
            <a:extLst>
              <a:ext uri="{FF2B5EF4-FFF2-40B4-BE49-F238E27FC236}">
                <a16:creationId xmlns:a16="http://schemas.microsoft.com/office/drawing/2014/main" id="{B1973428-BCBE-444E-A12F-487A5599D02E}"/>
              </a:ext>
            </a:extLst>
          </p:cNvPr>
          <p:cNvCxnSpPr>
            <a:cxnSpLocks/>
          </p:cNvCxnSpPr>
          <p:nvPr/>
        </p:nvCxnSpPr>
        <p:spPr>
          <a:xfrm>
            <a:off x="2081808" y="1345332"/>
            <a:ext cx="3816424" cy="0"/>
          </a:xfrm>
          <a:prstGeom prst="line">
            <a:avLst/>
          </a:prstGeom>
          <a:ln w="38100">
            <a:solidFill>
              <a:srgbClr val="FFC000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5624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57672" y="93976"/>
            <a:ext cx="6762328" cy="952500"/>
          </a:xfrm>
        </p:spPr>
        <p:txBody>
          <a:bodyPr>
            <a:noAutofit/>
          </a:bodyPr>
          <a:lstStyle/>
          <a:p>
            <a:r>
              <a:rPr lang="th-TH" b="1" dirty="0">
                <a:latin typeface="JasmineUPC" pitchFamily="18" charset="-34"/>
                <a:cs typeface="JasmineUPC" pitchFamily="18" charset="-34"/>
              </a:rPr>
              <a:t>โครงการคุ้มครองผู้บริโภคด้านผลิตภัณฑ์สุขภาพและบริการสุขภาพ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69641" y="1417339"/>
            <a:ext cx="7050360" cy="42976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3000" b="1" dirty="0">
                <a:solidFill>
                  <a:srgbClr val="FF0000"/>
                </a:solidFill>
                <a:latin typeface="JasmineUPC" pitchFamily="18" charset="-34"/>
                <a:cs typeface="JasmineUPC" pitchFamily="18" charset="-34"/>
              </a:rPr>
              <a:t>ผลิตภัณฑ์ที่เป็นปัญหา </a:t>
            </a:r>
          </a:p>
          <a:p>
            <a:pPr marL="0" indent="0">
              <a:buNone/>
            </a:pPr>
            <a:r>
              <a:rPr lang="en-US" sz="3000" b="1" dirty="0">
                <a:latin typeface="JasmineUPC" pitchFamily="18" charset="-34"/>
                <a:cs typeface="JasmineUPC" pitchFamily="18" charset="-34"/>
              </a:rPr>
              <a:t>:</a:t>
            </a:r>
            <a:r>
              <a:rPr lang="th-TH" sz="3000" b="1" dirty="0">
                <a:latin typeface="JasmineUPC" pitchFamily="18" charset="-34"/>
                <a:cs typeface="JasmineUPC" pitchFamily="18" charset="-34"/>
              </a:rPr>
              <a:t> </a:t>
            </a:r>
            <a:r>
              <a:rPr lang="th-TH" sz="3000" b="1" dirty="0">
                <a:solidFill>
                  <a:schemeClr val="accent5">
                    <a:lumMod val="50000"/>
                  </a:schemeClr>
                </a:solidFill>
                <a:latin typeface="JasmineUPC" pitchFamily="18" charset="-34"/>
                <a:cs typeface="JasmineUPC" pitchFamily="18" charset="-34"/>
              </a:rPr>
              <a:t>ผลิตภัณฑ์อาหาร </a:t>
            </a:r>
            <a:r>
              <a:rPr lang="en-US" sz="3000" b="1" dirty="0">
                <a:solidFill>
                  <a:schemeClr val="accent5">
                    <a:lumMod val="50000"/>
                  </a:schemeClr>
                </a:solidFill>
                <a:latin typeface="JasmineUPC" pitchFamily="18" charset="-34"/>
                <a:cs typeface="JasmineUPC" pitchFamily="18" charset="-34"/>
              </a:rPr>
              <a:t>OTOP</a:t>
            </a:r>
            <a:r>
              <a:rPr lang="th-TH" sz="3000" b="1" dirty="0">
                <a:solidFill>
                  <a:schemeClr val="accent5">
                    <a:lumMod val="50000"/>
                  </a:schemeClr>
                </a:solidFill>
                <a:latin typeface="JasmineUPC" pitchFamily="18" charset="-34"/>
                <a:cs typeface="JasmineUPC" pitchFamily="18" charset="-34"/>
              </a:rPr>
              <a:t> ตกมาตรฐานจุลินท</a:t>
            </a:r>
            <a:r>
              <a:rPr lang="th-TH" sz="3000" b="1" dirty="0" err="1">
                <a:solidFill>
                  <a:schemeClr val="accent5">
                    <a:lumMod val="50000"/>
                  </a:schemeClr>
                </a:solidFill>
                <a:latin typeface="JasmineUPC" pitchFamily="18" charset="-34"/>
                <a:cs typeface="JasmineUPC" pitchFamily="18" charset="-34"/>
              </a:rPr>
              <a:t>รีย์</a:t>
            </a:r>
            <a:r>
              <a:rPr lang="th-TH" sz="3000" b="1" dirty="0">
                <a:solidFill>
                  <a:schemeClr val="accent5">
                    <a:lumMod val="50000"/>
                  </a:schemeClr>
                </a:solidFill>
                <a:latin typeface="JasmineUPC" pitchFamily="18" charset="-34"/>
                <a:cs typeface="JasmineUPC" pitchFamily="18" charset="-34"/>
              </a:rPr>
              <a:t> และ</a:t>
            </a:r>
            <a:br>
              <a:rPr lang="th-TH" sz="3000" b="1" dirty="0">
                <a:solidFill>
                  <a:schemeClr val="accent5">
                    <a:lumMod val="50000"/>
                  </a:schemeClr>
                </a:solidFill>
                <a:latin typeface="JasmineUPC" pitchFamily="18" charset="-34"/>
                <a:cs typeface="JasmineUPC" pitchFamily="18" charset="-34"/>
              </a:rPr>
            </a:br>
            <a:r>
              <a:rPr lang="th-TH" sz="3000" b="1" dirty="0">
                <a:solidFill>
                  <a:schemeClr val="accent5">
                    <a:lumMod val="50000"/>
                  </a:schemeClr>
                </a:solidFill>
                <a:latin typeface="JasmineUPC" pitchFamily="18" charset="-34"/>
                <a:cs typeface="JasmineUPC" pitchFamily="18" charset="-34"/>
              </a:rPr>
              <a:t>  สารกันเสีย ร้อยละ </a:t>
            </a:r>
            <a:r>
              <a:rPr lang="en-US" sz="3000" b="1" dirty="0">
                <a:solidFill>
                  <a:schemeClr val="accent5">
                    <a:lumMod val="50000"/>
                  </a:schemeClr>
                </a:solidFill>
                <a:latin typeface="JasmineUPC" pitchFamily="18" charset="-34"/>
                <a:cs typeface="JasmineUPC" pitchFamily="18" charset="-34"/>
              </a:rPr>
              <a:t>33.33</a:t>
            </a:r>
          </a:p>
          <a:p>
            <a:pPr marL="0" indent="0">
              <a:buNone/>
            </a:pPr>
            <a:r>
              <a:rPr lang="en-US" sz="3000" b="1" dirty="0">
                <a:latin typeface="JasmineUPC" pitchFamily="18" charset="-34"/>
                <a:cs typeface="JasmineUPC" pitchFamily="18" charset="-34"/>
              </a:rPr>
              <a:t>:</a:t>
            </a:r>
            <a:r>
              <a:rPr lang="th-TH" sz="3000" b="1" dirty="0">
                <a:latin typeface="JasmineUPC" pitchFamily="18" charset="-34"/>
                <a:cs typeface="JasmineUPC" pitchFamily="18" charset="-34"/>
              </a:rPr>
              <a:t> </a:t>
            </a:r>
            <a:r>
              <a:rPr lang="th-TH" sz="3000" b="1" dirty="0">
                <a:solidFill>
                  <a:schemeClr val="accent4"/>
                </a:solidFill>
                <a:latin typeface="JasmineUPC" pitchFamily="18" charset="-34"/>
                <a:cs typeface="JasmineUPC" pitchFamily="18" charset="-34"/>
              </a:rPr>
              <a:t>น้ำดื่ม ตกมาตรฐานจุลินท</a:t>
            </a:r>
            <a:r>
              <a:rPr lang="th-TH" sz="3000" b="1" dirty="0" err="1">
                <a:solidFill>
                  <a:schemeClr val="accent4"/>
                </a:solidFill>
                <a:latin typeface="JasmineUPC" pitchFamily="18" charset="-34"/>
                <a:cs typeface="JasmineUPC" pitchFamily="18" charset="-34"/>
              </a:rPr>
              <a:t>รีย์</a:t>
            </a:r>
            <a:r>
              <a:rPr lang="th-TH" sz="3000" b="1" dirty="0">
                <a:solidFill>
                  <a:schemeClr val="accent4"/>
                </a:solidFill>
                <a:latin typeface="JasmineUPC" pitchFamily="18" charset="-34"/>
                <a:cs typeface="JasmineUPC" pitchFamily="18" charset="-34"/>
              </a:rPr>
              <a:t> ร้อยละ </a:t>
            </a:r>
            <a:r>
              <a:rPr lang="en-US" sz="3000" b="1" dirty="0">
                <a:solidFill>
                  <a:schemeClr val="accent4"/>
                </a:solidFill>
                <a:latin typeface="JasmineUPC" pitchFamily="18" charset="-34"/>
                <a:cs typeface="JasmineUPC" pitchFamily="18" charset="-34"/>
              </a:rPr>
              <a:t>36.67</a:t>
            </a:r>
            <a:r>
              <a:rPr lang="th-TH" sz="3000" b="1" dirty="0">
                <a:solidFill>
                  <a:schemeClr val="accent4"/>
                </a:solidFill>
                <a:latin typeface="JasmineUPC" pitchFamily="18" charset="-34"/>
                <a:cs typeface="JasmineUPC" pitchFamily="18" charset="-34"/>
              </a:rPr>
              <a:t>  </a:t>
            </a:r>
          </a:p>
          <a:p>
            <a:pPr marL="0" indent="0">
              <a:buNone/>
            </a:pPr>
            <a:r>
              <a:rPr lang="en-US" sz="3000" b="1" dirty="0">
                <a:latin typeface="JasmineUPC" pitchFamily="18" charset="-34"/>
                <a:cs typeface="JasmineUPC" pitchFamily="18" charset="-34"/>
              </a:rPr>
              <a:t>:</a:t>
            </a:r>
            <a:r>
              <a:rPr lang="th-TH" sz="3000" b="1" dirty="0">
                <a:latin typeface="JasmineUPC" pitchFamily="18" charset="-34"/>
                <a:cs typeface="JasmineUPC" pitchFamily="18" charset="-34"/>
              </a:rPr>
              <a:t> น้ำแข็งหลอด ตกมาตรฐานจุลินท</a:t>
            </a:r>
            <a:r>
              <a:rPr lang="th-TH" sz="3000" b="1" dirty="0" err="1">
                <a:latin typeface="JasmineUPC" pitchFamily="18" charset="-34"/>
                <a:cs typeface="JasmineUPC" pitchFamily="18" charset="-34"/>
              </a:rPr>
              <a:t>รีย์</a:t>
            </a:r>
            <a:r>
              <a:rPr lang="th-TH" sz="3000" b="1" dirty="0">
                <a:latin typeface="JasmineUPC" pitchFamily="18" charset="-34"/>
                <a:cs typeface="JasmineUPC" pitchFamily="18" charset="-34"/>
              </a:rPr>
              <a:t> ร้อยละ </a:t>
            </a:r>
            <a:r>
              <a:rPr lang="en-US" sz="3000" b="1" dirty="0">
                <a:latin typeface="JasmineUPC" pitchFamily="18" charset="-34"/>
                <a:cs typeface="JasmineUPC" pitchFamily="18" charset="-34"/>
              </a:rPr>
              <a:t>42.86</a:t>
            </a:r>
          </a:p>
          <a:p>
            <a:pPr marL="0" indent="0">
              <a:buNone/>
            </a:pPr>
            <a:r>
              <a:rPr lang="en-US" sz="3000" b="1" dirty="0">
                <a:latin typeface="JasmineUPC" pitchFamily="18" charset="-34"/>
                <a:cs typeface="JasmineUPC" pitchFamily="18" charset="-34"/>
              </a:rPr>
              <a:t>: </a:t>
            </a:r>
            <a:r>
              <a:rPr lang="th-TH" sz="3000" b="1" dirty="0">
                <a:solidFill>
                  <a:srgbClr val="002060"/>
                </a:solidFill>
                <a:latin typeface="JasmineUPC" pitchFamily="18" charset="-34"/>
                <a:cs typeface="JasmineUPC" pitchFamily="18" charset="-34"/>
              </a:rPr>
              <a:t>ลูกชิ้น หมูยอ พบสารกันเสียที่ห้ามใช้ ร้อยละ </a:t>
            </a:r>
            <a:r>
              <a:rPr lang="en-US" sz="3000" b="1" dirty="0">
                <a:solidFill>
                  <a:srgbClr val="002060"/>
                </a:solidFill>
                <a:latin typeface="JasmineUPC" pitchFamily="18" charset="-34"/>
                <a:cs typeface="JasmineUPC" pitchFamily="18" charset="-34"/>
              </a:rPr>
              <a:t>100.0</a:t>
            </a:r>
          </a:p>
          <a:p>
            <a:pPr marL="0" indent="0">
              <a:buNone/>
            </a:pPr>
            <a:r>
              <a:rPr lang="en-US" sz="3000" b="1" dirty="0">
                <a:latin typeface="JasmineUPC" pitchFamily="18" charset="-34"/>
                <a:cs typeface="JasmineUPC" pitchFamily="18" charset="-34"/>
              </a:rPr>
              <a:t>: </a:t>
            </a:r>
            <a:r>
              <a:rPr lang="th-TH" sz="3000" b="1" dirty="0">
                <a:solidFill>
                  <a:schemeClr val="tx2">
                    <a:lumMod val="50000"/>
                  </a:schemeClr>
                </a:solidFill>
                <a:latin typeface="JasmineUPC" pitchFamily="18" charset="-34"/>
                <a:cs typeface="JasmineUPC" pitchFamily="18" charset="-34"/>
              </a:rPr>
              <a:t>กาแฟผงสำเร็จรูป พบยาแผนปัจจุบัน </a:t>
            </a:r>
            <a:r>
              <a:rPr lang="en-US" sz="3000" b="1" dirty="0">
                <a:solidFill>
                  <a:schemeClr val="tx2">
                    <a:lumMod val="50000"/>
                  </a:schemeClr>
                </a:solidFill>
                <a:latin typeface="JasmineUPC" pitchFamily="18" charset="-34"/>
                <a:cs typeface="JasmineUPC" pitchFamily="18" charset="-34"/>
              </a:rPr>
              <a:t>Sildenafil </a:t>
            </a:r>
            <a:br>
              <a:rPr lang="th-TH" sz="3000" b="1" dirty="0">
                <a:solidFill>
                  <a:schemeClr val="tx2">
                    <a:lumMod val="50000"/>
                  </a:schemeClr>
                </a:solidFill>
                <a:latin typeface="JasmineUPC" pitchFamily="18" charset="-34"/>
                <a:cs typeface="JasmineUPC" pitchFamily="18" charset="-34"/>
              </a:rPr>
            </a:br>
            <a:r>
              <a:rPr lang="th-TH" sz="3000" b="1" dirty="0">
                <a:solidFill>
                  <a:schemeClr val="tx2">
                    <a:lumMod val="50000"/>
                  </a:schemeClr>
                </a:solidFill>
                <a:latin typeface="JasmineUPC" pitchFamily="18" charset="-34"/>
                <a:cs typeface="JasmineUPC" pitchFamily="18" charset="-34"/>
              </a:rPr>
              <a:t>  ร้อยละ </a:t>
            </a:r>
            <a:r>
              <a:rPr lang="en-US" sz="3000" b="1" dirty="0">
                <a:solidFill>
                  <a:schemeClr val="tx2">
                    <a:lumMod val="50000"/>
                  </a:schemeClr>
                </a:solidFill>
                <a:latin typeface="JasmineUPC" pitchFamily="18" charset="-34"/>
                <a:cs typeface="JasmineUPC" pitchFamily="18" charset="-34"/>
              </a:rPr>
              <a:t>100.0</a:t>
            </a:r>
            <a:endParaRPr lang="th-TH" sz="3000" b="1" dirty="0">
              <a:solidFill>
                <a:schemeClr val="tx2">
                  <a:lumMod val="50000"/>
                </a:schemeClr>
              </a:solidFill>
              <a:latin typeface="JasmineUPC" pitchFamily="18" charset="-34"/>
              <a:cs typeface="JasmineUPC" pitchFamily="18" charset="-34"/>
            </a:endParaRPr>
          </a:p>
          <a:p>
            <a:pPr marL="0" indent="0">
              <a:buNone/>
            </a:pPr>
            <a:endParaRPr lang="th-TH" sz="3000" b="1" dirty="0"/>
          </a:p>
          <a:p>
            <a:pPr marL="0" indent="0">
              <a:buNone/>
            </a:pPr>
            <a:endParaRPr lang="th-TH" sz="3000" b="1" dirty="0"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4" name="ตัวเชื่อมต่อตรง 3">
            <a:extLst>
              <a:ext uri="{FF2B5EF4-FFF2-40B4-BE49-F238E27FC236}">
                <a16:creationId xmlns:a16="http://schemas.microsoft.com/office/drawing/2014/main" id="{1ED451C4-D2A2-42A1-A9DF-5EE94FF80474}"/>
              </a:ext>
            </a:extLst>
          </p:cNvPr>
          <p:cNvCxnSpPr>
            <a:cxnSpLocks/>
          </p:cNvCxnSpPr>
          <p:nvPr/>
        </p:nvCxnSpPr>
        <p:spPr>
          <a:xfrm>
            <a:off x="2369840" y="1201316"/>
            <a:ext cx="3816424" cy="0"/>
          </a:xfrm>
          <a:prstGeom prst="line">
            <a:avLst/>
          </a:prstGeom>
          <a:ln w="38100">
            <a:solidFill>
              <a:srgbClr val="FFC000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4510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82996" y="1561356"/>
            <a:ext cx="7416824" cy="386561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h-TH" sz="3333" b="1" u="sng" dirty="0">
                <a:solidFill>
                  <a:schemeClr val="accent6">
                    <a:lumMod val="50000"/>
                  </a:schemeClr>
                </a:solidFill>
                <a:latin typeface="JasmineUPC" pitchFamily="18" charset="-34"/>
                <a:cs typeface="JasmineUPC" pitchFamily="18" charset="-34"/>
              </a:rPr>
              <a:t>การดำเนินการกรณีผลิตภัณฑ์สุขภาพตกมาตรฐาน</a:t>
            </a:r>
          </a:p>
          <a:p>
            <a:pPr marL="0" indent="0">
              <a:buNone/>
            </a:pPr>
            <a:r>
              <a:rPr lang="en-US" sz="3333" b="1" dirty="0">
                <a:solidFill>
                  <a:srgbClr val="2114CA"/>
                </a:solidFill>
                <a:latin typeface="JasmineUPC" pitchFamily="18" charset="-34"/>
                <a:cs typeface="JasmineUPC" pitchFamily="18" charset="-34"/>
              </a:rPr>
              <a:t>1.</a:t>
            </a:r>
            <a:r>
              <a:rPr lang="th-TH" sz="3333" b="1" dirty="0">
                <a:solidFill>
                  <a:srgbClr val="2114CA"/>
                </a:solidFill>
                <a:latin typeface="JasmineUPC" pitchFamily="18" charset="-34"/>
                <a:cs typeface="JasmineUPC" pitchFamily="18" charset="-34"/>
              </a:rPr>
              <a:t>เก็บตัวอย่างจากสถานที่ผลิตในจังหวัด </a:t>
            </a:r>
            <a:endParaRPr lang="en-US" sz="3333" b="1" dirty="0">
              <a:solidFill>
                <a:srgbClr val="2114CA"/>
              </a:solidFill>
              <a:latin typeface="JasmineUPC" pitchFamily="18" charset="-34"/>
              <a:cs typeface="JasmineUPC" pitchFamily="18" charset="-34"/>
            </a:endParaRPr>
          </a:p>
          <a:p>
            <a:pPr marL="0" indent="0">
              <a:buNone/>
            </a:pPr>
            <a:r>
              <a:rPr lang="en-US" sz="3333" b="1" dirty="0">
                <a:latin typeface="JasmineUPC" pitchFamily="18" charset="-34"/>
                <a:cs typeface="JasmineUPC" pitchFamily="18" charset="-34"/>
              </a:rPr>
              <a:t>	:</a:t>
            </a:r>
            <a:r>
              <a:rPr lang="th-TH" sz="3333" b="1" dirty="0">
                <a:latin typeface="JasmineUPC" pitchFamily="18" charset="-34"/>
                <a:cs typeface="JasmineUPC" pitchFamily="18" charset="-34"/>
              </a:rPr>
              <a:t> ดำเนินคดี</a:t>
            </a:r>
          </a:p>
          <a:p>
            <a:pPr marL="0" indent="0">
              <a:buNone/>
            </a:pPr>
            <a:r>
              <a:rPr lang="en-US" sz="3333" b="1" dirty="0">
                <a:solidFill>
                  <a:srgbClr val="008000"/>
                </a:solidFill>
                <a:latin typeface="JasmineUPC" pitchFamily="18" charset="-34"/>
                <a:cs typeface="JasmineUPC" pitchFamily="18" charset="-34"/>
              </a:rPr>
              <a:t>2.</a:t>
            </a:r>
            <a:r>
              <a:rPr lang="th-TH" sz="3333" b="1" dirty="0">
                <a:solidFill>
                  <a:srgbClr val="008000"/>
                </a:solidFill>
                <a:latin typeface="JasmineUPC" pitchFamily="18" charset="-34"/>
                <a:cs typeface="JasmineUPC" pitchFamily="18" charset="-34"/>
              </a:rPr>
              <a:t>เก็บตัวอย่างจากสถานที่จำหน่ายในจังหวัด และ</a:t>
            </a:r>
          </a:p>
          <a:p>
            <a:pPr marL="0" indent="0">
              <a:buNone/>
            </a:pPr>
            <a:r>
              <a:rPr lang="th-TH" sz="3333" b="1" dirty="0">
                <a:solidFill>
                  <a:srgbClr val="008000"/>
                </a:solidFill>
                <a:latin typeface="JasmineUPC" pitchFamily="18" charset="-34"/>
                <a:cs typeface="JasmineUPC" pitchFamily="18" charset="-34"/>
              </a:rPr>
              <a:t>   สถานที่ผลิตอยู่ต่างจังหวัด</a:t>
            </a:r>
          </a:p>
          <a:p>
            <a:pPr marL="0" indent="0">
              <a:buNone/>
            </a:pPr>
            <a:r>
              <a:rPr lang="th-TH" sz="3333" b="1" dirty="0">
                <a:latin typeface="JasmineUPC" pitchFamily="18" charset="-34"/>
                <a:cs typeface="JasmineUPC" pitchFamily="18" charset="-34"/>
              </a:rPr>
              <a:t>	</a:t>
            </a:r>
            <a:r>
              <a:rPr lang="en-US" sz="3333" b="1" dirty="0">
                <a:latin typeface="JasmineUPC" pitchFamily="18" charset="-34"/>
                <a:cs typeface="JasmineUPC" pitchFamily="18" charset="-34"/>
              </a:rPr>
              <a:t>: </a:t>
            </a:r>
            <a:r>
              <a:rPr lang="th-TH" sz="3333" b="1" dirty="0">
                <a:latin typeface="JasmineUPC" pitchFamily="18" charset="-34"/>
                <a:cs typeface="JasmineUPC" pitchFamily="18" charset="-34"/>
              </a:rPr>
              <a:t>แจ้งให้งดจำหน่ายในสถานที่จำหน่าย</a:t>
            </a:r>
          </a:p>
          <a:p>
            <a:pPr marL="0" indent="0">
              <a:buNone/>
            </a:pPr>
            <a:r>
              <a:rPr lang="th-TH" sz="3333" b="1" dirty="0">
                <a:latin typeface="JasmineUPC" pitchFamily="18" charset="-34"/>
                <a:cs typeface="JasmineUPC" pitchFamily="18" charset="-34"/>
              </a:rPr>
              <a:t>	</a:t>
            </a:r>
            <a:r>
              <a:rPr lang="en-US" sz="3333" b="1" dirty="0">
                <a:latin typeface="JasmineUPC" pitchFamily="18" charset="-34"/>
                <a:cs typeface="JasmineUPC" pitchFamily="18" charset="-34"/>
              </a:rPr>
              <a:t>:</a:t>
            </a:r>
            <a:r>
              <a:rPr lang="th-TH" sz="3333" b="1" dirty="0">
                <a:latin typeface="JasmineUPC" pitchFamily="18" charset="-34"/>
                <a:cs typeface="JasmineUPC" pitchFamily="18" charset="-34"/>
              </a:rPr>
              <a:t> ส่งเรื่องให้ </a:t>
            </a:r>
            <a:r>
              <a:rPr lang="th-TH" sz="3333" b="1" dirty="0" err="1">
                <a:latin typeface="JasmineUPC" pitchFamily="18" charset="-34"/>
                <a:cs typeface="JasmineUPC" pitchFamily="18" charset="-34"/>
              </a:rPr>
              <a:t>อย</a:t>
            </a:r>
            <a:r>
              <a:rPr lang="th-TH" sz="3333" b="1" dirty="0">
                <a:latin typeface="JasmineUPC" pitchFamily="18" charset="-34"/>
                <a:cs typeface="JasmineUPC" pitchFamily="18" charset="-34"/>
              </a:rPr>
              <a:t>.ดำเนินการ หากสถานที่ผลิตอยู่ต่างจังหวัด</a:t>
            </a:r>
          </a:p>
        </p:txBody>
      </p:sp>
      <p:sp>
        <p:nvSpPr>
          <p:cNvPr id="6" name="ชื่อเรื่อง 1">
            <a:extLst>
              <a:ext uri="{FF2B5EF4-FFF2-40B4-BE49-F238E27FC236}">
                <a16:creationId xmlns:a16="http://schemas.microsoft.com/office/drawing/2014/main" id="{0CC18420-6C08-4F39-B8E3-11CA0D85F7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7672" y="93976"/>
            <a:ext cx="6762328" cy="952500"/>
          </a:xfrm>
        </p:spPr>
        <p:txBody>
          <a:bodyPr>
            <a:noAutofit/>
          </a:bodyPr>
          <a:lstStyle/>
          <a:p>
            <a:r>
              <a:rPr lang="th-TH" b="1" dirty="0">
                <a:latin typeface="JasmineUPC" pitchFamily="18" charset="-34"/>
                <a:cs typeface="JasmineUPC" pitchFamily="18" charset="-34"/>
              </a:rPr>
              <a:t>โครงการคุ้มครองผู้บริโภคด้านผลิตภัณฑ์สุขภาพและบริการสุขภาพ</a:t>
            </a:r>
          </a:p>
        </p:txBody>
      </p:sp>
      <p:cxnSp>
        <p:nvCxnSpPr>
          <p:cNvPr id="7" name="ตัวเชื่อมต่อตรง 6">
            <a:extLst>
              <a:ext uri="{FF2B5EF4-FFF2-40B4-BE49-F238E27FC236}">
                <a16:creationId xmlns:a16="http://schemas.microsoft.com/office/drawing/2014/main" id="{E2DA1EFE-F368-45DC-A7B8-9217E5933B12}"/>
              </a:ext>
            </a:extLst>
          </p:cNvPr>
          <p:cNvCxnSpPr>
            <a:cxnSpLocks/>
          </p:cNvCxnSpPr>
          <p:nvPr/>
        </p:nvCxnSpPr>
        <p:spPr>
          <a:xfrm>
            <a:off x="2369840" y="1201316"/>
            <a:ext cx="3816424" cy="0"/>
          </a:xfrm>
          <a:prstGeom prst="line">
            <a:avLst/>
          </a:prstGeom>
          <a:ln w="38100">
            <a:solidFill>
              <a:srgbClr val="FFC000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33610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02432" y="1705372"/>
            <a:ext cx="6879976" cy="35556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3333" b="1" dirty="0">
                <a:solidFill>
                  <a:srgbClr val="C00000"/>
                </a:solidFill>
                <a:latin typeface="JasmineUPC" pitchFamily="18" charset="-34"/>
                <a:cs typeface="JasmineUPC" pitchFamily="18" charset="-34"/>
              </a:rPr>
              <a:t>การตรวจสารปนเปื้อนในอาหาร ได้แก่ </a:t>
            </a:r>
          </a:p>
          <a:p>
            <a:pPr marL="0" indent="0">
              <a:buNone/>
            </a:pPr>
            <a:r>
              <a:rPr lang="en-US" sz="3333" b="1" dirty="0">
                <a:latin typeface="JasmineUPC" pitchFamily="18" charset="-34"/>
                <a:cs typeface="JasmineUPC" pitchFamily="18" charset="-34"/>
              </a:rPr>
              <a:t>:</a:t>
            </a:r>
            <a:r>
              <a:rPr lang="th-TH" sz="3333" b="1" dirty="0">
                <a:latin typeface="JasmineUPC" pitchFamily="18" charset="-34"/>
                <a:cs typeface="JasmineUPC" pitchFamily="18" charset="-34"/>
              </a:rPr>
              <a:t> บอ</a:t>
            </a:r>
            <a:r>
              <a:rPr lang="th-TH" sz="3333" b="1" dirty="0" err="1">
                <a:latin typeface="JasmineUPC" pitchFamily="18" charset="-34"/>
                <a:cs typeface="JasmineUPC" pitchFamily="18" charset="-34"/>
              </a:rPr>
              <a:t>แรกซ์</a:t>
            </a:r>
            <a:r>
              <a:rPr lang="th-TH" sz="3333" b="1" dirty="0">
                <a:latin typeface="JasmineUPC" pitchFamily="18" charset="-34"/>
                <a:cs typeface="JasmineUPC" pitchFamily="18" charset="-34"/>
              </a:rPr>
              <a:t>			</a:t>
            </a:r>
            <a:r>
              <a:rPr lang="en-US" sz="3333" b="1" dirty="0">
                <a:latin typeface="JasmineUPC" pitchFamily="18" charset="-34"/>
                <a:cs typeface="JasmineUPC" pitchFamily="18" charset="-34"/>
              </a:rPr>
              <a:t>:</a:t>
            </a:r>
            <a:r>
              <a:rPr lang="th-TH" sz="3333" b="1" dirty="0">
                <a:latin typeface="JasmineUPC" pitchFamily="18" charset="-34"/>
                <a:cs typeface="JasmineUPC" pitchFamily="18" charset="-34"/>
              </a:rPr>
              <a:t> สารฟอกขาว</a:t>
            </a:r>
            <a:endParaRPr lang="en-US" sz="3333" b="1" dirty="0">
              <a:latin typeface="JasmineUPC" pitchFamily="18" charset="-34"/>
              <a:cs typeface="JasmineUPC" pitchFamily="18" charset="-34"/>
            </a:endParaRPr>
          </a:p>
          <a:p>
            <a:pPr marL="0" indent="0">
              <a:buNone/>
            </a:pPr>
            <a:r>
              <a:rPr lang="en-US" sz="3333" b="1" dirty="0">
                <a:latin typeface="JasmineUPC" pitchFamily="18" charset="-34"/>
                <a:cs typeface="JasmineUPC" pitchFamily="18" charset="-34"/>
              </a:rPr>
              <a:t>:</a:t>
            </a:r>
            <a:r>
              <a:rPr lang="th-TH" sz="3333" b="1" dirty="0">
                <a:latin typeface="JasmineUPC" pitchFamily="18" charset="-34"/>
                <a:cs typeface="JasmineUPC" pitchFamily="18" charset="-34"/>
              </a:rPr>
              <a:t> สารกันรา			</a:t>
            </a:r>
            <a:r>
              <a:rPr lang="en-US" sz="3333" b="1" dirty="0">
                <a:latin typeface="JasmineUPC" pitchFamily="18" charset="-34"/>
                <a:cs typeface="JasmineUPC" pitchFamily="18" charset="-34"/>
              </a:rPr>
              <a:t>:</a:t>
            </a:r>
            <a:r>
              <a:rPr lang="th-TH" sz="3333" b="1" dirty="0">
                <a:latin typeface="JasmineUPC" pitchFamily="18" charset="-34"/>
                <a:cs typeface="JasmineUPC" pitchFamily="18" charset="-34"/>
              </a:rPr>
              <a:t> ฟอร์มาลิน  </a:t>
            </a:r>
          </a:p>
          <a:p>
            <a:pPr marL="0" indent="0">
              <a:buNone/>
            </a:pPr>
            <a:r>
              <a:rPr lang="en-US" sz="3333" b="1" dirty="0">
                <a:latin typeface="JasmineUPC" pitchFamily="18" charset="-34"/>
                <a:cs typeface="JasmineUPC" pitchFamily="18" charset="-34"/>
              </a:rPr>
              <a:t>:</a:t>
            </a:r>
            <a:r>
              <a:rPr lang="th-TH" sz="3333" b="1" dirty="0">
                <a:latin typeface="JasmineUPC" pitchFamily="18" charset="-34"/>
                <a:cs typeface="JasmineUPC" pitchFamily="18" charset="-34"/>
              </a:rPr>
              <a:t> ยาฆ่าแมลง		</a:t>
            </a:r>
            <a:r>
              <a:rPr lang="en-US" sz="3333" b="1" dirty="0">
                <a:latin typeface="JasmineUPC" pitchFamily="18" charset="-34"/>
                <a:cs typeface="JasmineUPC" pitchFamily="18" charset="-34"/>
              </a:rPr>
              <a:t>:</a:t>
            </a:r>
            <a:r>
              <a:rPr lang="th-TH" sz="3333" b="1" dirty="0">
                <a:latin typeface="JasmineUPC" pitchFamily="18" charset="-34"/>
                <a:cs typeface="JasmineUPC" pitchFamily="18" charset="-34"/>
              </a:rPr>
              <a:t> สารเร่งเนื้อแดง</a:t>
            </a:r>
          </a:p>
          <a:p>
            <a:pPr marL="0" indent="0">
              <a:buNone/>
            </a:pPr>
            <a:r>
              <a:rPr lang="en-US" sz="3333" b="1" dirty="0">
                <a:latin typeface="JasmineUPC" pitchFamily="18" charset="-34"/>
                <a:cs typeface="JasmineUPC" pitchFamily="18" charset="-34"/>
              </a:rPr>
              <a:t>:</a:t>
            </a:r>
            <a:r>
              <a:rPr lang="th-TH" sz="3333" b="1" dirty="0">
                <a:latin typeface="JasmineUPC" pitchFamily="18" charset="-34"/>
                <a:cs typeface="JasmineUPC" pitchFamily="18" charset="-34"/>
              </a:rPr>
              <a:t> สารโพลา</a:t>
            </a:r>
            <a:r>
              <a:rPr lang="th-TH" sz="3333" b="1" dirty="0" err="1">
                <a:latin typeface="JasmineUPC" pitchFamily="18" charset="-34"/>
                <a:cs typeface="JasmineUPC" pitchFamily="18" charset="-34"/>
              </a:rPr>
              <a:t>ร์</a:t>
            </a:r>
            <a:r>
              <a:rPr lang="th-TH" sz="3333" b="1" dirty="0">
                <a:latin typeface="JasmineUPC" pitchFamily="18" charset="-34"/>
                <a:cs typeface="JasmineUPC" pitchFamily="18" charset="-34"/>
              </a:rPr>
              <a:t>ในน้ำมันทอดซ้ำ</a:t>
            </a:r>
            <a:endParaRPr lang="th-TH" sz="3333" b="1" dirty="0"/>
          </a:p>
        </p:txBody>
      </p:sp>
      <p:sp>
        <p:nvSpPr>
          <p:cNvPr id="6" name="ชื่อเรื่อง 1">
            <a:extLst>
              <a:ext uri="{FF2B5EF4-FFF2-40B4-BE49-F238E27FC236}">
                <a16:creationId xmlns:a16="http://schemas.microsoft.com/office/drawing/2014/main" id="{A3B864CE-124D-4D2C-B20C-38A48B7A13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7672" y="93976"/>
            <a:ext cx="6762328" cy="952500"/>
          </a:xfrm>
        </p:spPr>
        <p:txBody>
          <a:bodyPr>
            <a:noAutofit/>
          </a:bodyPr>
          <a:lstStyle/>
          <a:p>
            <a:r>
              <a:rPr lang="th-TH" b="1" dirty="0">
                <a:latin typeface="JasmineUPC" pitchFamily="18" charset="-34"/>
                <a:cs typeface="JasmineUPC" pitchFamily="18" charset="-34"/>
              </a:rPr>
              <a:t>โครงการคุ้มครองผู้บริโภคด้านผลิตภัณฑ์สุขภาพและบริการสุขภาพ</a:t>
            </a:r>
          </a:p>
        </p:txBody>
      </p:sp>
      <p:cxnSp>
        <p:nvCxnSpPr>
          <p:cNvPr id="7" name="ตัวเชื่อมต่อตรง 6">
            <a:extLst>
              <a:ext uri="{FF2B5EF4-FFF2-40B4-BE49-F238E27FC236}">
                <a16:creationId xmlns:a16="http://schemas.microsoft.com/office/drawing/2014/main" id="{08C9D956-8957-4372-A334-AA48AD1C85C5}"/>
              </a:ext>
            </a:extLst>
          </p:cNvPr>
          <p:cNvCxnSpPr>
            <a:cxnSpLocks/>
          </p:cNvCxnSpPr>
          <p:nvPr/>
        </p:nvCxnSpPr>
        <p:spPr>
          <a:xfrm>
            <a:off x="2369840" y="1201316"/>
            <a:ext cx="3816424" cy="0"/>
          </a:xfrm>
          <a:prstGeom prst="line">
            <a:avLst/>
          </a:prstGeom>
          <a:ln w="38100">
            <a:solidFill>
              <a:srgbClr val="FFC000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0153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13583" y="1777380"/>
            <a:ext cx="7272808" cy="35556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333" b="1" dirty="0">
                <a:latin typeface="JasmineUPC" pitchFamily="18" charset="-34"/>
                <a:cs typeface="JasmineUPC" pitchFamily="18" charset="-34"/>
              </a:rPr>
              <a:t>Baseline data </a:t>
            </a:r>
            <a:r>
              <a:rPr lang="th-TH" sz="3333" b="1" dirty="0">
                <a:latin typeface="JasmineUPC" pitchFamily="18" charset="-34"/>
                <a:cs typeface="JasmineUPC" pitchFamily="18" charset="-34"/>
              </a:rPr>
              <a:t>(ปี </a:t>
            </a:r>
            <a:r>
              <a:rPr lang="en-US" sz="3333" b="1" dirty="0">
                <a:latin typeface="JasmineUPC" pitchFamily="18" charset="-34"/>
                <a:cs typeface="JasmineUPC" pitchFamily="18" charset="-34"/>
              </a:rPr>
              <a:t>62) : </a:t>
            </a:r>
            <a:r>
              <a:rPr lang="th-TH" sz="3333" b="1" dirty="0">
                <a:solidFill>
                  <a:srgbClr val="FF0000"/>
                </a:solidFill>
                <a:latin typeface="JasmineUPC" pitchFamily="18" charset="-34"/>
                <a:cs typeface="JasmineUPC" pitchFamily="18" charset="-34"/>
              </a:rPr>
              <a:t>พบสารปนเปื้อนร้อยละ </a:t>
            </a:r>
            <a:r>
              <a:rPr lang="en-US" sz="3333" b="1" dirty="0">
                <a:solidFill>
                  <a:srgbClr val="FF0000"/>
                </a:solidFill>
                <a:latin typeface="JasmineUPC" pitchFamily="18" charset="-34"/>
                <a:cs typeface="JasmineUPC" pitchFamily="18" charset="-34"/>
              </a:rPr>
              <a:t>0.78</a:t>
            </a:r>
            <a:r>
              <a:rPr lang="th-TH" sz="3333" b="1" dirty="0">
                <a:solidFill>
                  <a:srgbClr val="FF0000"/>
                </a:solidFill>
                <a:latin typeface="JasmineUPC" pitchFamily="18" charset="-34"/>
                <a:cs typeface="JasmineUPC" pitchFamily="18" charset="-34"/>
              </a:rPr>
              <a:t> </a:t>
            </a:r>
          </a:p>
          <a:p>
            <a:pPr marL="0" indent="0">
              <a:buNone/>
            </a:pPr>
            <a:r>
              <a:rPr lang="en-US" sz="3333" b="1" dirty="0">
                <a:latin typeface="JasmineUPC" pitchFamily="18" charset="-34"/>
                <a:cs typeface="JasmineUPC" pitchFamily="18" charset="-34"/>
              </a:rPr>
              <a:t>:</a:t>
            </a:r>
            <a:r>
              <a:rPr lang="th-TH" sz="3333" b="1" dirty="0">
                <a:latin typeface="JasmineUPC" pitchFamily="18" charset="-34"/>
                <a:cs typeface="JasmineUPC" pitchFamily="18" charset="-34"/>
              </a:rPr>
              <a:t> ฟอร์มาลินในปลาหมึก กุ้ง 		ร้อยละ </a:t>
            </a:r>
            <a:r>
              <a:rPr lang="en-US" sz="3333" b="1" dirty="0">
                <a:latin typeface="JasmineUPC" pitchFamily="18" charset="-34"/>
                <a:cs typeface="JasmineUPC" pitchFamily="18" charset="-34"/>
              </a:rPr>
              <a:t>4.92</a:t>
            </a:r>
          </a:p>
          <a:p>
            <a:pPr marL="0" indent="0">
              <a:buNone/>
            </a:pPr>
            <a:r>
              <a:rPr lang="en-US" sz="3333" b="1" dirty="0">
                <a:latin typeface="JasmineUPC" pitchFamily="18" charset="-34"/>
                <a:cs typeface="JasmineUPC" pitchFamily="18" charset="-34"/>
              </a:rPr>
              <a:t>:</a:t>
            </a:r>
            <a:r>
              <a:rPr lang="th-TH" sz="3333" b="1" dirty="0">
                <a:latin typeface="JasmineUPC" pitchFamily="18" charset="-34"/>
                <a:cs typeface="JasmineUPC" pitchFamily="18" charset="-34"/>
              </a:rPr>
              <a:t> สารโพ</a:t>
            </a:r>
            <a:r>
              <a:rPr lang="th-TH" sz="3333" b="1" dirty="0" err="1">
                <a:latin typeface="JasmineUPC" pitchFamily="18" charset="-34"/>
                <a:cs typeface="JasmineUPC" pitchFamily="18" charset="-34"/>
              </a:rPr>
              <a:t>ลาร์</a:t>
            </a:r>
            <a:r>
              <a:rPr lang="th-TH" sz="3333" b="1" dirty="0">
                <a:latin typeface="JasmineUPC" pitchFamily="18" charset="-34"/>
                <a:cs typeface="JasmineUPC" pitchFamily="18" charset="-34"/>
              </a:rPr>
              <a:t>ในน้ำมันทอดซ้ำ		ร้อยละ </a:t>
            </a:r>
            <a:r>
              <a:rPr lang="en-US" sz="3333" b="1" dirty="0">
                <a:latin typeface="JasmineUPC" pitchFamily="18" charset="-34"/>
                <a:cs typeface="JasmineUPC" pitchFamily="18" charset="-34"/>
              </a:rPr>
              <a:t>4.78</a:t>
            </a:r>
            <a:r>
              <a:rPr lang="th-TH" sz="3333" b="1" dirty="0">
                <a:latin typeface="JasmineUPC" pitchFamily="18" charset="-34"/>
                <a:cs typeface="JasmineUPC" pitchFamily="18" charset="-34"/>
              </a:rPr>
              <a:t>  </a:t>
            </a:r>
          </a:p>
          <a:p>
            <a:pPr marL="0" indent="0">
              <a:buNone/>
            </a:pPr>
            <a:r>
              <a:rPr lang="en-US" sz="3333" b="1" dirty="0">
                <a:latin typeface="JasmineUPC" pitchFamily="18" charset="-34"/>
                <a:cs typeface="JasmineUPC" pitchFamily="18" charset="-34"/>
              </a:rPr>
              <a:t>:</a:t>
            </a:r>
            <a:r>
              <a:rPr lang="th-TH" sz="3333" b="1" dirty="0">
                <a:latin typeface="JasmineUPC" pitchFamily="18" charset="-34"/>
                <a:cs typeface="JasmineUPC" pitchFamily="18" charset="-34"/>
              </a:rPr>
              <a:t> สารเร่งเนื้อแดงในเนื้อหมู 		ร้อยละ </a:t>
            </a:r>
            <a:r>
              <a:rPr lang="en-US" sz="3333" b="1" dirty="0">
                <a:latin typeface="JasmineUPC" pitchFamily="18" charset="-34"/>
                <a:cs typeface="JasmineUPC" pitchFamily="18" charset="-34"/>
              </a:rPr>
              <a:t>4.08</a:t>
            </a:r>
          </a:p>
          <a:p>
            <a:pPr marL="0" indent="0">
              <a:buNone/>
            </a:pPr>
            <a:endParaRPr lang="en-US" sz="1400" b="1" dirty="0">
              <a:latin typeface="JasmineUPC" pitchFamily="18" charset="-34"/>
              <a:cs typeface="JasmineUPC" pitchFamily="18" charset="-34"/>
            </a:endParaRPr>
          </a:p>
          <a:p>
            <a:pPr marL="0" indent="0" algn="ctr">
              <a:buNone/>
            </a:pPr>
            <a:r>
              <a:rPr lang="th-TH" sz="3333" b="1" dirty="0">
                <a:latin typeface="JasmineUPC" pitchFamily="18" charset="-34"/>
                <a:cs typeface="JasmineUPC" pitchFamily="18" charset="-34"/>
              </a:rPr>
              <a:t> </a:t>
            </a:r>
            <a:r>
              <a:rPr lang="en-US" sz="3200" b="1" dirty="0">
                <a:solidFill>
                  <a:srgbClr val="2114CA"/>
                </a:solidFill>
                <a:latin typeface="JasmineUPC" pitchFamily="18" charset="-34"/>
                <a:cs typeface="JasmineUPC" pitchFamily="18" charset="-34"/>
              </a:rPr>
              <a:t>**</a:t>
            </a:r>
            <a:r>
              <a:rPr lang="th-TH" sz="3200" b="1" i="1" dirty="0">
                <a:solidFill>
                  <a:srgbClr val="2114CA"/>
                </a:solidFill>
                <a:latin typeface="JasmineUPC" pitchFamily="18" charset="-34"/>
                <a:cs typeface="JasmineUPC" pitchFamily="18" charset="-34"/>
              </a:rPr>
              <a:t>ไม่พบการปนเปื้อนบอ</a:t>
            </a:r>
            <a:r>
              <a:rPr lang="th-TH" sz="3200" b="1" i="1" dirty="0" err="1">
                <a:solidFill>
                  <a:srgbClr val="2114CA"/>
                </a:solidFill>
                <a:latin typeface="JasmineUPC" pitchFamily="18" charset="-34"/>
                <a:cs typeface="JasmineUPC" pitchFamily="18" charset="-34"/>
              </a:rPr>
              <a:t>แรกซ์</a:t>
            </a:r>
            <a:r>
              <a:rPr lang="th-TH" sz="3200" b="1" i="1" dirty="0">
                <a:solidFill>
                  <a:srgbClr val="2114CA"/>
                </a:solidFill>
                <a:latin typeface="JasmineUPC" pitchFamily="18" charset="-34"/>
                <a:cs typeface="JasmineUPC" pitchFamily="18" charset="-34"/>
              </a:rPr>
              <a:t> สารฟอกขาว สารกันรา</a:t>
            </a:r>
            <a:r>
              <a:rPr lang="en-US" sz="3200" b="1" i="1" dirty="0">
                <a:solidFill>
                  <a:srgbClr val="2114CA"/>
                </a:solidFill>
                <a:latin typeface="JasmineUPC" pitchFamily="18" charset="-34"/>
                <a:cs typeface="JasmineUPC" pitchFamily="18" charset="-34"/>
              </a:rPr>
              <a:t>**</a:t>
            </a:r>
            <a:endParaRPr lang="th-TH" sz="3333" b="1" dirty="0">
              <a:solidFill>
                <a:srgbClr val="2114CA"/>
              </a:solidFill>
            </a:endParaRPr>
          </a:p>
          <a:p>
            <a:pPr marL="0" indent="0">
              <a:buNone/>
            </a:pPr>
            <a:endParaRPr lang="th-TH" sz="3333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ชื่อเรื่อง 1">
            <a:extLst>
              <a:ext uri="{FF2B5EF4-FFF2-40B4-BE49-F238E27FC236}">
                <a16:creationId xmlns:a16="http://schemas.microsoft.com/office/drawing/2014/main" id="{0832AA53-AB15-4D05-89A9-9A825C1FFA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7672" y="93976"/>
            <a:ext cx="6762328" cy="952500"/>
          </a:xfrm>
        </p:spPr>
        <p:txBody>
          <a:bodyPr>
            <a:noAutofit/>
          </a:bodyPr>
          <a:lstStyle/>
          <a:p>
            <a:r>
              <a:rPr lang="th-TH" b="1" dirty="0">
                <a:latin typeface="JasmineUPC" pitchFamily="18" charset="-34"/>
                <a:cs typeface="JasmineUPC" pitchFamily="18" charset="-34"/>
              </a:rPr>
              <a:t>โครงการคุ้มครองผู้บริโภคด้านผลิตภัณฑ์สุขภาพและบริการสุขภาพ</a:t>
            </a:r>
          </a:p>
        </p:txBody>
      </p:sp>
      <p:cxnSp>
        <p:nvCxnSpPr>
          <p:cNvPr id="7" name="ตัวเชื่อมต่อตรง 6">
            <a:extLst>
              <a:ext uri="{FF2B5EF4-FFF2-40B4-BE49-F238E27FC236}">
                <a16:creationId xmlns:a16="http://schemas.microsoft.com/office/drawing/2014/main" id="{E9350BDE-2005-4855-BD90-6151F704C32A}"/>
              </a:ext>
            </a:extLst>
          </p:cNvPr>
          <p:cNvCxnSpPr>
            <a:cxnSpLocks/>
          </p:cNvCxnSpPr>
          <p:nvPr/>
        </p:nvCxnSpPr>
        <p:spPr>
          <a:xfrm>
            <a:off x="2369840" y="1201316"/>
            <a:ext cx="3816424" cy="0"/>
          </a:xfrm>
          <a:prstGeom prst="line">
            <a:avLst/>
          </a:prstGeom>
          <a:ln w="38100">
            <a:solidFill>
              <a:srgbClr val="FFC000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82004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3616" y="1777380"/>
            <a:ext cx="7200800" cy="35556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3200" b="1" u="sng" dirty="0">
                <a:solidFill>
                  <a:srgbClr val="2114CA"/>
                </a:solidFill>
                <a:latin typeface="JasmineUPC" pitchFamily="18" charset="-34"/>
                <a:cs typeface="JasmineUPC" pitchFamily="18" charset="-34"/>
              </a:rPr>
              <a:t>การดำเนินการกรณีตรวจพบสารปนเปื้อน</a:t>
            </a:r>
          </a:p>
          <a:p>
            <a:pPr marL="0" indent="0">
              <a:buNone/>
            </a:pPr>
            <a:r>
              <a:rPr lang="en-US" sz="3200" b="1" dirty="0">
                <a:latin typeface="JasmineUPC" pitchFamily="18" charset="-34"/>
                <a:cs typeface="JasmineUPC" pitchFamily="18" charset="-34"/>
              </a:rPr>
              <a:t>1.</a:t>
            </a:r>
            <a:r>
              <a:rPr lang="th-TH" sz="3200" b="1" dirty="0">
                <a:latin typeface="JasmineUPC" pitchFamily="18" charset="-34"/>
                <a:cs typeface="JasmineUPC" pitchFamily="18" charset="-34"/>
              </a:rPr>
              <a:t>สสจ.แจ้งผลให้ รพ./</a:t>
            </a:r>
            <a:r>
              <a:rPr lang="th-TH" sz="3200" b="1" dirty="0" err="1">
                <a:latin typeface="JasmineUPC" pitchFamily="18" charset="-34"/>
                <a:cs typeface="JasmineUPC" pitchFamily="18" charset="-34"/>
              </a:rPr>
              <a:t>สส</a:t>
            </a:r>
            <a:r>
              <a:rPr lang="th-TH" sz="3200" b="1" dirty="0">
                <a:latin typeface="JasmineUPC" pitchFamily="18" charset="-34"/>
                <a:cs typeface="JasmineUPC" pitchFamily="18" charset="-34"/>
              </a:rPr>
              <a:t>อ./เทศบาล  ทราบ</a:t>
            </a:r>
          </a:p>
          <a:p>
            <a:pPr marL="0" indent="0">
              <a:buNone/>
            </a:pPr>
            <a:r>
              <a:rPr lang="en-US" sz="3200" b="1" dirty="0">
                <a:latin typeface="JasmineUPC" pitchFamily="18" charset="-34"/>
                <a:cs typeface="JasmineUPC" pitchFamily="18" charset="-34"/>
              </a:rPr>
              <a:t>2.</a:t>
            </a:r>
            <a:r>
              <a:rPr lang="th-TH" sz="3200" b="1" dirty="0">
                <a:latin typeface="JasmineUPC" pitchFamily="18" charset="-34"/>
                <a:cs typeface="JasmineUPC" pitchFamily="18" charset="-34"/>
              </a:rPr>
              <a:t>รพ./</a:t>
            </a:r>
            <a:r>
              <a:rPr lang="th-TH" sz="3200" b="1" dirty="0" err="1">
                <a:latin typeface="JasmineUPC" pitchFamily="18" charset="-34"/>
                <a:cs typeface="JasmineUPC" pitchFamily="18" charset="-34"/>
              </a:rPr>
              <a:t>สส</a:t>
            </a:r>
            <a:r>
              <a:rPr lang="th-TH" sz="3200" b="1" dirty="0">
                <a:latin typeface="JasmineUPC" pitchFamily="18" charset="-34"/>
                <a:cs typeface="JasmineUPC" pitchFamily="18" charset="-34"/>
              </a:rPr>
              <a:t>อ./เทศบาล ให้ความรู้แม่ค้า </a:t>
            </a:r>
            <a:br>
              <a:rPr lang="th-TH" sz="3200" b="1" dirty="0">
                <a:latin typeface="JasmineUPC" pitchFamily="18" charset="-34"/>
                <a:cs typeface="JasmineUPC" pitchFamily="18" charset="-34"/>
              </a:rPr>
            </a:br>
            <a:r>
              <a:rPr lang="th-TH" sz="3200" b="1" dirty="0">
                <a:latin typeface="JasmineUPC" pitchFamily="18" charset="-34"/>
                <a:cs typeface="JasmineUPC" pitchFamily="18" charset="-34"/>
              </a:rPr>
              <a:t>    แนะนำในการซื้อสินค้ามาจำหน่าย</a:t>
            </a:r>
          </a:p>
          <a:p>
            <a:pPr marL="0" indent="0">
              <a:buNone/>
            </a:pPr>
            <a:r>
              <a:rPr lang="en-US" sz="3200" b="1" dirty="0">
                <a:latin typeface="JasmineUPC" pitchFamily="18" charset="-34"/>
                <a:cs typeface="JasmineUPC" pitchFamily="18" charset="-34"/>
              </a:rPr>
              <a:t>3.</a:t>
            </a:r>
            <a:r>
              <a:rPr lang="th-TH" sz="3200" b="1" dirty="0">
                <a:latin typeface="JasmineUPC" pitchFamily="18" charset="-34"/>
                <a:cs typeface="JasmineUPC" pitchFamily="18" charset="-34"/>
              </a:rPr>
              <a:t>รพ./</a:t>
            </a:r>
            <a:r>
              <a:rPr lang="th-TH" sz="3200" b="1" dirty="0" err="1">
                <a:latin typeface="JasmineUPC" pitchFamily="18" charset="-34"/>
                <a:cs typeface="JasmineUPC" pitchFamily="18" charset="-34"/>
              </a:rPr>
              <a:t>สสอ</a:t>
            </a:r>
            <a:r>
              <a:rPr lang="th-TH" sz="3200" b="1" dirty="0">
                <a:latin typeface="JasmineUPC" pitchFamily="18" charset="-34"/>
                <a:cs typeface="JasmineUPC" pitchFamily="18" charset="-34"/>
              </a:rPr>
              <a:t>./เทศบาล หาข้อมูลแหล่งผลิตของอาหาร</a:t>
            </a:r>
            <a:br>
              <a:rPr lang="th-TH" sz="3200" b="1" dirty="0">
                <a:latin typeface="JasmineUPC" pitchFamily="18" charset="-34"/>
                <a:cs typeface="JasmineUPC" pitchFamily="18" charset="-34"/>
              </a:rPr>
            </a:br>
            <a:r>
              <a:rPr lang="th-TH" sz="3200" b="1" dirty="0">
                <a:latin typeface="JasmineUPC" pitchFamily="18" charset="-34"/>
                <a:cs typeface="JasmineUPC" pitchFamily="18" charset="-34"/>
              </a:rPr>
              <a:t>   ที่ตรวจพบสารปนเปื้อน</a:t>
            </a:r>
            <a:endParaRPr lang="th-TH" sz="32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ชื่อเรื่อง 1">
            <a:extLst>
              <a:ext uri="{FF2B5EF4-FFF2-40B4-BE49-F238E27FC236}">
                <a16:creationId xmlns:a16="http://schemas.microsoft.com/office/drawing/2014/main" id="{41DEBDCE-EC67-4762-8E16-45286C3A8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7672" y="93976"/>
            <a:ext cx="6762328" cy="952500"/>
          </a:xfrm>
        </p:spPr>
        <p:txBody>
          <a:bodyPr>
            <a:noAutofit/>
          </a:bodyPr>
          <a:lstStyle/>
          <a:p>
            <a:r>
              <a:rPr lang="th-TH" b="1" dirty="0">
                <a:latin typeface="JasmineUPC" pitchFamily="18" charset="-34"/>
                <a:cs typeface="JasmineUPC" pitchFamily="18" charset="-34"/>
              </a:rPr>
              <a:t>โครงการคุ้มครองผู้บริโภคด้านผลิตภัณฑ์สุขภาพและบริการสุขภาพ</a:t>
            </a:r>
          </a:p>
        </p:txBody>
      </p:sp>
      <p:cxnSp>
        <p:nvCxnSpPr>
          <p:cNvPr id="7" name="ตัวเชื่อมต่อตรง 6">
            <a:extLst>
              <a:ext uri="{FF2B5EF4-FFF2-40B4-BE49-F238E27FC236}">
                <a16:creationId xmlns:a16="http://schemas.microsoft.com/office/drawing/2014/main" id="{E8268D9A-4D76-4B60-AE52-4AB9B62B4200}"/>
              </a:ext>
            </a:extLst>
          </p:cNvPr>
          <p:cNvCxnSpPr>
            <a:cxnSpLocks/>
          </p:cNvCxnSpPr>
          <p:nvPr/>
        </p:nvCxnSpPr>
        <p:spPr>
          <a:xfrm>
            <a:off x="2369840" y="1201316"/>
            <a:ext cx="3816424" cy="0"/>
          </a:xfrm>
          <a:prstGeom prst="line">
            <a:avLst/>
          </a:prstGeom>
          <a:ln w="38100">
            <a:solidFill>
              <a:srgbClr val="FFC000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6000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5584" y="2038192"/>
            <a:ext cx="7554415" cy="24754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3333" b="1" u="sng" dirty="0">
                <a:solidFill>
                  <a:srgbClr val="2114CA"/>
                </a:solidFill>
                <a:latin typeface="JasmineUPC" pitchFamily="18" charset="-34"/>
                <a:cs typeface="JasmineUPC" pitchFamily="18" charset="-34"/>
              </a:rPr>
              <a:t>การดำเนินการกรณีตรวจพบสารปนเปื้อน </a:t>
            </a:r>
            <a:r>
              <a:rPr lang="th-TH" sz="3333" b="1" dirty="0">
                <a:solidFill>
                  <a:srgbClr val="2114CA"/>
                </a:solidFill>
                <a:latin typeface="JasmineUPC" pitchFamily="18" charset="-34"/>
                <a:cs typeface="JasmineUPC" pitchFamily="18" charset="-34"/>
              </a:rPr>
              <a:t>(ต่อ)</a:t>
            </a:r>
          </a:p>
          <a:p>
            <a:pPr marL="0" indent="0">
              <a:buNone/>
            </a:pPr>
            <a:endParaRPr lang="th-TH" sz="900" b="1" dirty="0">
              <a:latin typeface="JasmineUPC" pitchFamily="18" charset="-34"/>
              <a:cs typeface="JasmineUPC" pitchFamily="18" charset="-34"/>
            </a:endParaRPr>
          </a:p>
          <a:p>
            <a:pPr marL="0" indent="0">
              <a:buNone/>
            </a:pPr>
            <a:r>
              <a:rPr lang="en-US" sz="3333" b="1" dirty="0">
                <a:latin typeface="JasmineUPC" pitchFamily="18" charset="-34"/>
                <a:cs typeface="JasmineUPC" pitchFamily="18" charset="-34"/>
              </a:rPr>
              <a:t>4.</a:t>
            </a:r>
            <a:r>
              <a:rPr lang="th-TH" sz="3333" b="1" dirty="0">
                <a:latin typeface="JasmineUPC" pitchFamily="18" charset="-34"/>
                <a:cs typeface="JasmineUPC" pitchFamily="18" charset="-34"/>
              </a:rPr>
              <a:t>รพ./</a:t>
            </a:r>
            <a:r>
              <a:rPr lang="th-TH" sz="3333" b="1" dirty="0" err="1">
                <a:latin typeface="JasmineUPC" pitchFamily="18" charset="-34"/>
                <a:cs typeface="JasmineUPC" pitchFamily="18" charset="-34"/>
              </a:rPr>
              <a:t>สสอ</a:t>
            </a:r>
            <a:r>
              <a:rPr lang="th-TH" sz="3333" b="1" dirty="0">
                <a:latin typeface="JasmineUPC" pitchFamily="18" charset="-34"/>
                <a:cs typeface="JasmineUPC" pitchFamily="18" charset="-34"/>
              </a:rPr>
              <a:t>./เทศบาล แจ้งแม่ค้าให้เปลี่ยนแหล่งซื้อใหม่</a:t>
            </a:r>
            <a:endParaRPr lang="th-TH" sz="3333" b="1" dirty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r>
              <a:rPr lang="en-US" sz="3333" b="1" dirty="0">
                <a:latin typeface="JasmineUPC" pitchFamily="18" charset="-34"/>
                <a:cs typeface="JasmineUPC" pitchFamily="18" charset="-34"/>
              </a:rPr>
              <a:t>5.</a:t>
            </a:r>
            <a:r>
              <a:rPr lang="th-TH" sz="3333" b="1" dirty="0" err="1">
                <a:latin typeface="JasmineUPC" pitchFamily="18" charset="-34"/>
                <a:cs typeface="JasmineUPC" pitchFamily="18" charset="-34"/>
              </a:rPr>
              <a:t>สสจ</a:t>
            </a:r>
            <a:r>
              <a:rPr lang="th-TH" sz="3333" b="1" dirty="0">
                <a:latin typeface="JasmineUPC" pitchFamily="18" charset="-34"/>
                <a:cs typeface="JasmineUPC" pitchFamily="18" charset="-34"/>
              </a:rPr>
              <a:t>.ดำเนินการตรวจซ้ำ ในเดือนถัดไป</a:t>
            </a:r>
          </a:p>
          <a:p>
            <a:pPr marL="0" indent="0">
              <a:buNone/>
            </a:pPr>
            <a:endParaRPr lang="th-TH" sz="3333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ชื่อเรื่อง 1">
            <a:extLst>
              <a:ext uri="{FF2B5EF4-FFF2-40B4-BE49-F238E27FC236}">
                <a16:creationId xmlns:a16="http://schemas.microsoft.com/office/drawing/2014/main" id="{2B68C380-BBAB-4C21-9905-15E8FCFDDF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7672" y="93976"/>
            <a:ext cx="6762328" cy="952500"/>
          </a:xfrm>
        </p:spPr>
        <p:txBody>
          <a:bodyPr>
            <a:noAutofit/>
          </a:bodyPr>
          <a:lstStyle/>
          <a:p>
            <a:r>
              <a:rPr lang="th-TH" b="1" dirty="0">
                <a:latin typeface="JasmineUPC" pitchFamily="18" charset="-34"/>
                <a:cs typeface="JasmineUPC" pitchFamily="18" charset="-34"/>
              </a:rPr>
              <a:t>โครงการคุ้มครองผู้บริโภคด้านผลิตภัณฑ์สุขภาพและบริการสุขภาพ</a:t>
            </a:r>
          </a:p>
        </p:txBody>
      </p:sp>
      <p:cxnSp>
        <p:nvCxnSpPr>
          <p:cNvPr id="7" name="ตัวเชื่อมต่อตรง 6">
            <a:extLst>
              <a:ext uri="{FF2B5EF4-FFF2-40B4-BE49-F238E27FC236}">
                <a16:creationId xmlns:a16="http://schemas.microsoft.com/office/drawing/2014/main" id="{A2BC5C29-C229-44A3-86C6-1F93C7635A0C}"/>
              </a:ext>
            </a:extLst>
          </p:cNvPr>
          <p:cNvCxnSpPr>
            <a:cxnSpLocks/>
          </p:cNvCxnSpPr>
          <p:nvPr/>
        </p:nvCxnSpPr>
        <p:spPr>
          <a:xfrm>
            <a:off x="2369840" y="1201316"/>
            <a:ext cx="3816424" cy="0"/>
          </a:xfrm>
          <a:prstGeom prst="line">
            <a:avLst/>
          </a:prstGeom>
          <a:ln w="38100">
            <a:solidFill>
              <a:srgbClr val="FFC000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7369673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4916</TotalTime>
  <Words>819</Words>
  <Application>Microsoft Office PowerPoint</Application>
  <PresentationFormat>กำหนดเอง</PresentationFormat>
  <Paragraphs>173</Paragraphs>
  <Slides>28</Slides>
  <Notes>1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28</vt:i4>
      </vt:variant>
    </vt:vector>
  </HeadingPairs>
  <TitlesOfParts>
    <vt:vector size="33" baseType="lpstr">
      <vt:lpstr>Arial</vt:lpstr>
      <vt:lpstr>Calibri</vt:lpstr>
      <vt:lpstr>JasmineUPC</vt:lpstr>
      <vt:lpstr>TH SarabunPSK</vt:lpstr>
      <vt:lpstr>ชุดรูปแบบของ Office</vt:lpstr>
      <vt:lpstr>กลุ่มงานคุ้มครองผู้บริโภค และเภสัชสาธารณสุข  สำนักงานสาธารณสุขจังหวัดปราจีนบุรี</vt:lpstr>
      <vt:lpstr>ยุทธศาสตร์ที่ 1 การเสริมสร้างความเป็นเลิศในการส่งเสริมสุขภาพ การควบคุมป้องกันโรค และการคุ้มครองผู้บริโภคทางสุขภาพที่มีประสิทธิภาพด้วยพลังเครือข่ายที่เข้มแข็ง</vt:lpstr>
      <vt:lpstr>โครงการคุ้มครองผู้บริโภคด้านผลิตภัณฑ์สุขภาพและบริการสุขภาพ</vt:lpstr>
      <vt:lpstr>โครงการคุ้มครองผู้บริโภคด้านผลิตภัณฑ์สุขภาพและบริการสุขภาพ</vt:lpstr>
      <vt:lpstr>โครงการคุ้มครองผู้บริโภคด้านผลิตภัณฑ์สุขภาพและบริการสุขภาพ</vt:lpstr>
      <vt:lpstr>โครงการคุ้มครองผู้บริโภคด้านผลิตภัณฑ์สุขภาพและบริการสุขภาพ</vt:lpstr>
      <vt:lpstr>โครงการคุ้มครองผู้บริโภคด้านผลิตภัณฑ์สุขภาพและบริการสุขภาพ</vt:lpstr>
      <vt:lpstr>โครงการคุ้มครองผู้บริโภคด้านผลิตภัณฑ์สุขภาพและบริการสุขภาพ</vt:lpstr>
      <vt:lpstr>โครงการคุ้มครองผู้บริโภคด้านผลิตภัณฑ์สุขภาพและบริการสุขภาพ</vt:lpstr>
      <vt:lpstr>กิจกรรมระดับจังหวัด</vt:lpstr>
      <vt:lpstr>งานนำเสนอ PowerPoint</vt:lpstr>
      <vt:lpstr>งานนำเสนอ PowerPoint</vt:lpstr>
      <vt:lpstr>งานนำเสนอ PowerPoint</vt:lpstr>
      <vt:lpstr>กิจกรรมระดับอำเภอ</vt:lpstr>
      <vt:lpstr>งานนำเสนอ PowerPoint</vt:lpstr>
      <vt:lpstr>กิจกรรมระดับตำบล</vt:lpstr>
      <vt:lpstr>งานนำเสนอ PowerPoint</vt:lpstr>
      <vt:lpstr>ยุทธศาสตร์ที่ 2 การจัดบริการทางการแพทย์ และการฟื้นฟูสุขภาพในทุกระดับที่มีคุณภาพ มาตรฐาน ปลอดภัย ไร้รอยต่อ ที่ประชาชนเชื่อมั่น และวางใจ</vt:lpstr>
      <vt:lpstr>โครงการป้องกันและควบคุมการดื้อยาต้าน จุลชีพและการใช้ยาอย่างสมเหตุผล</vt:lpstr>
      <vt:lpstr>งานนำเสนอ PowerPoint</vt:lpstr>
      <vt:lpstr>งานนำเสนอ PowerPoint</vt:lpstr>
      <vt:lpstr>โครงการป้องกันและควบคุมการดื้อยาต้าน จุลชีพและการใช้ยาอย่างสมเหตุผล</vt:lpstr>
      <vt:lpstr>งานนำเสนอ PowerPoint</vt:lpstr>
      <vt:lpstr>งานนำเสนอ PowerPoint</vt:lpstr>
      <vt:lpstr>โครงการกัญชาทางแพทย์</vt:lpstr>
      <vt:lpstr>งานนำเสนอ PowerPoint</vt:lpstr>
      <vt:lpstr>งานนำเสนอ PowerPoint</vt:lpstr>
      <vt:lpstr>ขอขอบคุณ</vt:lpstr>
    </vt:vector>
  </TitlesOfParts>
  <Company>PHO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CD</dc:creator>
  <cp:lastModifiedBy>lenovo</cp:lastModifiedBy>
  <cp:revision>343</cp:revision>
  <cp:lastPrinted>2019-09-30T01:34:48Z</cp:lastPrinted>
  <dcterms:created xsi:type="dcterms:W3CDTF">2018-02-23T04:02:53Z</dcterms:created>
  <dcterms:modified xsi:type="dcterms:W3CDTF">2019-11-04T13:05:51Z</dcterms:modified>
</cp:coreProperties>
</file>