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4" r:id="rId2"/>
    <p:sldId id="465" r:id="rId3"/>
    <p:sldId id="398" r:id="rId4"/>
    <p:sldId id="466" r:id="rId5"/>
    <p:sldId id="467" r:id="rId6"/>
    <p:sldId id="468" r:id="rId7"/>
    <p:sldId id="469" r:id="rId8"/>
    <p:sldId id="471" r:id="rId9"/>
    <p:sldId id="470" r:id="rId10"/>
    <p:sldId id="397" r:id="rId11"/>
    <p:sldId id="472" r:id="rId12"/>
  </p:sldIdLst>
  <p:sldSz cx="7620000" cy="5715000"/>
  <p:notesSz cx="7045325" cy="93456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4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2114CA"/>
    <a:srgbClr val="E60000"/>
    <a:srgbClr val="00C057"/>
    <a:srgbClr val="00B853"/>
    <a:srgbClr val="15C2FF"/>
    <a:srgbClr val="69D8FF"/>
    <a:srgbClr val="00BC55"/>
    <a:srgbClr val="81DE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443" autoAdjust="0"/>
  </p:normalViewPr>
  <p:slideViewPr>
    <p:cSldViewPr>
      <p:cViewPr varScale="1">
        <p:scale>
          <a:sx n="82" d="100"/>
          <a:sy n="82" d="100"/>
        </p:scale>
        <p:origin x="1386" y="90"/>
      </p:cViewPr>
      <p:guideLst>
        <p:guide orient="horz" pos="180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53792" cy="466834"/>
          </a:xfrm>
          <a:prstGeom prst="rect">
            <a:avLst/>
          </a:prstGeom>
        </p:spPr>
        <p:txBody>
          <a:bodyPr vert="horz" lIns="90830" tIns="45415" rIns="90830" bIns="4541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991534" y="2"/>
            <a:ext cx="3052155" cy="466834"/>
          </a:xfrm>
          <a:prstGeom prst="rect">
            <a:avLst/>
          </a:prstGeom>
        </p:spPr>
        <p:txBody>
          <a:bodyPr vert="horz" lIns="90830" tIns="45415" rIns="90830" bIns="45415" rtlCol="0"/>
          <a:lstStyle>
            <a:lvl1pPr algn="r">
              <a:defRPr sz="1200"/>
            </a:lvl1pPr>
          </a:lstStyle>
          <a:p>
            <a:fld id="{E7656ED7-2D19-4E70-9454-3057F3C6DCB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8877294"/>
            <a:ext cx="3053792" cy="466834"/>
          </a:xfrm>
          <a:prstGeom prst="rect">
            <a:avLst/>
          </a:prstGeom>
        </p:spPr>
        <p:txBody>
          <a:bodyPr vert="horz" lIns="90830" tIns="45415" rIns="90830" bIns="4541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91534" y="8877294"/>
            <a:ext cx="3052155" cy="466834"/>
          </a:xfrm>
          <a:prstGeom prst="rect">
            <a:avLst/>
          </a:prstGeom>
        </p:spPr>
        <p:txBody>
          <a:bodyPr vert="horz" lIns="90830" tIns="45415" rIns="90830" bIns="45415" rtlCol="0" anchor="b"/>
          <a:lstStyle>
            <a:lvl1pPr algn="r">
              <a:defRPr sz="1200"/>
            </a:lvl1pPr>
          </a:lstStyle>
          <a:p>
            <a:fld id="{187256FF-A38A-4A2A-8CA4-835584B525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5797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2974" cy="467281"/>
          </a:xfrm>
          <a:prstGeom prst="rect">
            <a:avLst/>
          </a:prstGeom>
        </p:spPr>
        <p:txBody>
          <a:bodyPr vert="horz" lIns="90830" tIns="45415" rIns="90830" bIns="4541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90722" y="0"/>
            <a:ext cx="3052974" cy="467281"/>
          </a:xfrm>
          <a:prstGeom prst="rect">
            <a:avLst/>
          </a:prstGeom>
        </p:spPr>
        <p:txBody>
          <a:bodyPr vert="horz" lIns="90830" tIns="45415" rIns="90830" bIns="45415" rtlCol="0"/>
          <a:lstStyle>
            <a:lvl1pPr algn="r">
              <a:defRPr sz="1200"/>
            </a:lvl1pPr>
          </a:lstStyle>
          <a:p>
            <a:fld id="{C4659D29-3E24-4B13-89DA-B0A0F1783372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0088"/>
            <a:ext cx="4676775" cy="3506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30" tIns="45415" rIns="90830" bIns="45415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4533" y="4439168"/>
            <a:ext cx="5636260" cy="4205526"/>
          </a:xfrm>
          <a:prstGeom prst="rect">
            <a:avLst/>
          </a:prstGeom>
        </p:spPr>
        <p:txBody>
          <a:bodyPr vert="horz" lIns="90830" tIns="45415" rIns="90830" bIns="45415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8876711"/>
            <a:ext cx="3052974" cy="467281"/>
          </a:xfrm>
          <a:prstGeom prst="rect">
            <a:avLst/>
          </a:prstGeom>
        </p:spPr>
        <p:txBody>
          <a:bodyPr vert="horz" lIns="90830" tIns="45415" rIns="90830" bIns="4541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90722" y="8876711"/>
            <a:ext cx="3052974" cy="467281"/>
          </a:xfrm>
          <a:prstGeom prst="rect">
            <a:avLst/>
          </a:prstGeom>
        </p:spPr>
        <p:txBody>
          <a:bodyPr vert="horz" lIns="90830" tIns="45415" rIns="90830" bIns="45415" rtlCol="0" anchor="b"/>
          <a:lstStyle>
            <a:lvl1pPr algn="r">
              <a:defRPr sz="1200"/>
            </a:lvl1pPr>
          </a:lstStyle>
          <a:p>
            <a:fld id="{92425122-B4C2-441D-A1A0-E04C4B63AD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2925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E37A2F-696A-462A-A649-C8B58A301D96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0088"/>
            <a:ext cx="4676775" cy="3506787"/>
          </a:xfrm>
          <a:prstGeom prst="rect">
            <a:avLst/>
          </a:prstGeo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45096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E37A2F-696A-462A-A649-C8B58A301D96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0088"/>
            <a:ext cx="4676775" cy="3506787"/>
          </a:xfrm>
          <a:prstGeom prst="rect">
            <a:avLst/>
          </a:prstGeo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4509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71500" y="1775356"/>
            <a:ext cx="6477000" cy="1225021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43000" y="3238500"/>
            <a:ext cx="5334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108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161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5524500" y="228867"/>
            <a:ext cx="1714500" cy="4876271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81000" y="228867"/>
            <a:ext cx="5016500" cy="4876271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000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756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1928" y="3672418"/>
            <a:ext cx="6477000" cy="1135062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1928" y="2422261"/>
            <a:ext cx="64770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47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81000" y="1333501"/>
            <a:ext cx="33655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873500" y="1333501"/>
            <a:ext cx="33655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821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81000" y="1279261"/>
            <a:ext cx="3366823" cy="53313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81000" y="1812396"/>
            <a:ext cx="3366823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870856" y="1279261"/>
            <a:ext cx="3368146" cy="53313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870856" y="1812396"/>
            <a:ext cx="3368146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53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242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96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2" y="227541"/>
            <a:ext cx="2506928" cy="968376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979208" y="227543"/>
            <a:ext cx="4259792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81002" y="1195919"/>
            <a:ext cx="2506928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531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93573" y="4000500"/>
            <a:ext cx="45720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493573" y="510646"/>
            <a:ext cx="45720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493573" y="4472783"/>
            <a:ext cx="4572000" cy="6707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271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81000" y="228864"/>
            <a:ext cx="6858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81000" y="1333501"/>
            <a:ext cx="6858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81000" y="5296960"/>
            <a:ext cx="1778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33266-4EB5-4CE1-B174-837DFCEECAC9}" type="datetimeFigureOut">
              <a:rPr lang="th-TH" smtClean="0"/>
              <a:t>05/11/62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603500" y="5296960"/>
            <a:ext cx="2413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5461000" y="5296960"/>
            <a:ext cx="1778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835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300" y="2425452"/>
            <a:ext cx="677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solidFill>
                  <a:srgbClr val="2114CA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กลุ่มงานนิติการ </a:t>
            </a:r>
          </a:p>
          <a:p>
            <a:pPr algn="ctr"/>
            <a:r>
              <a:rPr lang="th-TH" sz="4000" b="1" dirty="0">
                <a:solidFill>
                  <a:srgbClr val="2114CA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สำนักงานสาธารณสุขจังหวัดปราจีนบุรี</a:t>
            </a:r>
          </a:p>
        </p:txBody>
      </p:sp>
    </p:spTree>
    <p:extLst>
      <p:ext uri="{BB962C8B-B14F-4D97-AF65-F5344CB8AC3E}">
        <p14:creationId xmlns:p14="http://schemas.microsoft.com/office/powerpoint/2010/main" val="652271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596" y="1777380"/>
            <a:ext cx="72728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ศูนย์ต่อต้านการทุจริต กระทรวงสาธารณสุขจะดำเนินการ</a:t>
            </a:r>
            <a:r>
              <a:rPr lang="th-TH" sz="40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อบรมผู้รับผิดชอบ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งานของ </a:t>
            </a: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สสจ./รพศ./รพท./รพช./</a:t>
            </a:r>
            <a:r>
              <a:rPr lang="th-TH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สส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อ. </a:t>
            </a: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ในวันที่ 11 – 12 พฤศจิกายน 2562 </a:t>
            </a: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ณ โรงแรม ที </a:t>
            </a:r>
            <a:r>
              <a:rPr lang="th-TH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เค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พาเลซ กรุงเทพมหานคร</a:t>
            </a:r>
          </a:p>
        </p:txBody>
      </p:sp>
    </p:spTree>
    <p:extLst>
      <p:ext uri="{BB962C8B-B14F-4D97-AF65-F5344CB8AC3E}">
        <p14:creationId xmlns:p14="http://schemas.microsoft.com/office/powerpoint/2010/main" val="2707143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4" descr="sawasdee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729880" y="2633812"/>
            <a:ext cx="2727890" cy="2580287"/>
          </a:xfrm>
        </p:spPr>
      </p:pic>
      <p:sp>
        <p:nvSpPr>
          <p:cNvPr id="18435" name="Title 3"/>
          <p:cNvSpPr>
            <a:spLocks noGrp="1"/>
          </p:cNvSpPr>
          <p:nvPr>
            <p:ph type="title" idx="4294967295"/>
          </p:nvPr>
        </p:nvSpPr>
        <p:spPr>
          <a:xfrm>
            <a:off x="664825" y="1633364"/>
            <a:ext cx="6858000" cy="7937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6000" b="1" dirty="0">
                <a:latin typeface="JasmineUPC" pitchFamily="18" charset="-34"/>
                <a:cs typeface="JasmineUPC" pitchFamily="18" charset="-34"/>
              </a:rPr>
              <a:t>ขอขอบคุณ</a:t>
            </a:r>
          </a:p>
        </p:txBody>
      </p:sp>
    </p:spTree>
    <p:extLst>
      <p:ext uri="{BB962C8B-B14F-4D97-AF65-F5344CB8AC3E}">
        <p14:creationId xmlns:p14="http://schemas.microsoft.com/office/powerpoint/2010/main" val="29561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>
            <a:extLst>
              <a:ext uri="{FF2B5EF4-FFF2-40B4-BE49-F238E27FC236}">
                <a16:creationId xmlns:a16="http://schemas.microsoft.com/office/drawing/2014/main" id="{09B67E8A-BD61-43C7-82F5-18B10081D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3201" y="690870"/>
            <a:ext cx="560916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4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โครงการประเมินคุณธรรมและความโปร่งใส (</a:t>
            </a:r>
            <a:r>
              <a:rPr lang="en-US" sz="4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ITA</a:t>
            </a:r>
            <a:r>
              <a:rPr lang="th-TH" sz="4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44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 1">
            <a:extLst>
              <a:ext uri="{FF2B5EF4-FFF2-40B4-BE49-F238E27FC236}">
                <a16:creationId xmlns:a16="http://schemas.microsoft.com/office/drawing/2014/main" id="{E5EF8AA8-D2C6-43C1-B8E6-4644A0E68F1F}"/>
              </a:ext>
            </a:extLst>
          </p:cNvPr>
          <p:cNvSpPr txBox="1">
            <a:spLocks/>
          </p:cNvSpPr>
          <p:nvPr/>
        </p:nvSpPr>
        <p:spPr>
          <a:xfrm>
            <a:off x="0" y="2425452"/>
            <a:ext cx="7620000" cy="2141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761970" rtl="0" eaLnBrk="1" latinLnBrk="0" hangingPunct="1">
              <a:spcBef>
                <a:spcPct val="0"/>
              </a:spcBef>
              <a:buNone/>
              <a:defRPr sz="36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ตัวชี้วัดที่ 54 ร้อยละของหน่วยงานในสังกัด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กระทรวงสาธารณสุข</a:t>
            </a:r>
            <a:r>
              <a:rPr lang="th-TH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ผ่านเกณฑ์การประเมิน </a:t>
            </a:r>
            <a:r>
              <a:rPr lang="en-US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ITA </a:t>
            </a:r>
            <a:endParaRPr lang="th-TH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(ร้อยละ 90)</a:t>
            </a:r>
          </a:p>
        </p:txBody>
      </p:sp>
      <p:cxnSp>
        <p:nvCxnSpPr>
          <p:cNvPr id="4" name="ตัวเชื่อมต่อตรง 3">
            <a:extLst>
              <a:ext uri="{FF2B5EF4-FFF2-40B4-BE49-F238E27FC236}">
                <a16:creationId xmlns:a16="http://schemas.microsoft.com/office/drawing/2014/main" id="{B14C9492-F0FC-4DD6-8E20-8A2B5640FF9A}"/>
              </a:ext>
            </a:extLst>
          </p:cNvPr>
          <p:cNvCxnSpPr>
            <a:cxnSpLocks/>
          </p:cNvCxnSpPr>
          <p:nvPr/>
        </p:nvCxnSpPr>
        <p:spPr>
          <a:xfrm>
            <a:off x="2297832" y="2281436"/>
            <a:ext cx="3600400" cy="0"/>
          </a:xfrm>
          <a:prstGeom prst="line">
            <a:avLst/>
          </a:prstGeom>
          <a:ln w="38100">
            <a:solidFill>
              <a:srgbClr val="008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438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มุมมน 1"/>
          <p:cNvSpPr/>
          <p:nvPr/>
        </p:nvSpPr>
        <p:spPr>
          <a:xfrm>
            <a:off x="2801888" y="337220"/>
            <a:ext cx="2232248" cy="7920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2585864" y="459894"/>
            <a:ext cx="2736304" cy="66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th-TH" sz="375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</a:t>
            </a:r>
            <a:endParaRPr lang="en-US" sz="375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3616" y="1754728"/>
            <a:ext cx="72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สำนักงานสาธารณสุขจังหวัด จำนวน  1  แห่ง</a:t>
            </a:r>
          </a:p>
          <a:p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โรงพยาบาลศูนย์เจ้าพระยาอภัย</a:t>
            </a:r>
            <a:r>
              <a:rPr lang="th-TH" sz="3200" b="1" dirty="0" err="1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ภูเบ</a:t>
            </a: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ศร จำนวน  1  แห่ง</a:t>
            </a:r>
          </a:p>
          <a:p>
            <a:r>
              <a:rPr lang="th-TH" sz="3200" b="1" dirty="0">
                <a:solidFill>
                  <a:srgbClr val="00C057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โรงพยาบาลกบินทร์บุรี จำนวน  1  แห่ง</a:t>
            </a:r>
          </a:p>
          <a:p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โรงพยาบาลชุมชน  จำนวน  1  แห่ง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สำนักงานสาธารณสุขอำเภอ  จำนวน  7  แห่ง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</a:t>
            </a:r>
            <a:r>
              <a:rPr lang="th-TH" sz="3200" b="1" u="sng" dirty="0">
                <a:solidFill>
                  <a:srgbClr val="E6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รวม  15  แห่ง</a:t>
            </a:r>
          </a:p>
        </p:txBody>
      </p:sp>
    </p:spTree>
    <p:extLst>
      <p:ext uri="{BB962C8B-B14F-4D97-AF65-F5344CB8AC3E}">
        <p14:creationId xmlns:p14="http://schemas.microsoft.com/office/powerpoint/2010/main" val="757617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มุมมน 1"/>
          <p:cNvSpPr/>
          <p:nvPr/>
        </p:nvSpPr>
        <p:spPr>
          <a:xfrm>
            <a:off x="2009800" y="481236"/>
            <a:ext cx="4752528" cy="7920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2369840" y="553244"/>
            <a:ext cx="4032448" cy="66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th-TH" sz="375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 ปี 62</a:t>
            </a:r>
            <a:endParaRPr lang="en-US" sz="375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3656" y="1610712"/>
            <a:ext cx="65527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สำนักงานสาธารณสุขจังหวัด  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ผ่านเกณฑ์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โรงพยาบาลศูนย์เจ้าพระยาอภัย</a:t>
            </a:r>
            <a:r>
              <a:rPr lang="th-TH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ภูเบ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ศร 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ผ่านเกณฑ์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โรงพยาบาลกบินทร์บุรี  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ยังไม่ผ่านเกณฑ์ (80.77)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โรงพยาบาลชุมชน  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ผ่านเกณฑ์ทุกแห่ง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สำนักงานสาธารณสุขอำเภอ  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ผ่านเกณฑ์ทุกแห่ง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รวมผ่านเกณฑ์  14  แห่ง ร้อยละ 93.33</a:t>
            </a:r>
          </a:p>
        </p:txBody>
      </p:sp>
    </p:spTree>
    <p:extLst>
      <p:ext uri="{BB962C8B-B14F-4D97-AF65-F5344CB8AC3E}">
        <p14:creationId xmlns:p14="http://schemas.microsoft.com/office/powerpoint/2010/main" val="733037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มุมมน 1"/>
          <p:cNvSpPr/>
          <p:nvPr/>
        </p:nvSpPr>
        <p:spPr>
          <a:xfrm>
            <a:off x="2009800" y="481236"/>
            <a:ext cx="4752528" cy="7920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2369840" y="553244"/>
            <a:ext cx="4032448" cy="66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th-TH" sz="375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การดำเนินงาน ปี 63</a:t>
            </a:r>
            <a:endParaRPr lang="en-US" sz="375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3616" y="2318891"/>
            <a:ext cx="7128792" cy="1077218"/>
          </a:xfrm>
          <a:prstGeom prst="rect">
            <a:avLst/>
          </a:prstGeom>
          <a:solidFill>
            <a:srgbClr val="DBEFF9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     เกณฑ์การประเมินมีทั้งหมด </a:t>
            </a: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26 ข้อ ๆ ละ 100 คะแนน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     รวม 2,600 คะแนน</a:t>
            </a:r>
          </a:p>
        </p:txBody>
      </p:sp>
    </p:spTree>
    <p:extLst>
      <p:ext uri="{BB962C8B-B14F-4D97-AF65-F5344CB8AC3E}">
        <p14:creationId xmlns:p14="http://schemas.microsoft.com/office/powerpoint/2010/main" val="712574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0" cy="571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935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0" cy="576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2519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มุมมน 1"/>
          <p:cNvSpPr/>
          <p:nvPr/>
        </p:nvSpPr>
        <p:spPr>
          <a:xfrm>
            <a:off x="2009800" y="265212"/>
            <a:ext cx="4752528" cy="7920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2369840" y="337220"/>
            <a:ext cx="4032448" cy="66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th-TH" sz="3750" b="1" dirty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เกณฑ์การประเมิน</a:t>
            </a:r>
            <a:endParaRPr lang="en-US" sz="3750" b="1" dirty="0">
              <a:solidFill>
                <a:srgbClr val="0000CC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01316"/>
            <a:ext cx="7620000" cy="4532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4021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0" cy="577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6847884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4852</TotalTime>
  <Words>165</Words>
  <Application>Microsoft Office PowerPoint</Application>
  <PresentationFormat>กำหนดเอง</PresentationFormat>
  <Paragraphs>28</Paragraphs>
  <Slides>11</Slides>
  <Notes>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7" baseType="lpstr">
      <vt:lpstr>Arial</vt:lpstr>
      <vt:lpstr>Calibri</vt:lpstr>
      <vt:lpstr>JasmineUPC</vt:lpstr>
      <vt:lpstr>TH Niramit AS</vt:lpstr>
      <vt:lpstr>TH SarabunPSK</vt:lpstr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ขอขอบคุณ</vt:lpstr>
    </vt:vector>
  </TitlesOfParts>
  <Company>PHO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CD</dc:creator>
  <cp:lastModifiedBy>lenovo</cp:lastModifiedBy>
  <cp:revision>328</cp:revision>
  <cp:lastPrinted>2019-09-30T01:34:48Z</cp:lastPrinted>
  <dcterms:created xsi:type="dcterms:W3CDTF">2018-02-23T04:02:53Z</dcterms:created>
  <dcterms:modified xsi:type="dcterms:W3CDTF">2019-11-04T20:33:27Z</dcterms:modified>
</cp:coreProperties>
</file>