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73" r:id="rId2"/>
    <p:sldId id="474" r:id="rId3"/>
    <p:sldId id="475" r:id="rId4"/>
    <p:sldId id="483" r:id="rId5"/>
    <p:sldId id="486" r:id="rId6"/>
    <p:sldId id="485" r:id="rId7"/>
    <p:sldId id="479" r:id="rId8"/>
    <p:sldId id="480" r:id="rId9"/>
    <p:sldId id="488" r:id="rId10"/>
    <p:sldId id="489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397" r:id="rId19"/>
  </p:sldIdLst>
  <p:sldSz cx="7620000" cy="5715000"/>
  <p:notesSz cx="7045325" cy="9345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2FF"/>
    <a:srgbClr val="E60000"/>
    <a:srgbClr val="FFFF66"/>
    <a:srgbClr val="008000"/>
    <a:srgbClr val="2114CA"/>
    <a:srgbClr val="00B853"/>
    <a:srgbClr val="69D8FF"/>
    <a:srgbClr val="00C057"/>
    <a:srgbClr val="00BC55"/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3" autoAdjust="0"/>
  </p:normalViewPr>
  <p:slideViewPr>
    <p:cSldViewPr>
      <p:cViewPr varScale="1">
        <p:scale>
          <a:sx n="82" d="100"/>
          <a:sy n="82" d="100"/>
        </p:scale>
        <p:origin x="660" y="90"/>
      </p:cViewPr>
      <p:guideLst>
        <p:guide orient="horz" pos="1800"/>
        <p:guide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8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53792" cy="466834"/>
          </a:xfrm>
          <a:prstGeom prst="rect">
            <a:avLst/>
          </a:prstGeom>
        </p:spPr>
        <p:txBody>
          <a:bodyPr vert="horz" lIns="90830" tIns="45415" rIns="90830" bIns="454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91534" y="2"/>
            <a:ext cx="3052155" cy="466834"/>
          </a:xfrm>
          <a:prstGeom prst="rect">
            <a:avLst/>
          </a:prstGeom>
        </p:spPr>
        <p:txBody>
          <a:bodyPr vert="horz" lIns="90830" tIns="45415" rIns="90830" bIns="45415" rtlCol="0"/>
          <a:lstStyle>
            <a:lvl1pPr algn="r">
              <a:defRPr sz="1200"/>
            </a:lvl1pPr>
          </a:lstStyle>
          <a:p>
            <a:fld id="{E7656ED7-2D19-4E70-9454-3057F3C6DCB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8877294"/>
            <a:ext cx="3053792" cy="466834"/>
          </a:xfrm>
          <a:prstGeom prst="rect">
            <a:avLst/>
          </a:prstGeom>
        </p:spPr>
        <p:txBody>
          <a:bodyPr vert="horz" lIns="90830" tIns="45415" rIns="90830" bIns="454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91534" y="8877294"/>
            <a:ext cx="3052155" cy="466834"/>
          </a:xfrm>
          <a:prstGeom prst="rect">
            <a:avLst/>
          </a:prstGeom>
        </p:spPr>
        <p:txBody>
          <a:bodyPr vert="horz" lIns="90830" tIns="45415" rIns="90830" bIns="45415" rtlCol="0" anchor="b"/>
          <a:lstStyle>
            <a:lvl1pPr algn="r">
              <a:defRPr sz="1200"/>
            </a:lvl1pPr>
          </a:lstStyle>
          <a:p>
            <a:fld id="{187256FF-A38A-4A2A-8CA4-835584B52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5797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0830" tIns="45415" rIns="90830" bIns="454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90722" y="0"/>
            <a:ext cx="3052974" cy="467281"/>
          </a:xfrm>
          <a:prstGeom prst="rect">
            <a:avLst/>
          </a:prstGeom>
        </p:spPr>
        <p:txBody>
          <a:bodyPr vert="horz" lIns="90830" tIns="45415" rIns="90830" bIns="45415" rtlCol="0"/>
          <a:lstStyle>
            <a:lvl1pPr algn="r">
              <a:defRPr sz="1200"/>
            </a:lvl1pPr>
          </a:lstStyle>
          <a:p>
            <a:fld id="{C4659D29-3E24-4B13-89DA-B0A0F1783372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76775" cy="3506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0" tIns="45415" rIns="90830" bIns="4541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4533" y="4439168"/>
            <a:ext cx="5636260" cy="4205526"/>
          </a:xfrm>
          <a:prstGeom prst="rect">
            <a:avLst/>
          </a:prstGeom>
        </p:spPr>
        <p:txBody>
          <a:bodyPr vert="horz" lIns="90830" tIns="45415" rIns="90830" bIns="45415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0830" tIns="45415" rIns="90830" bIns="454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90722" y="8876711"/>
            <a:ext cx="3052974" cy="467281"/>
          </a:xfrm>
          <a:prstGeom prst="rect">
            <a:avLst/>
          </a:prstGeom>
        </p:spPr>
        <p:txBody>
          <a:bodyPr vert="horz" lIns="90830" tIns="45415" rIns="90830" bIns="45415" rtlCol="0" anchor="b"/>
          <a:lstStyle>
            <a:lvl1pPr algn="r">
              <a:defRPr sz="1200"/>
            </a:lvl1pPr>
          </a:lstStyle>
          <a:p>
            <a:fld id="{92425122-B4C2-441D-A1A0-E04C4B63A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292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D6C7-4045-4865-B55D-C9A9BFA4EEC0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91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D6C7-4045-4865-B55D-C9A9BFA4EEC0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91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D6C7-4045-4865-B55D-C9A9BFA4EEC0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91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แทนรูปบนภาพนิ่ง 1">
            <a:extLst>
              <a:ext uri="{FF2B5EF4-FFF2-40B4-BE49-F238E27FC236}">
                <a16:creationId xmlns:a16="http://schemas.microsoft.com/office/drawing/2014/main" id="{D0E3BEFB-7155-449B-80D6-9EC9B19234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ตัวแทนบันทึกย่อ 2">
            <a:extLst>
              <a:ext uri="{FF2B5EF4-FFF2-40B4-BE49-F238E27FC236}">
                <a16:creationId xmlns:a16="http://schemas.microsoft.com/office/drawing/2014/main" id="{337C6B12-F992-4FA5-807F-825F50D20C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4340" name="ตัวแทนหมายเลขภาพนิ่ง 3">
            <a:extLst>
              <a:ext uri="{FF2B5EF4-FFF2-40B4-BE49-F238E27FC236}">
                <a16:creationId xmlns:a16="http://schemas.microsoft.com/office/drawing/2014/main" id="{DCF8D180-6524-4F5E-BB65-5623BCE61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D962FC9-3F26-43D9-B6EE-0421A5A683B3}" type="slidenum">
              <a:rPr lang="en-US" altLang="th-TH" sz="1200">
                <a:latin typeface="Calibri" panose="020F0502020204030204" pitchFamily="34" charset="0"/>
              </a:rPr>
              <a:pPr/>
              <a:t>7</a:t>
            </a:fld>
            <a:endParaRPr lang="en-US" altLang="th-TH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แทนรูปบนภาพนิ่ง 1">
            <a:extLst>
              <a:ext uri="{FF2B5EF4-FFF2-40B4-BE49-F238E27FC236}">
                <a16:creationId xmlns:a16="http://schemas.microsoft.com/office/drawing/2014/main" id="{D0E3BEFB-7155-449B-80D6-9EC9B19234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ตัวแทนบันทึกย่อ 2">
            <a:extLst>
              <a:ext uri="{FF2B5EF4-FFF2-40B4-BE49-F238E27FC236}">
                <a16:creationId xmlns:a16="http://schemas.microsoft.com/office/drawing/2014/main" id="{337C6B12-F992-4FA5-807F-825F50D20C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4340" name="ตัวแทนหมายเลขภาพนิ่ง 3">
            <a:extLst>
              <a:ext uri="{FF2B5EF4-FFF2-40B4-BE49-F238E27FC236}">
                <a16:creationId xmlns:a16="http://schemas.microsoft.com/office/drawing/2014/main" id="{DCF8D180-6524-4F5E-BB65-5623BCE61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D962FC9-3F26-43D9-B6EE-0421A5A683B3}" type="slidenum">
              <a:rPr lang="en-US" altLang="th-TH" sz="1200">
                <a:latin typeface="Calibri" panose="020F0502020204030204" pitchFamily="34" charset="0"/>
              </a:rPr>
              <a:pPr/>
              <a:t>8</a:t>
            </a:fld>
            <a:endParaRPr lang="en-US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9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แทนรูปบนภาพนิ่ง 1">
            <a:extLst>
              <a:ext uri="{FF2B5EF4-FFF2-40B4-BE49-F238E27FC236}">
                <a16:creationId xmlns:a16="http://schemas.microsoft.com/office/drawing/2014/main" id="{D0E3BEFB-7155-449B-80D6-9EC9B19234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ตัวแทนบันทึกย่อ 2">
            <a:extLst>
              <a:ext uri="{FF2B5EF4-FFF2-40B4-BE49-F238E27FC236}">
                <a16:creationId xmlns:a16="http://schemas.microsoft.com/office/drawing/2014/main" id="{337C6B12-F992-4FA5-807F-825F50D20C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4340" name="ตัวแทนหมายเลขภาพนิ่ง 3">
            <a:extLst>
              <a:ext uri="{FF2B5EF4-FFF2-40B4-BE49-F238E27FC236}">
                <a16:creationId xmlns:a16="http://schemas.microsoft.com/office/drawing/2014/main" id="{DCF8D180-6524-4F5E-BB65-5623BCE61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D962FC9-3F26-43D9-B6EE-0421A5A683B3}" type="slidenum">
              <a:rPr lang="en-US" altLang="th-TH" sz="1200">
                <a:latin typeface="Calibri" panose="020F0502020204030204" pitchFamily="34" charset="0"/>
              </a:rPr>
              <a:pPr/>
              <a:t>9</a:t>
            </a:fld>
            <a:endParaRPr lang="en-US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98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37A2F-696A-462A-A649-C8B58A301D96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76775" cy="3506787"/>
          </a:xfrm>
          <a:prstGeom prst="rect">
            <a:avLst/>
          </a:prstGeo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509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71500" y="1775356"/>
            <a:ext cx="6477000" cy="1225021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238500"/>
            <a:ext cx="5334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0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61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524500" y="228867"/>
            <a:ext cx="1714500" cy="4876271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81000" y="228867"/>
            <a:ext cx="5016500" cy="487627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000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756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1928" y="3672418"/>
            <a:ext cx="6477000" cy="1135062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1928" y="2422261"/>
            <a:ext cx="64770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47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81000" y="1333501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873500" y="1333501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821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1279261"/>
            <a:ext cx="3366823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81000" y="1812396"/>
            <a:ext cx="3366823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70856" y="1279261"/>
            <a:ext cx="3368146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70856" y="1812396"/>
            <a:ext cx="3368146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53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242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96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2" y="227541"/>
            <a:ext cx="2506928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79208" y="227543"/>
            <a:ext cx="4259792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81002" y="1195919"/>
            <a:ext cx="2506928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531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93573" y="4000500"/>
            <a:ext cx="45720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93573" y="510646"/>
            <a:ext cx="45720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93573" y="4472783"/>
            <a:ext cx="45720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271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81000" y="228864"/>
            <a:ext cx="6858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1333501"/>
            <a:ext cx="6858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3266-4EB5-4CE1-B174-837DFCEECAC9}" type="datetimeFigureOut">
              <a:rPr lang="th-TH" smtClean="0"/>
              <a:t>04/11/62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603500" y="5296960"/>
            <a:ext cx="2413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83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761970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14819" y="2281436"/>
            <a:ext cx="5826224" cy="1776197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th-TH" sz="4000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แผนการดำเนินงาน</a:t>
            </a:r>
            <a:r>
              <a:rPr lang="th-TH" sz="4000" b="1" dirty="0" err="1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ยาเสพติด</a:t>
            </a:r>
            <a:r>
              <a:rPr lang="th-TH" sz="4000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 </a:t>
            </a:r>
            <a:br>
              <a:rPr lang="th-TH" sz="4000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แบบบูรณาการ</a:t>
            </a:r>
            <a:br>
              <a:rPr lang="th-TH" sz="4000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ปีงบประมาณ</a:t>
            </a:r>
            <a:r>
              <a:rPr lang="en-US" sz="4000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 2563</a:t>
            </a:r>
            <a:br>
              <a:rPr lang="en-US" sz="4000" b="1" dirty="0">
                <a:latin typeface="JasmineUPC" pitchFamily="18" charset="-34"/>
                <a:ea typeface="Tahoma" pitchFamily="34" charset="0"/>
                <a:cs typeface="JasmineUPC" pitchFamily="18" charset="-34"/>
              </a:rPr>
            </a:br>
            <a:endParaRPr lang="th-TH" sz="4000" b="1" dirty="0">
              <a:latin typeface="JasmineUPC" pitchFamily="18" charset="-34"/>
              <a:ea typeface="Tahoma" pitchFamily="34" charset="0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593" y="4729708"/>
            <a:ext cx="4293831" cy="44627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สำนักงานสาธารณสุขจังหวัดปราจีนบุรี</a:t>
            </a:r>
          </a:p>
        </p:txBody>
      </p:sp>
      <p:pic>
        <p:nvPicPr>
          <p:cNvPr id="1028" name="Picture 4" descr="C:\Users\HP\Desktop\LOGO\1.โลโก้หน่วยงานเครืยข่าย ปี 60(ใหม่)\TO BE NUMBER 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0656" y="410453"/>
            <a:ext cx="821305" cy="705259"/>
          </a:xfrm>
          <a:prstGeom prst="rect">
            <a:avLst/>
          </a:prstGeom>
          <a:noFill/>
        </p:spPr>
      </p:pic>
      <p:pic>
        <p:nvPicPr>
          <p:cNvPr id="1029" name="Picture 5" descr="C:\Users\HP\Desktop\LOGO\1.โลโก้หน่วยงานเครืยข่าย ปี 60(ใหม่)\ปปส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962" y="245223"/>
            <a:ext cx="1039090" cy="1035720"/>
          </a:xfrm>
          <a:prstGeom prst="rect">
            <a:avLst/>
          </a:prstGeom>
          <a:noFill/>
        </p:spPr>
      </p:pic>
      <p:pic>
        <p:nvPicPr>
          <p:cNvPr id="1030" name="Picture 6" descr="C:\Users\HP\Desktop\LOGO\1.โลโก้หน่วยงานเครืยข่าย ปี 60(ใหม่)\มทบ.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8173" y="333705"/>
            <a:ext cx="778957" cy="858753"/>
          </a:xfrm>
          <a:prstGeom prst="rect">
            <a:avLst/>
          </a:prstGeom>
          <a:noFill/>
        </p:spPr>
      </p:pic>
      <p:pic>
        <p:nvPicPr>
          <p:cNvPr id="1031" name="Picture 7" descr="C:\Users\HP\Desktop\LOGO\1.โลโก้หน่วยงานเครืยข่าย ปี 60(ใหม่)\มหาดไทย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9881" y="357909"/>
            <a:ext cx="761999" cy="761999"/>
          </a:xfrm>
          <a:prstGeom prst="rect">
            <a:avLst/>
          </a:prstGeom>
          <a:noFill/>
        </p:spPr>
      </p:pic>
      <p:pic>
        <p:nvPicPr>
          <p:cNvPr id="1032" name="Picture 8" descr="C:\Users\HP\Desktop\LOGO\1.โลโก้หน่วยงานเครืยข่าย ปี 60(ใหม่)\ยุติธรรม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5984" y="197384"/>
            <a:ext cx="1063858" cy="995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641648" y="434068"/>
            <a:ext cx="6324434" cy="6095840"/>
            <a:chOff x="1833632" y="746975"/>
            <a:chExt cx="5257662" cy="5181464"/>
          </a:xfrm>
        </p:grpSpPr>
        <p:grpSp>
          <p:nvGrpSpPr>
            <p:cNvPr id="3" name="กลุ่ม 2"/>
            <p:cNvGrpSpPr/>
            <p:nvPr/>
          </p:nvGrpSpPr>
          <p:grpSpPr>
            <a:xfrm>
              <a:off x="1833632" y="1828752"/>
              <a:ext cx="5257662" cy="4099687"/>
              <a:chOff x="6949828" y="-472193"/>
              <a:chExt cx="2282936" cy="1981148"/>
            </a:xfrm>
          </p:grpSpPr>
          <p:pic>
            <p:nvPicPr>
              <p:cNvPr id="5" name="Picture 7" descr="D:\ประกวดทูบีภาคปี56\จ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7145922" y="-3643"/>
                <a:ext cx="1890748" cy="1512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" descr="D:\ประกวดทูบีภาคปี56\ชื่อ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49828" y="-472193"/>
                <a:ext cx="2282936" cy="1826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11" descr="D:\ประกวดทูบีภาคปี56\โลโก้จังหวัดปราจีน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7097" y="746975"/>
              <a:ext cx="2590732" cy="23850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6322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สี่เหลี่ยมผืนผ้ามุมมน 44"/>
          <p:cNvSpPr>
            <a:spLocks noChangeArrowheads="1"/>
          </p:cNvSpPr>
          <p:nvPr/>
        </p:nvSpPr>
        <p:spPr bwMode="auto">
          <a:xfrm>
            <a:off x="89145" y="1129308"/>
            <a:ext cx="7441712" cy="381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731" tIns="36366" rIns="72731" bIns="36366" anchor="ctr"/>
          <a:lstStyle/>
          <a:p>
            <a:pPr algn="ctr"/>
            <a:r>
              <a:rPr lang="th-TH" sz="1600" b="1" dirty="0">
                <a:latin typeface="JasmineUPC" pitchFamily="18" charset="-34"/>
                <a:cs typeface="JasmineUPC" pitchFamily="18" charset="-34"/>
              </a:rPr>
              <a:t>ผลลัพธ์ </a:t>
            </a:r>
            <a:r>
              <a:rPr lang="en-US" sz="1600" b="1" dirty="0"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sz="1600" b="1" dirty="0">
                <a:latin typeface="JasmineUPC" pitchFamily="18" charset="-34"/>
                <a:cs typeface="JasmineUPC" pitchFamily="18" charset="-34"/>
              </a:rPr>
              <a:t>เด็กและเยาวชนจังหวัดปราจีนบุรี คิดดี มีทักษะชีวิต ห่างไกลจาก</a:t>
            </a:r>
            <a:r>
              <a:rPr lang="th-TH" sz="1600" b="1" dirty="0" err="1">
                <a:latin typeface="JasmineUPC" pitchFamily="18" charset="-34"/>
                <a:cs typeface="JasmineUPC" pitchFamily="18" charset="-34"/>
              </a:rPr>
              <a:t>ยาเสพติด</a:t>
            </a:r>
            <a:r>
              <a:rPr lang="th-TH" sz="1600" b="1" dirty="0">
                <a:latin typeface="JasmineUPC" pitchFamily="18" charset="-34"/>
                <a:cs typeface="JasmineUPC" pitchFamily="18" charset="-34"/>
              </a:rPr>
              <a:t> และจังหวัดปราจีนบุรีเป็นจังหวัด </a:t>
            </a:r>
            <a:r>
              <a:rPr lang="en-US" sz="1600" b="1" dirty="0">
                <a:latin typeface="JasmineUPC" pitchFamily="18" charset="-34"/>
                <a:cs typeface="JasmineUPC" pitchFamily="18" charset="-34"/>
              </a:rPr>
              <a:t>TO BE NUMBER ONE </a:t>
            </a:r>
            <a:r>
              <a:rPr lang="th-TH" sz="1600" b="1" dirty="0">
                <a:latin typeface="JasmineUPC" pitchFamily="18" charset="-34"/>
                <a:cs typeface="JasmineUPC" pitchFamily="18" charset="-34"/>
              </a:rPr>
              <a:t>ระดับเพชร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60767"/>
              </p:ext>
            </p:extLst>
          </p:nvPr>
        </p:nvGraphicFramePr>
        <p:xfrm>
          <a:off x="205154" y="1637080"/>
          <a:ext cx="7205247" cy="3956724"/>
        </p:xfrm>
        <a:graphic>
          <a:graphicData uri="http://schemas.openxmlformats.org/drawingml/2006/table">
            <a:tbl>
              <a:tblPr firstRow="1" bandRow="1"/>
              <a:tblGrid>
                <a:gridCol w="180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3 เดือน</a:t>
                      </a:r>
                    </a:p>
                  </a:txBody>
                  <a:tcPr marL="1551" marR="1551" marT="1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6 เดือน</a:t>
                      </a:r>
                    </a:p>
                  </a:txBody>
                  <a:tcPr marL="1551" marR="1551" marT="1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9 เดือน</a:t>
                      </a:r>
                    </a:p>
                  </a:txBody>
                  <a:tcPr marL="1551" marR="1551" marT="1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12 เดือน</a:t>
                      </a:r>
                    </a:p>
                  </a:txBody>
                  <a:tcPr marL="1551" marR="1551" marT="1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4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AutoNum type="arabicParenR"/>
                      </a:pPr>
                      <a:r>
                        <a:rPr lang="en-US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</a:t>
                      </a: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จัดทำแผนงาน/โครงการ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ขอรับการสนับสนุน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งบประมาณ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AutoNum type="arabicParenR"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จัดอบรมแกนนำชมรม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AutoNum type="arabicParenR"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จัดประชุม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คกก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AutoNum type="arabicParenR"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สนับสนุนจังหวัด/อำเภอ/ชมรมเข้าร่วมการประกวด ระดับประเทศ รอบชิงชนะเลิศ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58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2)</a:t>
                      </a:r>
                      <a:r>
                        <a:rPr lang="th-TH" sz="1400" b="1" i="0" u="none" strike="noStrike" baseline="0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</a:t>
                      </a: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จัดประชุม  </a:t>
                      </a:r>
                      <a:r>
                        <a:rPr lang="th-TH" sz="1400" b="1" i="0" u="none" strike="noStrike" dirty="0" err="1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คกก</a:t>
                      </a: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. และ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ผู้รับผิดชอบโครงการ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2) คัดเลือกสมาชิกเข้า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ประกวด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IDOL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2) สนับสนุนจังหวัด/อำเภอ/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ชมรมเข้าร่วมการประกวด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ระดับประเทศรอบลงพื้นที่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2)จัดมหกรรมรวมพลสมาชิกจังหวัดปราจีนบุรี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83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3) จัดตั้งอำเภอ </a:t>
                      </a:r>
                      <a:r>
                        <a:rPr lang="en-US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TO BE </a:t>
                      </a:r>
                      <a:endParaRPr lang="th-TH" sz="1400" b="1" i="0" u="none" strike="noStrike" dirty="0">
                        <a:solidFill>
                          <a:srgbClr val="4A1D1A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ครบทุกอำเภอ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3) คัดเลือกอำเภอและชมรมที่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มีผลการดำเนินงานดีเด่น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เข้าร่วมการประกวดระดับ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ภาค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3) จัดทำแผนงาน/โครงการ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ขอรับการสนับสนุน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งบประมาณปี 2564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031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4) จัดตั้งชมรม </a:t>
                      </a:r>
                      <a:r>
                        <a:rPr lang="en-US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TO BE </a:t>
                      </a:r>
                      <a:endParaRPr lang="th-TH" sz="1400" b="1" i="0" u="none" strike="noStrike" dirty="0">
                        <a:solidFill>
                          <a:srgbClr val="4A1D1A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ครบ 7  </a:t>
                      </a:r>
                      <a:r>
                        <a:rPr lang="en-US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Setting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 </a:t>
                      </a:r>
                    </a:p>
                  </a:txBody>
                  <a:tcPr marL="18608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031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5) คัดเลือกสมาชิกเข้า 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</a:t>
                      </a:r>
                      <a:r>
                        <a:rPr lang="en-US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Camp</a:t>
                      </a: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4) คัดเลือกสมาชิกเข้า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Camp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031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6) คัดเลือกทีมเข้าร่วมการ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baseline="0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</a:t>
                      </a: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ประกวด </a:t>
                      </a:r>
                      <a:r>
                        <a:rPr lang="en-US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DANCERCISE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5) จัดทำสื่อประชาสัมพันธ์</a:t>
                      </a: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452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4A1D1A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7)จัดทำข้อมูลสมาชิก/ชมรม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37216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</a:p>
                  </a:txBody>
                  <a:tcPr marL="1551" marR="1551" marT="167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1217712" y="184493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แนวทางการดำเนินงานโครงการ </a:t>
            </a:r>
            <a:r>
              <a:rPr lang="en-US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TO BE NUMBER ONE </a:t>
            </a:r>
            <a:endParaRPr lang="th-TH" sz="2400" b="1" spc="45" dirty="0">
              <a:ln w="11430"/>
              <a:solidFill>
                <a:srgbClr val="002060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จังหวัดปราจีนบุรี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76053021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239094"/>
              </p:ext>
            </p:extLst>
          </p:nvPr>
        </p:nvGraphicFramePr>
        <p:xfrm>
          <a:off x="175846" y="1229029"/>
          <a:ext cx="7254876" cy="425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ลำดับ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กิจกรรมหลัก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เป้าหมาย/จำนวน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ระยะเวลา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1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ดำเนินการ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535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พัฒนาศักยภาพคณะกรรมการ/คณะทำงานรณรงค์ป้องกันและแก้ไขปัญหา</a:t>
                      </a:r>
                      <a:r>
                        <a:rPr lang="th-TH" sz="1800" u="none" strike="noStrike" dirty="0" err="1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ยาเสพติด</a:t>
                      </a:r>
                      <a:endParaRPr lang="th-TH" sz="180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  <a:p>
                      <a:pPr algn="l" fontAlgn="t"/>
                      <a:r>
                        <a:rPr lang="th-TH" sz="18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TO BE NUMBER ONE </a:t>
                      </a:r>
                      <a:r>
                        <a:rPr lang="th-TH" sz="18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ระดับจังหวัด 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43">
                <a:tc>
                  <a:txBody>
                    <a:bodyPr/>
                    <a:lstStyle/>
                    <a:p>
                      <a:pPr algn="ctr" fontAlgn="t"/>
                      <a:endParaRPr lang="th-TH" sz="1800" b="0" i="0" u="none" strike="noStrike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1.1 ทบทวนและจัดทำคำสั่งแต่งตั้งคณะกรรมการ</a:t>
                      </a: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 ครั้ง</a:t>
                      </a: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พ.ย.62</a:t>
                      </a: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64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1.2 จัดประชุมคณะกรรมการระดับจังหวัด </a:t>
                      </a:r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 ครั้ง/ปี</a:t>
                      </a:r>
                      <a:endParaRPr lang="th-TH" sz="1800" b="0" i="0" u="none" strike="noStrike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ม.ค./พ.ค.63</a:t>
                      </a:r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751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1.3 จัดประชุมคณะทำงานระดับจังหวัด</a:t>
                      </a:r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4 ครั้ง/ปี</a:t>
                      </a:r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ม.ค./ก.พ./เม.ย./พ.ค.63</a:t>
                      </a:r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751">
                <a:tc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1.4 จัดประชุมติดตามความก้าวหน้าการดำเนินงาน</a:t>
                      </a:r>
                    </a:p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     โครงการ(</a:t>
                      </a:r>
                      <a:r>
                        <a:rPr lang="th-TH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บูรณา</a:t>
                      </a:r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การกับงาน</a:t>
                      </a:r>
                      <a:r>
                        <a:rPr lang="th-TH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ยาเสพติด</a:t>
                      </a:r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)</a:t>
                      </a: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10 ครั้ง/ปี</a:t>
                      </a: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ธ.ค.62 – ก.ย.63</a:t>
                      </a: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751">
                <a:tc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marL="355600" indent="-355600" algn="l" fontAlgn="t">
                        <a:tabLst>
                          <a:tab pos="355600" algn="l"/>
                        </a:tabLst>
                      </a:pPr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1.5 รายการความก้าวหน้าการดำเนินงานในที่ประชุม           </a:t>
                      </a:r>
                      <a:r>
                        <a:rPr lang="th-TH" sz="1800" b="0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</a:t>
                      </a:r>
                      <a:r>
                        <a:rPr lang="th-TH" sz="1800" b="0" i="0" u="none" strike="noStrike" baseline="0" dirty="0" err="1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คกก</a:t>
                      </a:r>
                      <a:r>
                        <a:rPr lang="th-TH" sz="1800" b="0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.</a:t>
                      </a:r>
                      <a:r>
                        <a:rPr lang="th-TH" sz="1800" b="0" i="0" u="none" strike="noStrike" baseline="0" dirty="0" err="1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ศอ.ปส.จ</a:t>
                      </a:r>
                      <a:r>
                        <a:rPr lang="th-TH" sz="1800" b="0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.</a:t>
                      </a:r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เดือนละครั้ง</a:t>
                      </a: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ต.ค.62–ก.ย.63</a:t>
                      </a: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1217712" y="184493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แนวทางการดำเนินงานโครงการ </a:t>
            </a:r>
            <a:r>
              <a:rPr lang="en-US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TO BE NUMBER ONE </a:t>
            </a:r>
            <a:endParaRPr lang="th-TH" sz="2400" b="1" spc="45" dirty="0">
              <a:ln w="11430"/>
              <a:solidFill>
                <a:srgbClr val="002060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จังหวัดปราจีนบุรี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153946955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9916"/>
              </p:ext>
            </p:extLst>
          </p:nvPr>
        </p:nvGraphicFramePr>
        <p:xfrm>
          <a:off x="175846" y="1267297"/>
          <a:ext cx="7254876" cy="4296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ลำดับ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กิจกรรมหลัก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เป้าหมาย/จำนวน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ระยะเวลา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ดำเนินการ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2.</a:t>
                      </a: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จัดตั้งอำเภอ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TO BE NUMBER ONE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ทุกอำเภอ</a:t>
                      </a: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313">
                <a:tc>
                  <a:txBody>
                    <a:bodyPr/>
                    <a:lstStyle/>
                    <a:p>
                      <a:pPr algn="ctr" fontAlgn="b"/>
                      <a:endParaRPr lang="th-TH" sz="1800" b="0" i="0" u="none" strike="noStrike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2.1 จัดทำคำสั่งแต่งตั้งคณะกรรมการระดับอำเภอ</a:t>
                      </a: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 ครั้ง</a:t>
                      </a: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พ.ย.62</a:t>
                      </a:r>
                    </a:p>
                  </a:txBody>
                  <a:tcPr marL="7327" marR="7327" marT="793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13">
                <a:tc>
                  <a:txBody>
                    <a:bodyPr/>
                    <a:lstStyle/>
                    <a:p>
                      <a:pPr algn="ctr" fontAlgn="b"/>
                      <a:endParaRPr lang="th-TH" sz="1800" b="0" i="0" u="none" strike="noStrike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2.2 จัดประชุมคณะกรรมการ</a:t>
                      </a: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อย่างน้อย</a:t>
                      </a:r>
                      <a:r>
                        <a:rPr lang="th-TH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</a:t>
                      </a:r>
                      <a:br>
                        <a:rPr lang="th-TH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</a:br>
                      <a:r>
                        <a:rPr lang="th-TH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 ครั้ง/ปี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ต.ค.62</a:t>
                      </a:r>
                      <a:r>
                        <a:rPr lang="th-TH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-ก.ย.63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301">
                <a:tc>
                  <a:txBody>
                    <a:bodyPr/>
                    <a:lstStyle/>
                    <a:p>
                      <a:pPr algn="ctr" fontAlgn="b"/>
                      <a:endParaRPr lang="th-TH" sz="1800" b="0" i="0" u="none" strike="noStrike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marL="355600" indent="-355600" algn="l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2.3 สนับสนุนการจัดตั้งชมรมในสถานศึกษา/ชุมชน และ   สถานประกอบการ</a:t>
                      </a: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อย่างน้อย </a:t>
                      </a:r>
                      <a:b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</a:br>
                      <a:r>
                        <a:rPr lang="en-US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Setting</a:t>
                      </a:r>
                      <a:r>
                        <a:rPr lang="th-TH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ละ 1 ชมรม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ต.ค.62-ก.ย.63</a:t>
                      </a:r>
                    </a:p>
                  </a:txBody>
                  <a:tcPr marL="7327" marR="7327" marT="79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3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2.4 อำเภอจัดอบรมบุคลากร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อำเภอละ 40 คน</a:t>
                      </a:r>
                      <a:endParaRPr lang="th-TH" sz="1800" b="0" i="0" u="none" strike="noStrike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ธ.ค.62-ก.พ.63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97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2.5 อำเภอจัดอบรมแกนนำชมรม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อำเภอละ 50 คน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ธ.ค.62-ก.พ.63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217712" y="184493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แนวทางการดำเนินงานโครงการ </a:t>
            </a:r>
            <a:r>
              <a:rPr lang="en-US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TO BE NUMBER ONE </a:t>
            </a:r>
            <a:endParaRPr lang="th-TH" sz="2400" b="1" spc="45" dirty="0">
              <a:ln w="11430"/>
              <a:solidFill>
                <a:srgbClr val="002060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จังหวัดปราจีนบุรี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158646580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385626"/>
              </p:ext>
            </p:extLst>
          </p:nvPr>
        </p:nvGraphicFramePr>
        <p:xfrm>
          <a:off x="137592" y="1273323"/>
          <a:ext cx="7344816" cy="4374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4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8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ลำดับ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กิจกรรมหลัก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เป้าหมาย/จำนวน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ระยะเวลา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0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ดำเนินการ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3</a:t>
                      </a:r>
                    </a:p>
                  </a:txBody>
                  <a:tcPr marL="7327" marR="7327" marT="7938" marB="0"/>
                </a:tc>
                <a:tc gridSpan="3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</a:pPr>
                      <a:r>
                        <a:rPr lang="th-TH" sz="18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จัดกิจกรรมรณรงค์ปลุกจิตสำนึกที่เอื้อต่อการป้องกันและแก้ไขปัญหา</a:t>
                      </a:r>
                      <a:r>
                        <a:rPr lang="th-TH" sz="1800" u="none" strike="noStrike" dirty="0" err="1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ยาเสพติด</a:t>
                      </a:r>
                      <a:endParaRPr lang="th-TH" sz="180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 hMerge="1"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endParaRPr lang="th-TH" sz="180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6" marB="0"/>
                </a:tc>
                <a:tc hMerge="1"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948">
                <a:tc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ประชาสัมพันธ์ผ่านสื่อต่างๆ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อย่างน้อย 3 ช่องทาง</a:t>
                      </a: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ต.ค.62-ก.ย.63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992">
                <a:tc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รณรงค์</a:t>
                      </a:r>
                      <a:r>
                        <a:rPr lang="th-TH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บูรณา</a:t>
                      </a:r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การร่วมกับงานเทศกาลต่างๆ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เดือนละ</a:t>
                      </a:r>
                    </a:p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 ครั้ง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ต.ค.62-ก.ย.63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  <a:p>
                      <a:pPr algn="ctr" fontAlgn="t"/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28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4.</a:t>
                      </a: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การประกวดจังหวัด/ชมรม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TO BE NUMBER ONE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5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ระดับจังหวัด(คัดเลือกอำเภอและชมรมดีเด่น)</a:t>
                      </a:r>
                    </a:p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ทุกอำเภออำเภอละ 3 ชมรม</a:t>
                      </a: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ก.พ.63 </a:t>
                      </a: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84">
                <a:tc>
                  <a:txBody>
                    <a:bodyPr/>
                    <a:lstStyle/>
                    <a:p>
                      <a:pPr algn="ctr" fontAlgn="b"/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dirty="0"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ระดับภาคกลางและตะวันออก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27 คน/2วัน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dirty="0"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5 มี.ค.63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b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</a:pPr>
                      <a:r>
                        <a:rPr lang="th-TH" sz="1800" u="none" strike="noStrike" dirty="0"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ระดับประเทศ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47คน/4วัน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 dirty="0"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13-15 ก.ค.63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217712" y="184493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แนวทางการดำเนินงานโครงการ </a:t>
            </a:r>
            <a:r>
              <a:rPr lang="en-US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TO BE NUMBER ONE </a:t>
            </a:r>
            <a:endParaRPr lang="th-TH" sz="2400" b="1" spc="45" dirty="0">
              <a:ln w="11430"/>
              <a:solidFill>
                <a:srgbClr val="002060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จังหวัดปราจีนบุรี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6833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85263"/>
              </p:ext>
            </p:extLst>
          </p:nvPr>
        </p:nvGraphicFramePr>
        <p:xfrm>
          <a:off x="137591" y="1345332"/>
          <a:ext cx="7304042" cy="4130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ลำดับ 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กิจกรรมหลัก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เป้าหมาย/จำนวน</a:t>
                      </a:r>
                      <a:endParaRPr lang="th-TH" sz="2400" b="1" i="0" u="none" strike="noStrike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ระยะเวลา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87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ดำเนินการ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18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5.</a:t>
                      </a:r>
                    </a:p>
                  </a:txBody>
                  <a:tcPr marL="7327" marR="7327" marT="7938" marB="0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th-TH" sz="24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สนับสนุนสมาชิกเข้าร่วมการประกวด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TO BE NUMBER ONE IDOL </a:t>
                      </a:r>
                      <a:r>
                        <a:rPr lang="th-TH" sz="24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ระดับจังหวัด/ภาคและประเทศ 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6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9337"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ระดับจังหวัด(งานมหกรรมรวมพลจังหวัด)</a:t>
                      </a:r>
                    </a:p>
                    <a:p>
                      <a:pPr algn="l" fontAlgn="b">
                        <a:spcBef>
                          <a:spcPts val="600"/>
                        </a:spcBef>
                      </a:pP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อำเภอละ</a:t>
                      </a:r>
                    </a:p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2000" u="none" strike="noStrike" baseline="0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อย่างน้อย</a:t>
                      </a:r>
                    </a:p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2000" u="none" strike="noStrike" baseline="0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1 คู่</a:t>
                      </a:r>
                      <a:endParaRPr lang="th-TH" sz="200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ส.ค.63 </a:t>
                      </a:r>
                    </a:p>
                    <a:p>
                      <a:pPr algn="ctr" fontAlgn="t">
                        <a:spcBef>
                          <a:spcPts val="600"/>
                        </a:spcBef>
                      </a:pP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15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20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ระดับภาคกลางและตะวันออก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4 </a:t>
                      </a: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คู่/8คน</a:t>
                      </a:r>
                    </a:p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13 คน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16 ก.พ.63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  <a:p>
                      <a:pPr algn="ctr" fontAlgn="t">
                        <a:spcBef>
                          <a:spcPts val="600"/>
                        </a:spcBef>
                      </a:pPr>
                      <a:endParaRPr lang="th-TH" sz="200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419"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ระดับประเทศ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2 พ.ค.63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217712" y="184493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แนวทางการดำเนินงานโครงการ </a:t>
            </a:r>
            <a:r>
              <a:rPr lang="en-US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TO BE NUMBER ONE </a:t>
            </a:r>
            <a:endParaRPr lang="th-TH" sz="2400" b="1" spc="45" dirty="0">
              <a:ln w="11430"/>
              <a:solidFill>
                <a:srgbClr val="002060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จังหวัดปราจีนบุรี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34849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38867"/>
              </p:ext>
            </p:extLst>
          </p:nvPr>
        </p:nvGraphicFramePr>
        <p:xfrm>
          <a:off x="155527" y="1417340"/>
          <a:ext cx="7254873" cy="3932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8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3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ลำดับ 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กิจกรรมหลัก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เป้าหมาย/จำนวน</a:t>
                      </a:r>
                      <a:endParaRPr lang="th-TH" sz="2400" b="1" i="0" u="none" strike="noStrike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ระยะเวลา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7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ดำเนินการ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6.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สนับสนุนสมาชิกเข้าร่วมการประกวด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TO BE NUMBER ONE DANCERCISE </a:t>
                      </a:r>
                      <a:r>
                        <a:rPr lang="th-TH" sz="20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ระดับจังหวัด/ภาค และประเทศ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  <a:p>
                      <a:pPr algn="ctr" fontAlgn="t"/>
                      <a:r>
                        <a:rPr lang="th-TH" sz="200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4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045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20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* ระดับจังหวัด(งานมหกรรมรวมพลจังหวัด)</a:t>
                      </a:r>
                    </a:p>
                    <a:p>
                      <a:pPr algn="l" fontAlgn="b">
                        <a:spcBef>
                          <a:spcPts val="600"/>
                        </a:spcBef>
                      </a:pPr>
                      <a:endParaRPr lang="th-TH" sz="200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อำเภอละ</a:t>
                      </a:r>
                    </a:p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2000" u="none" strike="noStrike" baseline="0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อย่างน้อย</a:t>
                      </a:r>
                    </a:p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2000" u="none" strike="noStrike" baseline="0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1 ทีม</a:t>
                      </a:r>
                      <a:endParaRPr lang="th-TH" sz="200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ส.ค.63</a:t>
                      </a:r>
                    </a:p>
                  </a:txBody>
                  <a:tcPr marL="7327" marR="7327" marT="7937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164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ระดับภาคกลางและตะวันออก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  <a:p>
                      <a:pPr algn="l" fontAlgn="b">
                        <a:spcBef>
                          <a:spcPts val="600"/>
                        </a:spcBef>
                      </a:pP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3 รุ่นๆละ</a:t>
                      </a:r>
                    </a:p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 ทีม</a:t>
                      </a: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16-17</a:t>
                      </a:r>
                      <a:b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</a:b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พ.ย.63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692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* ระดับประเทศ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2 พ.ค.63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217712" y="184493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แนวทางการดำเนินงานโครงการ </a:t>
            </a:r>
            <a:r>
              <a:rPr lang="en-US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TO BE NUMBER ONE </a:t>
            </a:r>
            <a:endParaRPr lang="th-TH" sz="2400" b="1" spc="45" dirty="0">
              <a:ln w="11430"/>
              <a:solidFill>
                <a:srgbClr val="002060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จังหวัดปราจีนบุรี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16167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48235"/>
              </p:ext>
            </p:extLst>
          </p:nvPr>
        </p:nvGraphicFramePr>
        <p:xfrm>
          <a:off x="205155" y="1417340"/>
          <a:ext cx="7254873" cy="4122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8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3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ลำดับ 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กิจกรรมหลัก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เป้าหมาย/จำนวน</a:t>
                      </a:r>
                      <a:endParaRPr lang="th-TH" sz="2400" b="1" i="0" u="none" strike="noStrike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ระยะเวลา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6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solidFill>
                            <a:srgbClr val="00206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ดำเนินการ</a:t>
                      </a:r>
                      <a:endParaRPr lang="th-TH" sz="2400" b="1" i="0" u="none" strike="noStrike" dirty="0">
                        <a:solidFill>
                          <a:srgbClr val="00206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42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7.</a:t>
                      </a: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มหกรรมรวมพลสมาชิก </a:t>
                      </a:r>
                      <a:r>
                        <a:rPr lang="en-US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TO BE NUMBER ONE </a:t>
                      </a:r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จังหวัดปราจีนบุรี</a:t>
                      </a: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450 คน/</a:t>
                      </a: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 ส.ค.63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 fontAlgn="t"/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</a:t>
                      </a:r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TO</a:t>
                      </a:r>
                      <a:r>
                        <a:rPr lang="en-US" sz="2000" b="0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BE NUMBER ONE IDOL</a:t>
                      </a:r>
                      <a:endParaRPr lang="th-TH" sz="2000" b="1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1 วัน</a:t>
                      </a:r>
                      <a:endParaRPr lang="th-TH" sz="18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  <a:p>
                      <a:pPr algn="ctr" fontAlgn="t"/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t"/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</a:t>
                      </a:r>
                      <a:r>
                        <a:rPr lang="th-TH" sz="2000" b="0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</a:t>
                      </a:r>
                      <a:r>
                        <a:rPr lang="en-US" sz="2000" b="0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TO BE NUMBER ONE DANCERCISE</a:t>
                      </a:r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000" b="0" i="0" u="none" strike="noStrike" dirty="0">
                        <a:solidFill>
                          <a:srgbClr val="7030A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5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th-TH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8.</a:t>
                      </a: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th-TH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คัดเลือกสมาชิกเข้าร่วมค่ายพัฒนาสมาชิก(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CAMP</a:t>
                      </a:r>
                      <a:r>
                        <a:rPr lang="th-TH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)</a:t>
                      </a: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th-TH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 รุ่น/4</a:t>
                      </a:r>
                      <a:r>
                        <a:rPr lang="th-TH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 คน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รุ่นที่ 23</a:t>
                      </a: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20-25 ต.ค.62</a:t>
                      </a:r>
                    </a:p>
                  </a:txBody>
                  <a:tcPr marL="7327" marR="7327" marT="7937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73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endParaRPr lang="th-TH" sz="20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* รุ่นที่ 24</a:t>
                      </a: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th-TH" sz="2000" b="0" i="0" u="none" strike="noStrike" dirty="0">
                        <a:solidFill>
                          <a:srgbClr val="FF0000"/>
                        </a:solidFill>
                        <a:effectLst/>
                        <a:latin typeface="JasmineUPC" pitchFamily="18" charset="-34"/>
                        <a:ea typeface="Tahoma" pitchFamily="34" charset="0"/>
                        <a:cs typeface="JasmineUPC" pitchFamily="18" charset="-34"/>
                      </a:endParaRPr>
                    </a:p>
                  </a:txBody>
                  <a:tcPr marL="7327" marR="7327" marT="7937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JasmineUPC" pitchFamily="18" charset="-34"/>
                          <a:ea typeface="Tahoma" pitchFamily="34" charset="0"/>
                          <a:cs typeface="JasmineUPC" pitchFamily="18" charset="-34"/>
                        </a:rPr>
                        <a:t>22-27 มี.ค.63</a:t>
                      </a:r>
                    </a:p>
                  </a:txBody>
                  <a:tcPr marL="7327" marR="7327" marT="7937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217712" y="184493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แนวทางการดำเนินงานโครงการ </a:t>
            </a:r>
            <a:r>
              <a:rPr lang="en-US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TO BE NUMBER ONE </a:t>
            </a:r>
            <a:endParaRPr lang="th-TH" sz="2400" b="1" spc="45" dirty="0">
              <a:ln w="11430"/>
              <a:solidFill>
                <a:srgbClr val="002060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  <a:p>
            <a:pPr algn="ctr">
              <a:defRPr/>
            </a:pPr>
            <a:r>
              <a:rPr lang="th-TH" sz="2400" b="1" spc="45" dirty="0">
                <a:ln w="11430"/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จังหวัดปราจีนบุรี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6729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4" descr="sawasdee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729880" y="2633812"/>
            <a:ext cx="2727890" cy="2580287"/>
          </a:xfrm>
        </p:spPr>
      </p:pic>
      <p:sp>
        <p:nvSpPr>
          <p:cNvPr id="18435" name="Title 3"/>
          <p:cNvSpPr>
            <a:spLocks noGrp="1"/>
          </p:cNvSpPr>
          <p:nvPr>
            <p:ph type="title" idx="4294967295"/>
          </p:nvPr>
        </p:nvSpPr>
        <p:spPr>
          <a:xfrm>
            <a:off x="664825" y="1633364"/>
            <a:ext cx="6858000" cy="793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6000" b="1" dirty="0">
                <a:latin typeface="JasmineUPC" pitchFamily="18" charset="-34"/>
                <a:cs typeface="JasmineUPC" pitchFamily="18" charset="-34"/>
              </a:rPr>
              <a:t>ขอขอบคุณ</a:t>
            </a:r>
          </a:p>
        </p:txBody>
      </p:sp>
    </p:spTree>
    <p:extLst>
      <p:ext uri="{BB962C8B-B14F-4D97-AF65-F5344CB8AC3E}">
        <p14:creationId xmlns:p14="http://schemas.microsoft.com/office/powerpoint/2010/main" val="270714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51815" y="3054626"/>
            <a:ext cx="129209" cy="241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th-TH" sz="3100"/>
          </a:p>
        </p:txBody>
      </p:sp>
      <p:sp>
        <p:nvSpPr>
          <p:cNvPr id="8" name="TextBox 7"/>
          <p:cNvSpPr txBox="1"/>
          <p:nvPr/>
        </p:nvSpPr>
        <p:spPr>
          <a:xfrm>
            <a:off x="982670" y="47558"/>
            <a:ext cx="6698199" cy="569383"/>
          </a:xfrm>
          <a:prstGeom prst="rect">
            <a:avLst/>
          </a:prstGeom>
          <a:noFill/>
          <a:ln>
            <a:noFill/>
          </a:ln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แผนการดำเนินงาน</a:t>
            </a:r>
            <a:r>
              <a:rPr lang="th-TH" sz="3200" b="1" dirty="0" err="1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ยาเสพติด</a:t>
            </a:r>
            <a:r>
              <a:rPr lang="th-TH" sz="3200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 ปีงบประมาณ 2563</a:t>
            </a: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42FE7ACA-0F31-4FF2-B652-D2AB6FC83C17}"/>
              </a:ext>
            </a:extLst>
          </p:cNvPr>
          <p:cNvGrpSpPr/>
          <p:nvPr/>
        </p:nvGrpSpPr>
        <p:grpSpPr>
          <a:xfrm>
            <a:off x="1145704" y="570096"/>
            <a:ext cx="960388" cy="780043"/>
            <a:chOff x="1265436" y="493281"/>
            <a:chExt cx="960388" cy="780043"/>
          </a:xfrm>
        </p:grpSpPr>
        <p:sp>
          <p:nvSpPr>
            <p:cNvPr id="3" name="ดาว: 5 แฉก 2">
              <a:extLst>
                <a:ext uri="{FF2B5EF4-FFF2-40B4-BE49-F238E27FC236}">
                  <a16:creationId xmlns:a16="http://schemas.microsoft.com/office/drawing/2014/main" id="{0DC15E3F-2152-456A-81AF-D32C077087CA}"/>
                </a:ext>
              </a:extLst>
            </p:cNvPr>
            <p:cNvSpPr/>
            <p:nvPr/>
          </p:nvSpPr>
          <p:spPr>
            <a:xfrm>
              <a:off x="1289720" y="493281"/>
              <a:ext cx="936104" cy="780043"/>
            </a:xfrm>
            <a:prstGeom prst="star5">
              <a:avLst>
                <a:gd name="adj" fmla="val 32692"/>
                <a:gd name="hf" fmla="val 105146"/>
                <a:gd name="vf" fmla="val 110557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Rectangle 34"/>
            <p:cNvSpPr/>
            <p:nvPr/>
          </p:nvSpPr>
          <p:spPr>
            <a:xfrm>
              <a:off x="1265436" y="544376"/>
              <a:ext cx="953819" cy="630938"/>
            </a:xfrm>
            <a:prstGeom prst="rect">
              <a:avLst/>
            </a:prstGeom>
            <a:noFill/>
          </p:spPr>
          <p:txBody>
            <a:bodyPr wrap="square" lIns="76197" tIns="38098" rIns="76197" bIns="38098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C00000"/>
                  </a:solidFill>
                  <a:latin typeface="JasmineUPC" pitchFamily="18" charset="-34"/>
                  <a:cs typeface="JasmineUPC" pitchFamily="18" charset="-34"/>
                </a:rPr>
                <a:t> Gap</a:t>
              </a: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174673" y="4666857"/>
            <a:ext cx="7138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th-TH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4.การดูแล</a:t>
            </a:r>
            <a:r>
              <a:rPr lang="th-TH" b="1" u="sng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ผู้ป่วยยาเสพติดกลุ่มเสี่ยงก่อความรุนแรงฯ </a:t>
            </a:r>
            <a:r>
              <a:rPr lang="th-TH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ปริมาณเริ่มมากขึ้นทำให้การดูแลเริ่มซับซ้อนมากขึ้น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1608" y="3331075"/>
            <a:ext cx="69847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th-TH" b="1" dirty="0">
                <a:latin typeface="JasmineUPC" pitchFamily="18" charset="-34"/>
                <a:cs typeface="JasmineUPC" pitchFamily="18" charset="-34"/>
              </a:rPr>
              <a:t>3.</a:t>
            </a:r>
            <a:r>
              <a:rPr lang="th-TH" b="1" u="sng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การบูรณาการ</a:t>
            </a:r>
            <a:r>
              <a:rPr lang="th-TH" b="1" dirty="0">
                <a:latin typeface="JasmineUPC" pitchFamily="18" charset="-34"/>
                <a:cs typeface="JasmineUPC" pitchFamily="18" charset="-34"/>
              </a:rPr>
              <a:t>งานยาเสพติด ด้านการป้องกัน คัดกรอง บำบัด ติดตาม    ให้ความช่วยเหลือ </a:t>
            </a:r>
            <a:r>
              <a:rPr lang="th-TH" b="1" u="sng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มีการถ่ายทอดไปสู่</a:t>
            </a:r>
            <a:br>
              <a:rPr lang="th-TH" b="1" u="sng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b="1" u="sng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ผู้ปฏิบัติไม่ครอบคลุม</a:t>
            </a:r>
            <a:r>
              <a:rPr lang="th-TH" b="1" dirty="0">
                <a:latin typeface="JasmineUPC" pitchFamily="18" charset="-34"/>
                <a:cs typeface="JasmineUPC" pitchFamily="18" charset="-34"/>
              </a:rPr>
              <a:t>ทุกส่วนราชการและชุมชน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1608" y="2364625"/>
            <a:ext cx="6984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th-TH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2.</a:t>
            </a:r>
            <a:r>
              <a:rPr lang="th-TH" b="1" u="sng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การติดตาม</a:t>
            </a:r>
            <a:r>
              <a:rPr lang="th-TH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ผู้ผ่านการบำบัดรักษา</a:t>
            </a:r>
            <a:r>
              <a:rPr lang="th-TH" b="1" u="sng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และการบันทึกผลงาน</a:t>
            </a:r>
            <a:r>
              <a:rPr lang="th-TH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เข้าสู่ ระบบ </a:t>
            </a:r>
            <a:r>
              <a:rPr lang="th-TH" b="1" dirty="0" err="1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บสต</a:t>
            </a:r>
            <a:r>
              <a:rPr lang="th-TH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. ยัง</a:t>
            </a:r>
            <a:r>
              <a:rPr lang="th-TH" b="1" u="sng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แยกส่วน</a:t>
            </a:r>
            <a:r>
              <a:rPr lang="th-TH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ในการดำเนินงาน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1608" y="1398175"/>
            <a:ext cx="6984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JasmineUPC" pitchFamily="18" charset="-34"/>
                <a:cs typeface="JasmineUPC" pitchFamily="18" charset="-34"/>
              </a:rPr>
              <a:t>1.</a:t>
            </a:r>
            <a:r>
              <a:rPr lang="th-TH" b="1" u="sng" dirty="0">
                <a:latin typeface="JasmineUPC" pitchFamily="18" charset="-34"/>
                <a:cs typeface="JasmineUPC" pitchFamily="18" charset="-34"/>
              </a:rPr>
              <a:t>การค้นหา</a:t>
            </a:r>
            <a:r>
              <a:rPr lang="th-TH" b="1" dirty="0">
                <a:latin typeface="JasmineUPC" pitchFamily="18" charset="-34"/>
                <a:cs typeface="JasmineUPC" pitchFamily="18" charset="-34"/>
              </a:rPr>
              <a:t>คัดกรองผู้เข้ารับการบำบัดในระบบสมัครใจ ยังมี</a:t>
            </a:r>
            <a:r>
              <a:rPr lang="th-TH" b="1" u="sng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จำนวนน้อย</a:t>
            </a:r>
          </a:p>
        </p:txBody>
      </p:sp>
    </p:spTree>
    <p:extLst>
      <p:ext uri="{BB962C8B-B14F-4D97-AF65-F5344CB8AC3E}">
        <p14:creationId xmlns:p14="http://schemas.microsoft.com/office/powerpoint/2010/main" val="3475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645DEC-CDA0-477A-BE47-03C75A5F47F7}"/>
              </a:ext>
            </a:extLst>
          </p:cNvPr>
          <p:cNvSpPr/>
          <p:nvPr/>
        </p:nvSpPr>
        <p:spPr>
          <a:xfrm>
            <a:off x="173596" y="3004580"/>
            <a:ext cx="7164796" cy="244520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r>
              <a:rPr lang="en-US" b="1" dirty="0">
                <a:solidFill>
                  <a:srgbClr val="E60000"/>
                </a:solidFill>
                <a:latin typeface="JasmineUPC" pitchFamily="18" charset="-34"/>
                <a:cs typeface="JasmineUPC" pitchFamily="18" charset="-34"/>
              </a:rPr>
              <a:t>KPI </a:t>
            </a:r>
            <a:r>
              <a:rPr lang="th-TH" b="1" dirty="0">
                <a:solidFill>
                  <a:srgbClr val="E60000"/>
                </a:solidFill>
                <a:latin typeface="JasmineUPC" pitchFamily="18" charset="-34"/>
                <a:cs typeface="JasmineUPC" pitchFamily="18" charset="-34"/>
              </a:rPr>
              <a:t>ปี 2563</a:t>
            </a:r>
          </a:p>
          <a:p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ตัวชี้วัดที่ 41  ร้อยละของผู้ป่วยยาเสพติดเข้ารับการบำบัดรักษาและ</a:t>
            </a:r>
          </a:p>
          <a:p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                        ติดตามดูแลอย่างต่อเนื่อง 1 ปี 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ea typeface="Calibri" panose="020F0502020204030204" pitchFamily="34" charset="0"/>
                <a:cs typeface="JasmineUPC" pitchFamily="18" charset="-34"/>
              </a:rPr>
              <a:t>(ร้อยละ 50)</a:t>
            </a:r>
          </a:p>
          <a:p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ea typeface="Calibri" panose="020F0502020204030204" pitchFamily="34" charset="0"/>
                <a:cs typeface="JasmineUPC" pitchFamily="18" charset="-34"/>
              </a:rPr>
              <a:t>     ตัวชี้วัดที่ 42  ร้อยละของผู้ป่วย</a:t>
            </a:r>
            <a:r>
              <a:rPr lang="th-TH" sz="2400" b="1" dirty="0" err="1">
                <a:solidFill>
                  <a:srgbClr val="7030A0"/>
                </a:solidFill>
                <a:latin typeface="JasmineUPC" pitchFamily="18" charset="-34"/>
                <a:ea typeface="Calibri" panose="020F0502020204030204" pitchFamily="34" charset="0"/>
                <a:cs typeface="JasmineUPC" pitchFamily="18" charset="-34"/>
              </a:rPr>
              <a:t>ยาเสพติด</a:t>
            </a:r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ea typeface="Calibri" panose="020F0502020204030204" pitchFamily="34" charset="0"/>
                <a:cs typeface="JasmineUPC" pitchFamily="18" charset="-34"/>
              </a:rPr>
              <a:t>กลุ่มเสี่ยงก่อความรุนแรง</a:t>
            </a:r>
          </a:p>
          <a:p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ea typeface="Calibri" panose="020F0502020204030204" pitchFamily="34" charset="0"/>
                <a:cs typeface="JasmineUPC" pitchFamily="18" charset="-34"/>
              </a:rPr>
              <a:t>                         ได้รับการประเมินบำบัดรักษาและติดตามดูแลช่วยเหลือ</a:t>
            </a:r>
          </a:p>
          <a:p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ea typeface="Calibri" panose="020F0502020204030204" pitchFamily="34" charset="0"/>
                <a:cs typeface="JasmineUPC" pitchFamily="18" charset="-34"/>
              </a:rPr>
              <a:t>                         ตามระดับความรุนแรงอย่างต่อเนื่อง(ร้อยละ 60)</a:t>
            </a:r>
            <a:endParaRPr lang="th-TH" sz="2400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9600" y="112930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1970">
              <a:defRPr/>
            </a:pPr>
            <a:r>
              <a:rPr lang="th-TH" b="1" dirty="0">
                <a:solidFill>
                  <a:srgbClr val="E60000"/>
                </a:solidFill>
                <a:latin typeface="JasmineUPC" pitchFamily="18" charset="-34"/>
                <a:cs typeface="JasmineUPC" pitchFamily="18" charset="-34"/>
              </a:rPr>
              <a:t>กลยุทธ์/มาตรการ</a:t>
            </a:r>
          </a:p>
          <a:p>
            <a:pPr lvl="0" defTabSz="761970">
              <a:defRPr/>
            </a:pPr>
            <a:r>
              <a:rPr lang="th-TH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ลดปัจจัยเสี่ยงด้านสุขภาพประชาชน ผู้ใช้/ผู้เสพ/ผู้ติด</a:t>
            </a:r>
            <a:r>
              <a:rPr lang="th-TH" sz="2400" b="1" dirty="0" err="1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ยาเสพติด</a:t>
            </a:r>
            <a:endParaRPr lang="th-TH" sz="2400" b="1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09600" y="20654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1970">
              <a:defRPr/>
            </a:pPr>
            <a:r>
              <a:rPr lang="th-TH" b="1" dirty="0">
                <a:solidFill>
                  <a:srgbClr val="E60000"/>
                </a:solidFill>
                <a:latin typeface="JasmineUPC" pitchFamily="18" charset="-34"/>
                <a:cs typeface="JasmineUPC" pitchFamily="18" charset="-34"/>
              </a:rPr>
              <a:t>แผนงาน/โครงการ</a:t>
            </a:r>
          </a:p>
          <a:p>
            <a:pPr lvl="0" algn="ctr" defTabSz="761970">
              <a:defRPr/>
            </a:pPr>
            <a:r>
              <a:rPr lang="th-TH" sz="2400" b="1" dirty="0">
                <a:latin typeface="JasmineUPC" pitchFamily="18" charset="-34"/>
                <a:ea typeface="Times New Roman" panose="02020603050405020304" pitchFamily="18" charset="0"/>
                <a:cs typeface="JasmineUPC" pitchFamily="18" charset="-34"/>
              </a:rPr>
              <a:t>โครงการพัฒนาระบบบริการบำบัดรักษาผู้ป่วย</a:t>
            </a:r>
            <a:r>
              <a:rPr lang="th-TH" sz="2400" b="1" dirty="0" err="1">
                <a:latin typeface="JasmineUPC" pitchFamily="18" charset="-34"/>
                <a:ea typeface="Times New Roman" panose="02020603050405020304" pitchFamily="18" charset="0"/>
                <a:cs typeface="JasmineUPC" pitchFamily="18" charset="-34"/>
              </a:rPr>
              <a:t>ยาเสพติด</a:t>
            </a:r>
            <a:endParaRPr lang="en-US" sz="2400" b="1" dirty="0">
              <a:latin typeface="JasmineUPC" pitchFamily="18" charset="-34"/>
              <a:ea typeface="Calibri" panose="020F0502020204030204" pitchFamily="34" charset="0"/>
              <a:cs typeface="JasmineUPC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680" y="7673"/>
            <a:ext cx="6690320" cy="569383"/>
          </a:xfrm>
          <a:prstGeom prst="rect">
            <a:avLst/>
          </a:prstGeom>
          <a:noFill/>
          <a:ln>
            <a:noFill/>
          </a:ln>
        </p:spPr>
        <p:txBody>
          <a:bodyPr wrap="square" lIns="76197" tIns="38098" rIns="76197" bIns="38098" rtlCol="0">
            <a:spAutoFit/>
          </a:bodyPr>
          <a:lstStyle>
            <a:defPPr>
              <a:defRPr lang="th-TH"/>
            </a:defPPr>
            <a:lvl1pPr algn="ctr">
              <a:defRPr sz="3200" b="1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defRPr>
            </a:lvl1pPr>
          </a:lstStyle>
          <a:p>
            <a:r>
              <a:rPr lang="th-TH" dirty="0"/>
              <a:t>แผนการดำเนินงาน</a:t>
            </a:r>
            <a:r>
              <a:rPr lang="th-TH" dirty="0" err="1"/>
              <a:t>ยาเสพติด</a:t>
            </a:r>
            <a:r>
              <a:rPr lang="th-TH" dirty="0"/>
              <a:t>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18409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645DEC-CDA0-477A-BE47-03C75A5F47F7}"/>
              </a:ext>
            </a:extLst>
          </p:cNvPr>
          <p:cNvSpPr/>
          <p:nvPr/>
        </p:nvSpPr>
        <p:spPr>
          <a:xfrm>
            <a:off x="1145704" y="1"/>
            <a:ext cx="6474296" cy="10572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ตัวชี้วัดที่ 41  ร้อยละของผู้ป่วย</a:t>
            </a:r>
            <a:r>
              <a:rPr lang="th-TH" sz="2400" b="1" dirty="0" err="1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ยาเสพติด</a:t>
            </a:r>
            <a:r>
              <a:rPr lang="th-TH" sz="2400" b="1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เข้ารับการบำบัดรักษา</a:t>
            </a:r>
          </a:p>
          <a:p>
            <a:r>
              <a:rPr lang="th-TH" sz="2400" b="1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                    และติดตามดูแลอย่างต่อเนื่อง 1 ปี </a:t>
            </a:r>
            <a:r>
              <a:rPr lang="th-TH" sz="2400" b="1" dirty="0">
                <a:solidFill>
                  <a:srgbClr val="00B05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(ร้อยละ 50)</a:t>
            </a:r>
            <a:endParaRPr lang="th-TH" sz="2400" dirty="0">
              <a:solidFill>
                <a:srgbClr val="00B050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08113" y="811659"/>
            <a:ext cx="6042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defRPr/>
            </a:pPr>
            <a:r>
              <a:rPr lang="th-TH" sz="24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 สถานการณ์   </a:t>
            </a:r>
            <a:r>
              <a:rPr lang="th-TH" sz="20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ปี 2562 ผลงาน ร้อยละ 31.4 (เป้าหมาย ร้อยละ 20)</a:t>
            </a:r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87872CAC-4FBB-45E2-9B9D-DAEA225A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4203"/>
              </p:ext>
            </p:extLst>
          </p:nvPr>
        </p:nvGraphicFramePr>
        <p:xfrm>
          <a:off x="497632" y="1705371"/>
          <a:ext cx="6696744" cy="388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871">
                  <a:extLst>
                    <a:ext uri="{9D8B030D-6E8A-4147-A177-3AD203B41FA5}">
                      <a16:colId xmlns:a16="http://schemas.microsoft.com/office/drawing/2014/main" val="2381679660"/>
                    </a:ext>
                  </a:extLst>
                </a:gridCol>
                <a:gridCol w="1613806">
                  <a:extLst>
                    <a:ext uri="{9D8B030D-6E8A-4147-A177-3AD203B41FA5}">
                      <a16:colId xmlns:a16="http://schemas.microsoft.com/office/drawing/2014/main" val="3408503940"/>
                    </a:ext>
                  </a:extLst>
                </a:gridCol>
                <a:gridCol w="1336054">
                  <a:extLst>
                    <a:ext uri="{9D8B030D-6E8A-4147-A177-3AD203B41FA5}">
                      <a16:colId xmlns:a16="http://schemas.microsoft.com/office/drawing/2014/main" val="3116581462"/>
                    </a:ext>
                  </a:extLst>
                </a:gridCol>
                <a:gridCol w="1661013">
                  <a:extLst>
                    <a:ext uri="{9D8B030D-6E8A-4147-A177-3AD203B41FA5}">
                      <a16:colId xmlns:a16="http://schemas.microsoft.com/office/drawing/2014/main" val="2175093931"/>
                    </a:ext>
                  </a:extLst>
                </a:gridCol>
              </a:tblGrid>
              <a:tr h="365970">
                <a:tc rowSpan="2">
                  <a:txBody>
                    <a:bodyPr/>
                    <a:lstStyle/>
                    <a:p>
                      <a:pPr algn="ctr"/>
                      <a:endParaRPr lang="th-TH" sz="1900" dirty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ctr"/>
                      <a:r>
                        <a:rPr lang="th-TH" sz="1900" dirty="0">
                          <a:latin typeface="JasmineUPC" pitchFamily="18" charset="-34"/>
                          <a:cs typeface="JasmineUPC" pitchFamily="18" charset="-34"/>
                        </a:rPr>
                        <a:t>อำเภอ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latin typeface="JasmineUPC" pitchFamily="18" charset="-34"/>
                          <a:cs typeface="JasmineUPC" pitchFamily="18" charset="-34"/>
                        </a:rPr>
                        <a:t>ระบบการบำบัด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1900" dirty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ctr"/>
                      <a:r>
                        <a:rPr lang="th-TH" sz="1900" dirty="0">
                          <a:latin typeface="JasmineUPC" pitchFamily="18" charset="-34"/>
                          <a:cs typeface="JasmineUPC" pitchFamily="18" charset="-34"/>
                        </a:rPr>
                        <a:t>รวม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52996812"/>
                  </a:ext>
                </a:extLst>
              </a:tr>
              <a:tr h="36597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สมัครใจ</a:t>
                      </a:r>
                    </a:p>
                  </a:txBody>
                  <a:tcPr marL="76200" marR="76200" marT="38100" marB="381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บังคับบำบัด</a:t>
                      </a:r>
                    </a:p>
                  </a:txBody>
                  <a:tcPr marL="76200" marR="76200" marT="38100" marB="3810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09283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เมืองปราจีนบุรี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110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85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195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127551987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บ้านสร้าง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40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25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65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086539947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ศรีม</a:t>
                      </a:r>
                      <a:r>
                        <a:rPr lang="th-TH" sz="2000" b="1" dirty="0" err="1">
                          <a:latin typeface="JasmineUPC" pitchFamily="18" charset="-34"/>
                          <a:cs typeface="JasmineUPC" pitchFamily="18" charset="-34"/>
                        </a:rPr>
                        <a:t>โหสถ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60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20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80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872014966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ศรีมหาโพธิ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100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90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190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110645996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ประจันตคาม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40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30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70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921344983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กบินทร์บุรี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120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93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213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52908955"/>
                  </a:ext>
                </a:extLst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นาดี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40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40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80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82007659"/>
                  </a:ext>
                </a:extLst>
              </a:tr>
              <a:tr h="48796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รวม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2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510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2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383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2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893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694286889"/>
                  </a:ext>
                </a:extLst>
              </a:tr>
            </a:tbl>
          </a:graphicData>
        </a:graphic>
      </p:graphicFrame>
      <p:sp>
        <p:nvSpPr>
          <p:cNvPr id="6" name="Rectangle 7">
            <a:extLst>
              <a:ext uri="{FF2B5EF4-FFF2-40B4-BE49-F238E27FC236}">
                <a16:creationId xmlns:a16="http://schemas.microsoft.com/office/drawing/2014/main" id="{6E645DEC-CDA0-477A-BE47-03C75A5F47F7}"/>
              </a:ext>
            </a:extLst>
          </p:cNvPr>
          <p:cNvSpPr/>
          <p:nvPr/>
        </p:nvSpPr>
        <p:spPr>
          <a:xfrm>
            <a:off x="209601" y="1276678"/>
            <a:ext cx="6797784" cy="4286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th-TH" sz="2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     เป้าหมายการ</a:t>
            </a:r>
            <a:r>
              <a:rPr lang="th-TH" sz="2000" b="1" dirty="0">
                <a:solidFill>
                  <a:schemeClr val="accent3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บำบัดรักษา</a:t>
            </a:r>
            <a:r>
              <a:rPr lang="th-TH" sz="2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ยาเสพติดจังหวัดปราจีนบุรี   ปีงบประมาณ 2563</a:t>
            </a:r>
            <a:endParaRPr lang="th-TH" sz="2000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58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645DEC-CDA0-477A-BE47-03C75A5F47F7}"/>
              </a:ext>
            </a:extLst>
          </p:cNvPr>
          <p:cNvSpPr/>
          <p:nvPr/>
        </p:nvSpPr>
        <p:spPr>
          <a:xfrm>
            <a:off x="1289720" y="1"/>
            <a:ext cx="6330281" cy="122161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    เป้าหมายการติดตามผู้ผ่านการบำบัดรักษายาเสพติด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ที่</a:t>
            </a:r>
            <a:r>
              <a:rPr lang="th-TH" sz="2400" b="1" dirty="0">
                <a:solidFill>
                  <a:srgbClr val="00B050"/>
                </a:solidFill>
                <a:latin typeface="JasmineUPC" pitchFamily="18" charset="-34"/>
                <a:cs typeface="JasmineUPC" pitchFamily="18" charset="-34"/>
              </a:rPr>
              <a:t>บำบัดรักษาครบตามกำหนด ครบ 1 ปี </a:t>
            </a:r>
            <a:r>
              <a:rPr lang="th-TH" sz="2400" b="1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จังหวัดปราจีนบุรี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ปีงบประมาณ 2563</a:t>
            </a:r>
            <a:endParaRPr lang="th-TH" sz="2400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87872CAC-4FBB-45E2-9B9D-DAEA225A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89400"/>
              </p:ext>
            </p:extLst>
          </p:nvPr>
        </p:nvGraphicFramePr>
        <p:xfrm>
          <a:off x="353616" y="1356280"/>
          <a:ext cx="6960203" cy="409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933">
                  <a:extLst>
                    <a:ext uri="{9D8B030D-6E8A-4147-A177-3AD203B41FA5}">
                      <a16:colId xmlns:a16="http://schemas.microsoft.com/office/drawing/2014/main" val="2381679660"/>
                    </a:ext>
                  </a:extLst>
                </a:gridCol>
                <a:gridCol w="1677295">
                  <a:extLst>
                    <a:ext uri="{9D8B030D-6E8A-4147-A177-3AD203B41FA5}">
                      <a16:colId xmlns:a16="http://schemas.microsoft.com/office/drawing/2014/main" val="3408503940"/>
                    </a:ext>
                  </a:extLst>
                </a:gridCol>
                <a:gridCol w="1388615">
                  <a:extLst>
                    <a:ext uri="{9D8B030D-6E8A-4147-A177-3AD203B41FA5}">
                      <a16:colId xmlns:a16="http://schemas.microsoft.com/office/drawing/2014/main" val="3116581462"/>
                    </a:ext>
                  </a:extLst>
                </a:gridCol>
                <a:gridCol w="1726360">
                  <a:extLst>
                    <a:ext uri="{9D8B030D-6E8A-4147-A177-3AD203B41FA5}">
                      <a16:colId xmlns:a16="http://schemas.microsoft.com/office/drawing/2014/main" val="2175093931"/>
                    </a:ext>
                  </a:extLst>
                </a:gridCol>
              </a:tblGrid>
              <a:tr h="367060">
                <a:tc rowSpan="2">
                  <a:txBody>
                    <a:bodyPr/>
                    <a:lstStyle/>
                    <a:p>
                      <a:pPr algn="ctr"/>
                      <a:endParaRPr lang="th-TH" sz="1900" dirty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ctr"/>
                      <a:r>
                        <a:rPr lang="th-TH" sz="1900" dirty="0">
                          <a:latin typeface="JasmineUPC" pitchFamily="18" charset="-34"/>
                          <a:cs typeface="JasmineUPC" pitchFamily="18" charset="-34"/>
                        </a:rPr>
                        <a:t>อำเภอ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latin typeface="JasmineUPC" pitchFamily="18" charset="-34"/>
                          <a:cs typeface="JasmineUPC" pitchFamily="18" charset="-34"/>
                        </a:rPr>
                        <a:t>ระบบการบำบัด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1900" dirty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ctr"/>
                      <a:r>
                        <a:rPr lang="th-TH" sz="1900" dirty="0">
                          <a:latin typeface="JasmineUPC" pitchFamily="18" charset="-34"/>
                          <a:cs typeface="JasmineUPC" pitchFamily="18" charset="-34"/>
                        </a:rPr>
                        <a:t>รวม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52996812"/>
                  </a:ext>
                </a:extLst>
              </a:tr>
              <a:tr h="36706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สมัครใจ</a:t>
                      </a:r>
                    </a:p>
                  </a:txBody>
                  <a:tcPr marL="76200" marR="76200" marT="38100" marB="381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บังคับบำบัด</a:t>
                      </a:r>
                    </a:p>
                  </a:txBody>
                  <a:tcPr marL="76200" marR="76200" marT="38100" marB="3810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09283"/>
                  </a:ext>
                </a:extLst>
              </a:tr>
              <a:tr h="41024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เมืองปราจีนบุรี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25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57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82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127551987"/>
                  </a:ext>
                </a:extLst>
              </a:tr>
              <a:tr h="41024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บ้านสร้าง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29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31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60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086539947"/>
                  </a:ext>
                </a:extLst>
              </a:tr>
              <a:tr h="41024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ศรีม</a:t>
                      </a:r>
                      <a:r>
                        <a:rPr lang="th-TH" sz="2000" b="1" dirty="0" err="1">
                          <a:latin typeface="JasmineUPC" pitchFamily="18" charset="-34"/>
                          <a:cs typeface="JasmineUPC" pitchFamily="18" charset="-34"/>
                        </a:rPr>
                        <a:t>โหสถ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19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23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42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872014966"/>
                  </a:ext>
                </a:extLst>
              </a:tr>
              <a:tr h="41024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ศรีมหาโพธิ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30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62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92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110645996"/>
                  </a:ext>
                </a:extLst>
              </a:tr>
              <a:tr h="41024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ประจันตคาม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6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45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51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921344983"/>
                  </a:ext>
                </a:extLst>
              </a:tr>
              <a:tr h="41024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กบินทร์บุรี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54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129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183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52908955"/>
                  </a:ext>
                </a:extLst>
              </a:tr>
              <a:tr h="41024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itchFamily="18" charset="-34"/>
                          <a:cs typeface="JasmineUPC" pitchFamily="18" charset="-34"/>
                        </a:rPr>
                        <a:t>นาดี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11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36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itchFamily="18" charset="-34"/>
                          <a:cs typeface="JasmineUPC" pitchFamily="18" charset="-34"/>
                        </a:rPr>
                        <a:t>47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82007659"/>
                  </a:ext>
                </a:extLst>
              </a:tr>
              <a:tr h="43943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รวม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2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174</a:t>
                      </a:r>
                      <a:endParaRPr lang="th-TH" sz="1900" b="1" dirty="0">
                        <a:solidFill>
                          <a:schemeClr val="tx2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2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383</a:t>
                      </a:r>
                      <a:endParaRPr lang="th-TH" sz="1900" b="1" dirty="0">
                        <a:solidFill>
                          <a:schemeClr val="tx2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2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557</a:t>
                      </a:r>
                      <a:endParaRPr lang="th-TH" sz="1900" b="1" dirty="0">
                        <a:solidFill>
                          <a:schemeClr val="tx2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694286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-7518" y="1243707"/>
            <a:ext cx="7627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defRPr/>
            </a:pPr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   สถานการณ์         </a:t>
            </a:r>
            <a:r>
              <a:rPr lang="th-TH" sz="24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เป็นตัวชี้วัดใหม่ ปี 2563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E645DEC-CDA0-477A-BE47-03C75A5F47F7}"/>
              </a:ext>
            </a:extLst>
          </p:cNvPr>
          <p:cNvSpPr/>
          <p:nvPr/>
        </p:nvSpPr>
        <p:spPr>
          <a:xfrm>
            <a:off x="1145704" y="72009"/>
            <a:ext cx="6474296" cy="10572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r>
              <a:rPr lang="th-TH" sz="2200" b="1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ตัวชี้วัดที่ 42  ร้อยละของผู้ป่วย</a:t>
            </a:r>
            <a:r>
              <a:rPr lang="th-TH" sz="2200" b="1" dirty="0" err="1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ยาเสพติด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กลุ่มเสี่ยงก่อความรุนแรง</a:t>
            </a:r>
          </a:p>
          <a:p>
            <a:r>
              <a:rPr lang="th-TH" sz="2200" b="1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                    ได้รับการประเมินบำบัดรักษาและติดตามดูแลช่วยเหลือ</a:t>
            </a:r>
          </a:p>
          <a:p>
            <a:r>
              <a:rPr lang="th-TH" sz="2200" b="1" dirty="0">
                <a:solidFill>
                  <a:schemeClr val="tx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                    ตามระดับความรุนแรงอย่างต่อเนื่อง(ร้อยละ 60)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6424" y="1705372"/>
            <a:ext cx="7627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defRPr/>
            </a:pPr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   คำนิยาม  ผู้ป่วย</a:t>
            </a:r>
            <a:r>
              <a:rPr lang="th-TH" sz="2400" b="1" dirty="0" err="1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ยาเสพติด</a:t>
            </a:r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กลุ่มเสี่ยงก่อความรุนแรง หมายถึง ผู้ป่วย</a:t>
            </a:r>
          </a:p>
          <a:p>
            <a:pPr defTabSz="761970">
              <a:defRPr/>
            </a:pPr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                  </a:t>
            </a:r>
            <a:r>
              <a:rPr lang="th-TH" sz="2400" b="1" dirty="0" err="1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ยาเสพติด</a:t>
            </a:r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ที่มีอาการหรือพฤติกรรมในข้อใดข้อหนึ่ง อย่างน้อย</a:t>
            </a:r>
          </a:p>
          <a:p>
            <a:pPr defTabSz="761970">
              <a:defRPr/>
            </a:pPr>
            <a:r>
              <a:rPr lang="th-TH" sz="24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                  1 ข้อ ตามเกณฑ์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81608" y="2905701"/>
            <a:ext cx="7200800" cy="2434101"/>
          </a:xfrm>
          <a:prstGeom prst="rect">
            <a:avLst/>
          </a:prstGeom>
        </p:spPr>
        <p:txBody>
          <a:bodyPr wrap="square" tIns="72000" rIns="72000" bIns="144000">
            <a:spAutoFit/>
          </a:bodyPr>
          <a:lstStyle/>
          <a:p>
            <a:pPr marL="269875" indent="-269875" defTabSz="761970">
              <a:defRPr/>
            </a:pP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1) มีประวัติการฆ่าตัวตายด้วยวิธีการรุนแรงโดยตั้งใจจะให้เสียชีวิต</a:t>
            </a:r>
          </a:p>
          <a:p>
            <a:pPr marL="269875" indent="-269875" defTabSz="761970">
              <a:defRPr/>
            </a:pPr>
            <a:r>
              <a:rPr lang="th-TH" sz="24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2) มีประวัติก่อความรุนแรง ทำร้ายผู้อื่นหรือสร้างความรุนแรงในชุมชน</a:t>
            </a:r>
          </a:p>
          <a:p>
            <a:pPr marL="269875" indent="-269875" defTabSz="761970">
              <a:defRPr/>
            </a:pP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3) อาการทางจิตปัจจุบันของผู้ป่วยที่มีอาการหลงผิด หวาดระแวง </a:t>
            </a:r>
            <a:b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เสี่ยงต่อการก่อความรุนแรงต่อผู้อื่น</a:t>
            </a:r>
          </a:p>
          <a:p>
            <a:pPr marL="269875" indent="-269875" defTabSz="761970">
              <a:defRPr/>
            </a:pPr>
            <a:r>
              <a:rPr lang="th-TH" sz="24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4) มีประวัติก่ออาญารุนแรงตลอดชีวิตที่ผ่านมาจนถึงปัจจุบัน</a:t>
            </a:r>
            <a:br>
              <a:rPr lang="th-TH" sz="24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24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(คดีความผิดต่อชีวิตต่อร่างกาย และเกี่ยวกับเพศ)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021AF9D-5F48-4A40-A378-05891D7CF2E6}"/>
              </a:ext>
            </a:extLst>
          </p:cNvPr>
          <p:cNvSpPr/>
          <p:nvPr/>
        </p:nvSpPr>
        <p:spPr>
          <a:xfrm>
            <a:off x="133832" y="2905701"/>
            <a:ext cx="7344816" cy="24341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74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91E1386-A0F9-4B67-90CE-5CC52B9BF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78599"/>
              </p:ext>
            </p:extLst>
          </p:nvPr>
        </p:nvGraphicFramePr>
        <p:xfrm>
          <a:off x="257621" y="1273324"/>
          <a:ext cx="7166020" cy="4264948"/>
        </p:xfrm>
        <a:graphic>
          <a:graphicData uri="http://schemas.openxmlformats.org/drawingml/2006/table">
            <a:tbl>
              <a:tblPr/>
              <a:tblGrid>
                <a:gridCol w="2283398">
                  <a:extLst>
                    <a:ext uri="{9D8B030D-6E8A-4147-A177-3AD203B41FA5}">
                      <a16:colId xmlns:a16="http://schemas.microsoft.com/office/drawing/2014/main" val="2330591851"/>
                    </a:ext>
                  </a:extLst>
                </a:gridCol>
                <a:gridCol w="3060748">
                  <a:extLst>
                    <a:ext uri="{9D8B030D-6E8A-4147-A177-3AD203B41FA5}">
                      <a16:colId xmlns:a16="http://schemas.microsoft.com/office/drawing/2014/main" val="1917558522"/>
                    </a:ext>
                  </a:extLst>
                </a:gridCol>
                <a:gridCol w="1821874">
                  <a:extLst>
                    <a:ext uri="{9D8B030D-6E8A-4147-A177-3AD203B41FA5}">
                      <a16:colId xmlns:a16="http://schemas.microsoft.com/office/drawing/2014/main" val="590728423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โครงการ</a:t>
                      </a:r>
                      <a:r>
                        <a:rPr kumimoji="0" lang="en-US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/</a:t>
                      </a: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กิจกรรม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พื้นที่ </a:t>
                      </a:r>
                      <a:r>
                        <a:rPr kumimoji="0" lang="en-US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/</a:t>
                      </a: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กลุ่มเป้าหมาย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ระยะเวลา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52748"/>
                  </a:ext>
                </a:extLst>
              </a:tr>
              <a:tr h="158117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1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) ประชุมเชิงปฏิบัติการพัฒนาระบบบริการ</a:t>
                      </a:r>
                      <a:r>
                        <a:rPr kumimoji="0" lang="th-TH" alt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ยาเสพติด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76213" marR="0" lvl="0" indent="-1762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- ผู้รับผิดชอบงาน</a:t>
                      </a:r>
                      <a:r>
                        <a:rPr kumimoji="0" lang="th-TH" alt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ยาเสพติด</a:t>
                      </a:r>
                      <a:endParaRPr kumimoji="0" lang="th-TH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  <a:p>
                      <a:pPr marL="176213" marR="0" lvl="0" indent="-1762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   ทุกระดับ</a:t>
                      </a:r>
                    </a:p>
                    <a:p>
                      <a:pPr marL="176213" marR="0" lvl="0" indent="-1762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- </a:t>
                      </a:r>
                      <a:r>
                        <a:rPr kumimoji="0" lang="th-TH" altLang="th-TH" sz="24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สสจ./ร.พ./</a:t>
                      </a:r>
                      <a:r>
                        <a:rPr kumimoji="0" lang="th-TH" altLang="th-TH" sz="24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สส</a:t>
                      </a:r>
                      <a:r>
                        <a:rPr kumimoji="0" lang="th-TH" altLang="th-TH" sz="24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อ./ร.พ.สต.</a:t>
                      </a:r>
                      <a:br>
                        <a:rPr kumimoji="0" lang="th-TH" altLang="th-TH" sz="24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</a:br>
                      <a:r>
                        <a:rPr kumimoji="0" lang="th-TH" altLang="th-TH" sz="24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ทุกแห่ง 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จำนวนทั้งสิ้น </a:t>
                      </a:r>
                      <a:r>
                        <a:rPr kumimoji="0" lang="en-US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110 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คน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13 ธันวาคม 62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ห้องประชุม สสจ.ปจ.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28381"/>
                  </a:ext>
                </a:extLst>
              </a:tr>
              <a:tr h="183517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2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)พัฒนา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ระบบข้อมูล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การบำบัดรักษาและฟื้นฟูผู้ติดยาเสพติดของประเทศ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(</a:t>
                      </a:r>
                      <a:r>
                        <a:rPr kumimoji="0" lang="th-TH" alt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บส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ต.)และ </a:t>
                      </a:r>
                      <a:r>
                        <a:rPr kumimoji="0" lang="en-US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HDC</a:t>
                      </a:r>
                      <a:endParaRPr kumimoji="0" lang="th-TH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- ผู้รับผิดชอบงาน</a:t>
                      </a:r>
                      <a:r>
                        <a:rPr kumimoji="0" lang="th-TH" alt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ยาเสพติด</a:t>
                      </a:r>
                      <a:endParaRPr kumimoji="0" lang="th-TH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   ทุกระดับ</a:t>
                      </a:r>
                    </a:p>
                    <a:p>
                      <a:pPr marL="176213" marR="0" lvl="0" indent="-1762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- สสจ./ร.พ./</a:t>
                      </a:r>
                      <a:r>
                        <a:rPr kumimoji="0" lang="th-TH" altLang="th-TH" sz="24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สส</a:t>
                      </a:r>
                      <a:r>
                        <a:rPr kumimoji="0" lang="th-TH" altLang="th-TH" sz="24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อ./ร.พ.สต.</a:t>
                      </a:r>
                      <a:br>
                        <a:rPr kumimoji="0" lang="th-TH" altLang="th-TH" sz="24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</a:br>
                      <a:r>
                        <a:rPr kumimoji="0" lang="th-TH" altLang="th-TH" sz="24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ทุกแห่ง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 - ส่วนราชการที่เกี่ยวข้อง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จำนวนทั้งสิ้น </a:t>
                      </a:r>
                      <a:r>
                        <a:rPr kumimoji="0" lang="en-US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110 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คน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10 มกราคม 63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ห้องประชุม สสจ.ปจ.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8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01" y="265212"/>
            <a:ext cx="6183740" cy="507827"/>
          </a:xfrm>
          <a:prstGeom prst="rect">
            <a:avLst/>
          </a:prstGeom>
          <a:noFill/>
          <a:ln>
            <a:noFill/>
          </a:ln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แผนการดำเนินงาน</a:t>
            </a:r>
            <a:r>
              <a:rPr lang="th-TH" b="1" dirty="0" err="1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ยาเสพติด</a:t>
            </a:r>
            <a:r>
              <a:rPr lang="th-TH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6000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91E1386-A0F9-4B67-90CE-5CC52B9BF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84628"/>
              </p:ext>
            </p:extLst>
          </p:nvPr>
        </p:nvGraphicFramePr>
        <p:xfrm>
          <a:off x="137592" y="1150406"/>
          <a:ext cx="7286049" cy="4194870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33059185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917558522"/>
                    </a:ext>
                  </a:extLst>
                </a:gridCol>
                <a:gridCol w="1453401">
                  <a:extLst>
                    <a:ext uri="{9D8B030D-6E8A-4147-A177-3AD203B41FA5}">
                      <a16:colId xmlns:a16="http://schemas.microsoft.com/office/drawing/2014/main" val="590728423"/>
                    </a:ext>
                  </a:extLst>
                </a:gridCol>
              </a:tblGrid>
              <a:tr h="41095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โครงการ</a:t>
                      </a:r>
                      <a:r>
                        <a:rPr kumimoji="0" lang="en-US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/</a:t>
                      </a: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กิจกรรม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พื้นที่ </a:t>
                      </a:r>
                      <a:r>
                        <a:rPr kumimoji="0" lang="en-US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/</a:t>
                      </a: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กลุ่มเป้าหมาย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ระยะเวลา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52748"/>
                  </a:ext>
                </a:extLst>
              </a:tr>
              <a:tr h="196556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3) ประชุมเชิงปฏิบัติการพัฒนาระบบการคัดกรองผู้เข้ารับการบำบัดรักษายาเสพติด และการบำบัดฟื้นฟูผู้ใช้ยาเสพติดโดยชุมชนเป็นศูนย์กลาง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(</a:t>
                      </a:r>
                      <a:r>
                        <a:rPr kumimoji="0" lang="en-US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Community Based Treatment and Care :</a:t>
                      </a:r>
                      <a:r>
                        <a:rPr kumimoji="0" lang="en-US" alt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CBTx</a:t>
                      </a:r>
                      <a:r>
                        <a:rPr kumimoji="0" lang="en-US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)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76213" marR="0" lvl="0" indent="-1762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- ผู้รับผิดชอบงาน</a:t>
                      </a:r>
                      <a:r>
                        <a:rPr kumimoji="0" lang="th-TH" alt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ยาเสพติด</a:t>
                      </a:r>
                      <a:endParaRPr kumimoji="0" lang="th-TH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  <a:p>
                      <a:pPr marL="176213" marR="0" lvl="0" indent="-1762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   ทุกระดับ</a:t>
                      </a:r>
                    </a:p>
                    <a:p>
                      <a:pPr marL="176213" marR="0" lvl="0" indent="-1762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- </a:t>
                      </a:r>
                      <a:r>
                        <a:rPr kumimoji="0" lang="th-TH" altLang="th-TH" sz="24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สสจ./ร.พ./</a:t>
                      </a:r>
                      <a:r>
                        <a:rPr kumimoji="0" lang="th-TH" altLang="th-TH" sz="24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สส</a:t>
                      </a:r>
                      <a:r>
                        <a:rPr kumimoji="0" lang="th-TH" altLang="th-TH" sz="24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อ./ร.พ.สต.</a:t>
                      </a:r>
                      <a:br>
                        <a:rPr kumimoji="0" lang="th-TH" altLang="th-TH" sz="24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</a:b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จำนวนทั้งสิ้น </a:t>
                      </a:r>
                      <a:r>
                        <a:rPr kumimoji="0" lang="en-US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110 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คน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มกราคม 2563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ห้องประชุมฯ สสจ.ปจ.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28381"/>
                  </a:ext>
                </a:extLst>
              </a:tr>
              <a:tr h="9140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4) ประชุมติดตามผลการดำเนินงาน</a:t>
                      </a:r>
                      <a:r>
                        <a:rPr kumimoji="0" lang="th-TH" alt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ยาเสพติด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- ผู้รับผิดชอบงานยาเสพติดของสสจ./รพ. และ </a:t>
                      </a:r>
                      <a:r>
                        <a:rPr kumimoji="0" lang="th-TH" alt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สส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อ.</a:t>
                      </a:r>
                      <a:b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</a:b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ทุกแห่ง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ทุกเดือน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01" y="265212"/>
            <a:ext cx="6183740" cy="507827"/>
          </a:xfrm>
          <a:prstGeom prst="rect">
            <a:avLst/>
          </a:prstGeom>
          <a:noFill/>
          <a:ln>
            <a:noFill/>
          </a:ln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แผนการดำเนินงาน</a:t>
            </a:r>
            <a:r>
              <a:rPr lang="th-TH" b="1" dirty="0" err="1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ยาเสพติด</a:t>
            </a:r>
            <a:r>
              <a:rPr lang="th-TH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7826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91E1386-A0F9-4B67-90CE-5CC52B9BF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11435"/>
              </p:ext>
            </p:extLst>
          </p:nvPr>
        </p:nvGraphicFramePr>
        <p:xfrm>
          <a:off x="364256" y="1440780"/>
          <a:ext cx="6974136" cy="2308900"/>
        </p:xfrm>
        <a:graphic>
          <a:graphicData uri="http://schemas.openxmlformats.org/drawingml/2006/table">
            <a:tbl>
              <a:tblPr/>
              <a:tblGrid>
                <a:gridCol w="2614670">
                  <a:extLst>
                    <a:ext uri="{9D8B030D-6E8A-4147-A177-3AD203B41FA5}">
                      <a16:colId xmlns:a16="http://schemas.microsoft.com/office/drawing/2014/main" val="2330591851"/>
                    </a:ext>
                  </a:extLst>
                </a:gridCol>
                <a:gridCol w="2631274">
                  <a:extLst>
                    <a:ext uri="{9D8B030D-6E8A-4147-A177-3AD203B41FA5}">
                      <a16:colId xmlns:a16="http://schemas.microsoft.com/office/drawing/2014/main" val="191755852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590728423"/>
                    </a:ext>
                  </a:extLst>
                </a:gridCol>
              </a:tblGrid>
              <a:tr h="40860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โครงการ</a:t>
                      </a:r>
                      <a:r>
                        <a:rPr kumimoji="0" lang="en-US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/</a:t>
                      </a: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กิจกรรม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พื้นที่ </a:t>
                      </a:r>
                      <a:r>
                        <a:rPr kumimoji="0" lang="en-US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/</a:t>
                      </a: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กลุ่มเป้าหมาย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ระยะเวลา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52748"/>
                  </a:ext>
                </a:extLst>
              </a:tr>
              <a:tr h="9140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5) การรับรองกระบวนการคุณภาพสถานพยาบาล (</a:t>
                      </a:r>
                      <a:r>
                        <a:rPr kumimoji="0" lang="en-US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HA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) ยาเสพติด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   5.1 ประเมินซ้ำ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   5.2 การรายงานผลงาน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th-TH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th-TH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th-TH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- รพ. 6 แห่ง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- รพ.ศรีมหา</a:t>
                      </a:r>
                      <a:r>
                        <a:rPr kumimoji="0" lang="th-TH" alt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โพธิ</a:t>
                      </a:r>
                      <a:endParaRPr kumimoji="0" lang="th-TH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ahoma" panose="020B0604030504040204" pitchFamily="34" charset="0"/>
                        <a:cs typeface="JasmineUPC" pitchFamily="18" charset="-34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ธ.ค.62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Tahoma" panose="020B0604030504040204" pitchFamily="34" charset="0"/>
                          <a:cs typeface="JasmineUPC" pitchFamily="18" charset="-34"/>
                        </a:rPr>
                        <a:t>ธ.ค.62</a:t>
                      </a:r>
                    </a:p>
                  </a:txBody>
                  <a:tcPr marL="57152" marR="57152" marT="28585" marB="285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01" y="265212"/>
            <a:ext cx="6183740" cy="507827"/>
          </a:xfrm>
          <a:prstGeom prst="rect">
            <a:avLst/>
          </a:prstGeom>
          <a:noFill/>
          <a:ln>
            <a:noFill/>
          </a:ln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แผนการดำเนินงาน</a:t>
            </a:r>
            <a:r>
              <a:rPr lang="th-TH" b="1" dirty="0" err="1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ยาเสพติด</a:t>
            </a:r>
            <a:r>
              <a:rPr lang="th-TH" b="1" dirty="0">
                <a:solidFill>
                  <a:srgbClr val="002060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rPr>
              <a:t> 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28696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1555</Words>
  <Application>Microsoft Office PowerPoint</Application>
  <PresentationFormat>กำหนดเอง</PresentationFormat>
  <Paragraphs>374</Paragraphs>
  <Slides>18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2" baseType="lpstr">
      <vt:lpstr>Arial</vt:lpstr>
      <vt:lpstr>Calibri</vt:lpstr>
      <vt:lpstr>JasmineUPC</vt:lpstr>
      <vt:lpstr>ชุดรูปแบบของ Office</vt:lpstr>
      <vt:lpstr> แผนการดำเนินงานยาเสพติด  แบบบูรณาการ ปีงบประมาณ 2563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ขอขอบคุณ</vt:lpstr>
    </vt:vector>
  </TitlesOfParts>
  <Company>PHO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CD</dc:creator>
  <cp:lastModifiedBy>lenovo</cp:lastModifiedBy>
  <cp:revision>374</cp:revision>
  <cp:lastPrinted>2019-09-30T01:34:48Z</cp:lastPrinted>
  <dcterms:created xsi:type="dcterms:W3CDTF">2018-02-23T04:02:53Z</dcterms:created>
  <dcterms:modified xsi:type="dcterms:W3CDTF">2019-11-04T11:40:17Z</dcterms:modified>
</cp:coreProperties>
</file>