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4" r:id="rId2"/>
    <p:sldId id="465" r:id="rId3"/>
    <p:sldId id="398" r:id="rId4"/>
    <p:sldId id="467" r:id="rId5"/>
    <p:sldId id="468" r:id="rId6"/>
    <p:sldId id="469" r:id="rId7"/>
    <p:sldId id="470" r:id="rId8"/>
    <p:sldId id="471" r:id="rId9"/>
    <p:sldId id="472" r:id="rId10"/>
    <p:sldId id="476" r:id="rId11"/>
    <p:sldId id="473" r:id="rId12"/>
    <p:sldId id="474" r:id="rId13"/>
    <p:sldId id="475" r:id="rId14"/>
    <p:sldId id="397" r:id="rId15"/>
  </p:sldIdLst>
  <p:sldSz cx="7620000" cy="5715000"/>
  <p:notesSz cx="7045325" cy="93456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14CA"/>
    <a:srgbClr val="00B853"/>
    <a:srgbClr val="E60000"/>
    <a:srgbClr val="008000"/>
    <a:srgbClr val="15C2FF"/>
    <a:srgbClr val="69D8FF"/>
    <a:srgbClr val="00C057"/>
    <a:srgbClr val="00BC55"/>
    <a:srgbClr val="81DE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สไตล์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04" autoAdjust="0"/>
    <p:restoredTop sz="86443" autoAdjust="0"/>
  </p:normalViewPr>
  <p:slideViewPr>
    <p:cSldViewPr>
      <p:cViewPr varScale="1">
        <p:scale>
          <a:sx n="82" d="100"/>
          <a:sy n="82" d="100"/>
        </p:scale>
        <p:origin x="414" y="90"/>
      </p:cViewPr>
      <p:guideLst>
        <p:guide orient="horz" pos="180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53792" cy="466834"/>
          </a:xfrm>
          <a:prstGeom prst="rect">
            <a:avLst/>
          </a:prstGeom>
        </p:spPr>
        <p:txBody>
          <a:bodyPr vert="horz" lIns="90830" tIns="45415" rIns="90830" bIns="4541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91534" y="2"/>
            <a:ext cx="3052155" cy="466834"/>
          </a:xfrm>
          <a:prstGeom prst="rect">
            <a:avLst/>
          </a:prstGeom>
        </p:spPr>
        <p:txBody>
          <a:bodyPr vert="horz" lIns="90830" tIns="45415" rIns="90830" bIns="45415" rtlCol="0"/>
          <a:lstStyle>
            <a:lvl1pPr algn="r">
              <a:defRPr sz="1200"/>
            </a:lvl1pPr>
          </a:lstStyle>
          <a:p>
            <a:fld id="{E7656ED7-2D19-4E70-9454-3057F3C6DCB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8877294"/>
            <a:ext cx="3053792" cy="466834"/>
          </a:xfrm>
          <a:prstGeom prst="rect">
            <a:avLst/>
          </a:prstGeom>
        </p:spPr>
        <p:txBody>
          <a:bodyPr vert="horz" lIns="90830" tIns="45415" rIns="90830" bIns="4541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91534" y="8877294"/>
            <a:ext cx="3052155" cy="466834"/>
          </a:xfrm>
          <a:prstGeom prst="rect">
            <a:avLst/>
          </a:prstGeom>
        </p:spPr>
        <p:txBody>
          <a:bodyPr vert="horz" lIns="90830" tIns="45415" rIns="90830" bIns="45415" rtlCol="0" anchor="b"/>
          <a:lstStyle>
            <a:lvl1pPr algn="r">
              <a:defRPr sz="1200"/>
            </a:lvl1pPr>
          </a:lstStyle>
          <a:p>
            <a:fld id="{187256FF-A38A-4A2A-8CA4-835584B525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5797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2974" cy="467281"/>
          </a:xfrm>
          <a:prstGeom prst="rect">
            <a:avLst/>
          </a:prstGeom>
        </p:spPr>
        <p:txBody>
          <a:bodyPr vert="horz" lIns="90830" tIns="45415" rIns="90830" bIns="4541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90722" y="0"/>
            <a:ext cx="3052974" cy="467281"/>
          </a:xfrm>
          <a:prstGeom prst="rect">
            <a:avLst/>
          </a:prstGeom>
        </p:spPr>
        <p:txBody>
          <a:bodyPr vert="horz" lIns="90830" tIns="45415" rIns="90830" bIns="45415" rtlCol="0"/>
          <a:lstStyle>
            <a:lvl1pPr algn="r">
              <a:defRPr sz="1200"/>
            </a:lvl1pPr>
          </a:lstStyle>
          <a:p>
            <a:fld id="{C4659D29-3E24-4B13-89DA-B0A0F1783372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0088"/>
            <a:ext cx="4676775" cy="3506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30" tIns="45415" rIns="90830" bIns="45415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4533" y="4439168"/>
            <a:ext cx="5636260" cy="4205526"/>
          </a:xfrm>
          <a:prstGeom prst="rect">
            <a:avLst/>
          </a:prstGeom>
        </p:spPr>
        <p:txBody>
          <a:bodyPr vert="horz" lIns="90830" tIns="45415" rIns="90830" bIns="45415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8876711"/>
            <a:ext cx="3052974" cy="467281"/>
          </a:xfrm>
          <a:prstGeom prst="rect">
            <a:avLst/>
          </a:prstGeom>
        </p:spPr>
        <p:txBody>
          <a:bodyPr vert="horz" lIns="90830" tIns="45415" rIns="90830" bIns="4541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90722" y="8876711"/>
            <a:ext cx="3052974" cy="467281"/>
          </a:xfrm>
          <a:prstGeom prst="rect">
            <a:avLst/>
          </a:prstGeom>
        </p:spPr>
        <p:txBody>
          <a:bodyPr vert="horz" lIns="90830" tIns="45415" rIns="90830" bIns="45415" rtlCol="0" anchor="b"/>
          <a:lstStyle>
            <a:lvl1pPr algn="r">
              <a:defRPr sz="1200"/>
            </a:lvl1pPr>
          </a:lstStyle>
          <a:p>
            <a:fld id="{92425122-B4C2-441D-A1A0-E04C4B63AD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2925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E37A2F-696A-462A-A649-C8B58A301D96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0088"/>
            <a:ext cx="4676775" cy="3506787"/>
          </a:xfrm>
          <a:prstGeom prst="rect">
            <a:avLst/>
          </a:prstGeo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4509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71500" y="1775356"/>
            <a:ext cx="6477000" cy="1225021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43000" y="3238500"/>
            <a:ext cx="5334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108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161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5524500" y="228867"/>
            <a:ext cx="1714500" cy="4876271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81000" y="228867"/>
            <a:ext cx="5016500" cy="4876271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000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756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1928" y="3672418"/>
            <a:ext cx="6477000" cy="1135062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1928" y="2422261"/>
            <a:ext cx="64770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47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81000" y="1333501"/>
            <a:ext cx="33655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873500" y="1333501"/>
            <a:ext cx="33655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821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81000" y="1279261"/>
            <a:ext cx="3366823" cy="53313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81000" y="1812396"/>
            <a:ext cx="3366823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870856" y="1279261"/>
            <a:ext cx="3368146" cy="53313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870856" y="1812396"/>
            <a:ext cx="3368146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53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242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96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2" y="227541"/>
            <a:ext cx="2506928" cy="968376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979208" y="227543"/>
            <a:ext cx="4259792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81002" y="1195919"/>
            <a:ext cx="2506928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531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93573" y="4000500"/>
            <a:ext cx="45720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493573" y="510646"/>
            <a:ext cx="45720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493573" y="4472783"/>
            <a:ext cx="4572000" cy="6707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271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81000" y="228864"/>
            <a:ext cx="6858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81000" y="1333501"/>
            <a:ext cx="6858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81000" y="5296960"/>
            <a:ext cx="1778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603500" y="5296960"/>
            <a:ext cx="2413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5461000" y="5296960"/>
            <a:ext cx="1778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835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>
            <a:extLst>
              <a:ext uri="{FF2B5EF4-FFF2-40B4-BE49-F238E27FC236}">
                <a16:creationId xmlns:a16="http://schemas.microsoft.com/office/drawing/2014/main" id="{A8A5D8FE-E8D9-A34D-B5C0-9021EE51B0C0}"/>
              </a:ext>
            </a:extLst>
          </p:cNvPr>
          <p:cNvSpPr/>
          <p:nvPr/>
        </p:nvSpPr>
        <p:spPr>
          <a:xfrm>
            <a:off x="1289720" y="3274581"/>
            <a:ext cx="5112568" cy="171322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" name="สี่เหลี่ยมผืนผ้ามุมมน 2">
            <a:extLst>
              <a:ext uri="{FF2B5EF4-FFF2-40B4-BE49-F238E27FC236}">
                <a16:creationId xmlns:a16="http://schemas.microsoft.com/office/drawing/2014/main" id="{3D9A39B2-A758-B645-9EC0-FC86A576CD82}"/>
              </a:ext>
            </a:extLst>
          </p:cNvPr>
          <p:cNvSpPr/>
          <p:nvPr/>
        </p:nvSpPr>
        <p:spPr>
          <a:xfrm>
            <a:off x="713656" y="1489348"/>
            <a:ext cx="6480720" cy="14401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3656" y="1561356"/>
            <a:ext cx="6350000" cy="342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167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แนวทางการดำเนินงานทัน</a:t>
            </a:r>
            <a:r>
              <a:rPr lang="th-TH" sz="4167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</a:t>
            </a:r>
            <a:r>
              <a:rPr lang="th-TH" sz="4167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สาธารณสุข จังหวัดปราจีนบุรี ปีงบประมาณ </a:t>
            </a:r>
            <a:r>
              <a:rPr lang="en-US" sz="4167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2563</a:t>
            </a:r>
            <a:endParaRPr lang="th-TH" sz="4167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3333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333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</a:t>
            </a:r>
          </a:p>
          <a:p>
            <a:pPr algn="ctr"/>
            <a:r>
              <a:rPr lang="th-TH" sz="3333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กลุ่มงานทัน</a:t>
            </a:r>
            <a:r>
              <a:rPr lang="th-TH" sz="3333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</a:t>
            </a:r>
            <a:r>
              <a:rPr lang="th-TH" sz="3333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สาธารณสุข</a:t>
            </a:r>
          </a:p>
          <a:p>
            <a:pPr algn="ctr"/>
            <a:r>
              <a:rPr lang="th-TH" sz="3333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สำนักงานสาธารณสุขจังหวัดปราจีนบุรี</a:t>
            </a:r>
          </a:p>
        </p:txBody>
      </p:sp>
    </p:spTree>
    <p:extLst>
      <p:ext uri="{BB962C8B-B14F-4D97-AF65-F5344CB8AC3E}">
        <p14:creationId xmlns:p14="http://schemas.microsoft.com/office/powerpoint/2010/main" val="652271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>
            <a:extLst>
              <a:ext uri="{FF2B5EF4-FFF2-40B4-BE49-F238E27FC236}">
                <a16:creationId xmlns:a16="http://schemas.microsoft.com/office/drawing/2014/main" id="{08F569F0-F935-F549-8C6A-771790240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80" y="193204"/>
            <a:ext cx="6192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Fee Schedule</a:t>
            </a:r>
            <a:endParaRPr lang="th-TH" sz="40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C641606B-9D9D-6346-9D97-318A72D8DE1C}"/>
              </a:ext>
            </a:extLst>
          </p:cNvPr>
          <p:cNvGraphicFramePr>
            <a:graphicFrameLocks noGrp="1"/>
          </p:cNvGraphicFramePr>
          <p:nvPr/>
        </p:nvGraphicFramePr>
        <p:xfrm>
          <a:off x="281608" y="1777380"/>
          <a:ext cx="7266384" cy="259266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3473468026"/>
                    </a:ext>
                  </a:extLst>
                </a:gridCol>
                <a:gridCol w="3305944">
                  <a:extLst>
                    <a:ext uri="{9D8B030D-6E8A-4147-A177-3AD203B41FA5}">
                      <a16:colId xmlns:a16="http://schemas.microsoft.com/office/drawing/2014/main" val="2094738124"/>
                    </a:ext>
                  </a:extLst>
                </a:gridCol>
              </a:tblGrid>
              <a:tr h="542963">
                <a:tc>
                  <a:txBody>
                    <a:bodyPr/>
                    <a:lstStyle/>
                    <a:p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-หญิงตั้งครรภ์ได้รับการตรวจสุขภาพช่องปาก และได้รับบริการทำความสะอาดโดยการขูดหินน้ำลาย</a:t>
                      </a:r>
                      <a:endParaRPr lang="en-US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500 </a:t>
                      </a: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 ต่อ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การหนึ่งตั้งครรภ์</a:t>
                      </a:r>
                      <a:endParaRPr lang="en-US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1231224"/>
                  </a:ext>
                </a:extLst>
              </a:tr>
              <a:tr h="632103">
                <a:tc>
                  <a:txBody>
                    <a:bodyPr/>
                    <a:lstStyle/>
                    <a:p>
                      <a:pPr marL="0" marR="0" lvl="0" indent="0" algn="l" defTabSz="7619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เด็กอายุ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—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 </a:t>
                      </a: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ปีได้รับการ</a:t>
                      </a:r>
                      <a:r>
                        <a:rPr lang="th-TH" b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เคลือบฟลูออไรด์</a:t>
                      </a:r>
                      <a:endParaRPr lang="en-US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 </a:t>
                      </a: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 ต่อคน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 </a:t>
                      </a: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ต่อ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ปีงบประมาณ</a:t>
                      </a:r>
                      <a:endParaRPr lang="en-US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7121138"/>
                  </a:ext>
                </a:extLst>
              </a:tr>
              <a:tr h="520025">
                <a:tc>
                  <a:txBody>
                    <a:bodyPr/>
                    <a:lstStyle/>
                    <a:p>
                      <a:pPr marL="0" marR="0" lvl="0" indent="0" algn="l" defTabSz="7619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เด็กอายุ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6-12 </a:t>
                      </a: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ปีได้รับการเคลือบหลุมร่องฟัน</a:t>
                      </a:r>
                      <a:endParaRPr lang="en-US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619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250</a:t>
                      </a: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บาท ต่อซี่ ไม่เกิน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4 </a:t>
                      </a: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ซี่ต่อ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ปีงบประมาณ</a:t>
                      </a:r>
                      <a:endParaRPr lang="en-US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2455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587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857672" y="193204"/>
            <a:ext cx="6192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th-TH" sz="4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พัฒนาคุณภาพสถานพยาบาล</a:t>
            </a:r>
          </a:p>
        </p:txBody>
      </p:sp>
      <p:graphicFrame>
        <p:nvGraphicFramePr>
          <p:cNvPr id="6" name="ตาราง 5">
            <a:extLst>
              <a:ext uri="{FF2B5EF4-FFF2-40B4-BE49-F238E27FC236}">
                <a16:creationId xmlns:a16="http://schemas.microsoft.com/office/drawing/2014/main" id="{62E7180B-643C-5244-959C-13CA1A2376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306423"/>
              </p:ext>
            </p:extLst>
          </p:nvPr>
        </p:nvGraphicFramePr>
        <p:xfrm>
          <a:off x="137592" y="2641476"/>
          <a:ext cx="7266384" cy="22151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266384">
                  <a:extLst>
                    <a:ext uri="{9D8B030D-6E8A-4147-A177-3AD203B41FA5}">
                      <a16:colId xmlns:a16="http://schemas.microsoft.com/office/drawing/2014/main" val="3473468026"/>
                    </a:ext>
                  </a:extLst>
                </a:gridCol>
              </a:tblGrid>
              <a:tr h="542963"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พัฒนามาตรฐานหน่วยบริการให้เป็นไปตาม</a:t>
                      </a:r>
                      <a:r>
                        <a:rPr lang="en-US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Thai dental safety goal 2015</a:t>
                      </a:r>
                      <a:endParaRPr lang="en-US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1231224"/>
                  </a:ext>
                </a:extLst>
              </a:tr>
              <a:tr h="632103">
                <a:tc>
                  <a:txBody>
                    <a:bodyPr/>
                    <a:lstStyle/>
                    <a:p>
                      <a:pPr algn="l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พัฒนาแนวทางการส่งต่อผู้ป่วยในเครือข่าย และระหว่างเครือข่าย</a:t>
                      </a:r>
                      <a:endParaRPr lang="en-US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7121138"/>
                  </a:ext>
                </a:extLst>
              </a:tr>
              <a:tr h="520025">
                <a:tc>
                  <a:txBody>
                    <a:bodyPr/>
                    <a:lstStyle/>
                    <a:p>
                      <a:pPr marL="0" marR="0" lvl="0" indent="0" algn="l" defTabSz="7619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พัฒนาระบบข้อมูลทัน</a:t>
                      </a:r>
                      <a:r>
                        <a:rPr lang="th-TH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สาธารณสุขใน </a:t>
                      </a:r>
                      <a:r>
                        <a:rPr lang="en-US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HDC</a:t>
                      </a:r>
                      <a:endParaRPr lang="en-US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2455004"/>
                  </a:ext>
                </a:extLst>
              </a:tr>
              <a:tr h="520025">
                <a:tc>
                  <a:txBody>
                    <a:bodyPr/>
                    <a:lstStyle/>
                    <a:p>
                      <a:pPr marL="0" marR="0" lvl="0" indent="0" algn="l" defTabSz="7619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จัดบริการทัน</a:t>
                      </a:r>
                      <a:r>
                        <a:rPr lang="th-TH" b="0" dirty="0" err="1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กรรมพื้นฐานในหน่วยบริการที่มีทัน</a:t>
                      </a:r>
                      <a:r>
                        <a:rPr lang="th-TH" b="0" dirty="0" err="1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บุคลากร</a:t>
                      </a:r>
                      <a:endParaRPr lang="en-US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9465237"/>
                  </a:ext>
                </a:extLst>
              </a:tr>
            </a:tbl>
          </a:graphicData>
        </a:graphic>
      </p:graphicFrame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C2946766-5EAE-2B45-9BD0-BDDBEA44E2D1}"/>
              </a:ext>
            </a:extLst>
          </p:cNvPr>
          <p:cNvSpPr txBox="1"/>
          <p:nvPr/>
        </p:nvSpPr>
        <p:spPr>
          <a:xfrm>
            <a:off x="353616" y="1489348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การเข้าถึงบริการทางทัน</a:t>
            </a:r>
            <a:r>
              <a:rPr lang="th-TH" sz="2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กรรม ร้อยละ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30</a:t>
            </a:r>
          </a:p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รพ.สต./</a:t>
            </a:r>
            <a:r>
              <a:rPr lang="th-TH" sz="2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ศ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 ผ่านเกณฑ์จัดบริการสุขภาพช่องปาก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กลุ่มวัย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14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กิจกรรม และจัดบริการ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200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คนต่อ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1000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ประชากร ร้อยละ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2934445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1217712" y="193204"/>
            <a:ext cx="6192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th-TH" sz="4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พัฒนาศักยภาพบุคลากรและเครือข่าย</a:t>
            </a:r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B46C4673-C7AC-3549-96C8-B14037B6C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042916"/>
              </p:ext>
            </p:extLst>
          </p:nvPr>
        </p:nvGraphicFramePr>
        <p:xfrm>
          <a:off x="144016" y="2425452"/>
          <a:ext cx="7266384" cy="160014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266384">
                  <a:extLst>
                    <a:ext uri="{9D8B030D-6E8A-4147-A177-3AD203B41FA5}">
                      <a16:colId xmlns:a16="http://schemas.microsoft.com/office/drawing/2014/main" val="3473468026"/>
                    </a:ext>
                  </a:extLst>
                </a:gridCol>
              </a:tblGrid>
              <a:tr h="542963">
                <a:tc>
                  <a:txBody>
                    <a:bodyPr/>
                    <a:lstStyle/>
                    <a:p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อบรมการตรวจคัดกรองรอยโรคในช่องปาก และการคัดกรองรอยโรคก่อนมะเร็ง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(PMDs)</a:t>
                      </a:r>
                      <a:endParaRPr lang="th-TH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1231224"/>
                  </a:ext>
                </a:extLst>
              </a:tr>
              <a:tr h="537157">
                <a:tc>
                  <a:txBody>
                    <a:bodyPr/>
                    <a:lstStyle/>
                    <a:p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พัฒนาทันตแพทย์หมอครอบครัว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7121138"/>
                  </a:ext>
                </a:extLst>
              </a:tr>
              <a:tr h="520025">
                <a:tc>
                  <a:txBody>
                    <a:bodyPr/>
                    <a:lstStyle/>
                    <a:p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พัฒนาอสม.เชี่ยวชาญด้านทันสาธารณสุข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2455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446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ัวแทนเนื้อหา 3">
            <a:extLst>
              <a:ext uri="{FF2B5EF4-FFF2-40B4-BE49-F238E27FC236}">
                <a16:creationId xmlns:a16="http://schemas.microsoft.com/office/drawing/2014/main" id="{CC4941BD-A13D-AD40-AAB1-3D83FF324B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6867961"/>
              </p:ext>
            </p:extLst>
          </p:nvPr>
        </p:nvGraphicFramePr>
        <p:xfrm>
          <a:off x="209600" y="1489348"/>
          <a:ext cx="7272808" cy="3337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78527">
                  <a:extLst>
                    <a:ext uri="{9D8B030D-6E8A-4147-A177-3AD203B41FA5}">
                      <a16:colId xmlns:a16="http://schemas.microsoft.com/office/drawing/2014/main" val="1800613453"/>
                    </a:ext>
                  </a:extLst>
                </a:gridCol>
                <a:gridCol w="2894281">
                  <a:extLst>
                    <a:ext uri="{9D8B030D-6E8A-4147-A177-3AD203B41FA5}">
                      <a16:colId xmlns:a16="http://schemas.microsoft.com/office/drawing/2014/main" val="1602734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แผนการดำเนินงาน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ช่วงเวลา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440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ประชุมชี้แจงแนวทางการดำเนินงานทัน</a:t>
                      </a:r>
                      <a:r>
                        <a:rPr lang="th-TH" sz="1800" baseline="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สาธารณสุข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พฤศจิกายน</a:t>
                      </a:r>
                      <a:r>
                        <a:rPr lang="en-US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2562</a:t>
                      </a:r>
                      <a:endParaRPr lang="th-TH" sz="1800" baseline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313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ประชุมทบทวน อัพเดทความรู้ และแนวทางการคัดกรองรอยโรคมะเร็ง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พฤศจิกายน</a:t>
                      </a:r>
                      <a:r>
                        <a:rPr lang="en-US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2562</a:t>
                      </a:r>
                      <a:endParaRPr lang="th-TH" sz="1800" baseline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807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ประชุมเชิงปฏิบัติการแนวทางการลงข้อมูลทัน</a:t>
                      </a:r>
                      <a:r>
                        <a:rPr lang="th-TH" sz="1800" baseline="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สาธารณสุข</a:t>
                      </a:r>
                      <a:r>
                        <a:rPr lang="en-US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(HDC)</a:t>
                      </a:r>
                      <a:endParaRPr lang="th-TH" sz="1800" baseline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พฤศจิกายน-ธันวาคม </a:t>
                      </a:r>
                      <a:r>
                        <a:rPr lang="en-US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2562</a:t>
                      </a:r>
                      <a:endParaRPr lang="th-TH" sz="1800" baseline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080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ประชุมเชิงปฏิบัติการพัฒนาศักยภาพเจ้าพนักงานทัน</a:t>
                      </a:r>
                      <a:r>
                        <a:rPr lang="th-TH" sz="1800" baseline="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สาธารณสุข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ธันวาคม </a:t>
                      </a:r>
                      <a:r>
                        <a:rPr lang="en-US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2562</a:t>
                      </a:r>
                      <a:endParaRPr lang="th-TH" sz="1800" baseline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147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ประชุมคณะทำงาน </a:t>
                      </a:r>
                      <a:r>
                        <a:rPr lang="en-US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Service  Plan</a:t>
                      </a:r>
                      <a:endParaRPr lang="th-TH" sz="1800" baseline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มกราคม,มีนาคม,พฤษภาคม,กรกฎาคม </a:t>
                      </a:r>
                      <a:r>
                        <a:rPr lang="en-US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2563</a:t>
                      </a:r>
                      <a:endParaRPr lang="th-TH" sz="1800" baseline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084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ประชุมจัดทำแนวทางการส่งต่อการรักษา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กุมภาพันธ์ </a:t>
                      </a:r>
                      <a:r>
                        <a:rPr lang="en-US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2563</a:t>
                      </a:r>
                      <a:endParaRPr lang="th-TH" sz="1800" baseline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21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นิเทศหน่วยบริการที่มีทัน</a:t>
                      </a:r>
                      <a:r>
                        <a:rPr lang="th-TH" sz="1800" baseline="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บุคลากร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มกราคม และ กรกฎาคม </a:t>
                      </a:r>
                      <a:r>
                        <a:rPr lang="en-US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2563</a:t>
                      </a:r>
                      <a:endParaRPr lang="th-TH" sz="1800" baseline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071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ประชุมแลกเปลี่ยนเรียนรู้ กำกับติดตาม ประเมินผลการดำ</a:t>
                      </a:r>
                      <a:r>
                        <a:rPr lang="th-TH" sz="1800" baseline="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เนิ</a:t>
                      </a:r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งาน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กุมภาพันธ์ และ สิงหาคม</a:t>
                      </a:r>
                      <a:r>
                        <a:rPr lang="en-US" sz="18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2563</a:t>
                      </a:r>
                      <a:endParaRPr lang="th-TH" sz="1800" baseline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14982"/>
                  </a:ext>
                </a:extLst>
              </a:tr>
            </a:tbl>
          </a:graphicData>
        </a:graphic>
      </p:graphicFrame>
      <p:sp>
        <p:nvSpPr>
          <p:cNvPr id="3" name="Rectangle 16">
            <a:extLst>
              <a:ext uri="{FF2B5EF4-FFF2-40B4-BE49-F238E27FC236}">
                <a16:creationId xmlns:a16="http://schemas.microsoft.com/office/drawing/2014/main" id="{B3B34E79-8289-524C-99DA-E95C1016B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660" y="337220"/>
            <a:ext cx="6192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th-TH" sz="4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แผนการดำเนินงาน</a:t>
            </a:r>
          </a:p>
        </p:txBody>
      </p:sp>
    </p:spTree>
    <p:extLst>
      <p:ext uri="{BB962C8B-B14F-4D97-AF65-F5344CB8AC3E}">
        <p14:creationId xmlns:p14="http://schemas.microsoft.com/office/powerpoint/2010/main" val="2706761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4" descr="sawasdee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729880" y="2633812"/>
            <a:ext cx="2727890" cy="2580287"/>
          </a:xfrm>
        </p:spPr>
      </p:pic>
      <p:sp>
        <p:nvSpPr>
          <p:cNvPr id="18435" name="Title 3"/>
          <p:cNvSpPr>
            <a:spLocks noGrp="1"/>
          </p:cNvSpPr>
          <p:nvPr>
            <p:ph type="title" idx="4294967295"/>
          </p:nvPr>
        </p:nvSpPr>
        <p:spPr>
          <a:xfrm>
            <a:off x="664825" y="1633364"/>
            <a:ext cx="6858000" cy="7937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6000" b="1" dirty="0">
                <a:latin typeface="JasmineUPC" pitchFamily="18" charset="-34"/>
                <a:cs typeface="JasmineUPC" pitchFamily="18" charset="-34"/>
              </a:rPr>
              <a:t>ขอขอบคุณ</a:t>
            </a:r>
          </a:p>
        </p:txBody>
      </p:sp>
    </p:spTree>
    <p:extLst>
      <p:ext uri="{BB962C8B-B14F-4D97-AF65-F5344CB8AC3E}">
        <p14:creationId xmlns:p14="http://schemas.microsoft.com/office/powerpoint/2010/main" val="270714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เครื่องหมายบั้ง 1">
            <a:extLst>
              <a:ext uri="{FF2B5EF4-FFF2-40B4-BE49-F238E27FC236}">
                <a16:creationId xmlns:a16="http://schemas.microsoft.com/office/drawing/2014/main" id="{54B125C4-FBA1-F141-9F6D-A24BD786783C}"/>
              </a:ext>
            </a:extLst>
          </p:cNvPr>
          <p:cNvSpPr/>
          <p:nvPr/>
        </p:nvSpPr>
        <p:spPr>
          <a:xfrm>
            <a:off x="1505744" y="2425452"/>
            <a:ext cx="4853676" cy="462982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ส่งเสริมสุขภาพ และป้องกันโรคทุกกลุ่มวัย</a:t>
            </a:r>
          </a:p>
        </p:txBody>
      </p:sp>
      <p:sp>
        <p:nvSpPr>
          <p:cNvPr id="7" name="เครื่องหมายบั้ง 6">
            <a:extLst>
              <a:ext uri="{FF2B5EF4-FFF2-40B4-BE49-F238E27FC236}">
                <a16:creationId xmlns:a16="http://schemas.microsoft.com/office/drawing/2014/main" id="{1C9E84FD-07EA-4248-9B31-0E2C5CA8A790}"/>
              </a:ext>
            </a:extLst>
          </p:cNvPr>
          <p:cNvSpPr/>
          <p:nvPr/>
        </p:nvSpPr>
        <p:spPr>
          <a:xfrm>
            <a:off x="1505744" y="2970582"/>
            <a:ext cx="4853676" cy="462982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พัฒนาคุณภาพสถานพยาบาล</a:t>
            </a:r>
          </a:p>
        </p:txBody>
      </p:sp>
      <p:sp>
        <p:nvSpPr>
          <p:cNvPr id="8" name="เครื่องหมายบั้ง 7">
            <a:extLst>
              <a:ext uri="{FF2B5EF4-FFF2-40B4-BE49-F238E27FC236}">
                <a16:creationId xmlns:a16="http://schemas.microsoft.com/office/drawing/2014/main" id="{AC801B2A-4FBA-DF4D-994F-95444EE9A3C5}"/>
              </a:ext>
            </a:extLst>
          </p:cNvPr>
          <p:cNvSpPr/>
          <p:nvPr/>
        </p:nvSpPr>
        <p:spPr>
          <a:xfrm>
            <a:off x="1479644" y="3529979"/>
            <a:ext cx="4853676" cy="462982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พัฒนาศักยภาพบุคลากร และเครือข่าย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เครื่องหมายบั้ง 8">
            <a:extLst>
              <a:ext uri="{FF2B5EF4-FFF2-40B4-BE49-F238E27FC236}">
                <a16:creationId xmlns:a16="http://schemas.microsoft.com/office/drawing/2014/main" id="{9A6EB93D-4414-6A48-A0EB-EEE75DAE4193}"/>
              </a:ext>
            </a:extLst>
          </p:cNvPr>
          <p:cNvSpPr/>
          <p:nvPr/>
        </p:nvSpPr>
        <p:spPr>
          <a:xfrm>
            <a:off x="1479644" y="4122710"/>
            <a:ext cx="4853676" cy="462982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แผนการดำเนินงาน</a:t>
            </a:r>
          </a:p>
        </p:txBody>
      </p:sp>
      <p:sp>
        <p:nvSpPr>
          <p:cNvPr id="3" name="รูปห้าเหลี่ยม 2">
            <a:extLst>
              <a:ext uri="{FF2B5EF4-FFF2-40B4-BE49-F238E27FC236}">
                <a16:creationId xmlns:a16="http://schemas.microsoft.com/office/drawing/2014/main" id="{C127A85A-B931-054F-B222-BD0E06047480}"/>
              </a:ext>
            </a:extLst>
          </p:cNvPr>
          <p:cNvSpPr/>
          <p:nvPr/>
        </p:nvSpPr>
        <p:spPr>
          <a:xfrm rot="5400000">
            <a:off x="76254" y="3012189"/>
            <a:ext cx="3096345" cy="482714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4" name="วงรี 3">
            <a:extLst>
              <a:ext uri="{FF2B5EF4-FFF2-40B4-BE49-F238E27FC236}">
                <a16:creationId xmlns:a16="http://schemas.microsoft.com/office/drawing/2014/main" id="{6224F11C-8352-D04C-B8F1-9B4CCD4B664D}"/>
              </a:ext>
            </a:extLst>
          </p:cNvPr>
          <p:cNvSpPr/>
          <p:nvPr/>
        </p:nvSpPr>
        <p:spPr>
          <a:xfrm>
            <a:off x="652318" y="1273324"/>
            <a:ext cx="194421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bg1"/>
                </a:solidFill>
                <a:cs typeface="JasmineUPC" pitchFamily="18" charset="-34"/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720438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1217712" y="121196"/>
            <a:ext cx="6192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th-TH" sz="4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ส่งเสริมสุขภาพ และป้องกันโรคทุกกลุ่มวัย</a:t>
            </a:r>
          </a:p>
        </p:txBody>
      </p:sp>
      <p:pic>
        <p:nvPicPr>
          <p:cNvPr id="3" name="ตัวแทนเนื้อหา 4">
            <a:extLst>
              <a:ext uri="{FF2B5EF4-FFF2-40B4-BE49-F238E27FC236}">
                <a16:creationId xmlns:a16="http://schemas.microsoft.com/office/drawing/2014/main" id="{F9AE8CB3-E243-F043-984C-BABECA0E84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65" t="981" r="4269" b="2606"/>
          <a:stretch/>
        </p:blipFill>
        <p:spPr>
          <a:xfrm>
            <a:off x="1073696" y="1489349"/>
            <a:ext cx="5976664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61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มุมมน 4">
            <a:extLst>
              <a:ext uri="{FF2B5EF4-FFF2-40B4-BE49-F238E27FC236}">
                <a16:creationId xmlns:a16="http://schemas.microsoft.com/office/drawing/2014/main" id="{E33EF1E3-A51B-3C43-93C2-4556CA077DC6}"/>
              </a:ext>
            </a:extLst>
          </p:cNvPr>
          <p:cNvSpPr/>
          <p:nvPr/>
        </p:nvSpPr>
        <p:spPr>
          <a:xfrm>
            <a:off x="2780522" y="1204220"/>
            <a:ext cx="2088232" cy="71717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หญิงตั้งครรภ์</a:t>
            </a:r>
          </a:p>
        </p:txBody>
      </p:sp>
      <p:sp>
        <p:nvSpPr>
          <p:cNvPr id="2" name="สี่เหลี่ยมผืนผ้ามุมมน 1">
            <a:extLst>
              <a:ext uri="{FF2B5EF4-FFF2-40B4-BE49-F238E27FC236}">
                <a16:creationId xmlns:a16="http://schemas.microsoft.com/office/drawing/2014/main" id="{3C556CF2-371A-7C44-ABC1-F2F2324AB9CD}"/>
              </a:ext>
            </a:extLst>
          </p:cNvPr>
          <p:cNvSpPr/>
          <p:nvPr/>
        </p:nvSpPr>
        <p:spPr>
          <a:xfrm>
            <a:off x="2225824" y="949288"/>
            <a:ext cx="3431570" cy="50986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กลุ่มแม่ และเด็กประถมวัย</a:t>
            </a:r>
          </a:p>
        </p:txBody>
      </p:sp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1195264" y="14925"/>
            <a:ext cx="6192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th-TH" sz="4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ส่งเสริมสุขภาพ และป้องกันโรคทุกกลุ่มวัย</a:t>
            </a:r>
          </a:p>
        </p:txBody>
      </p:sp>
      <p:pic>
        <p:nvPicPr>
          <p:cNvPr id="3" name="ตัวแทนเนื้อหา 4">
            <a:extLst>
              <a:ext uri="{FF2B5EF4-FFF2-40B4-BE49-F238E27FC236}">
                <a16:creationId xmlns:a16="http://schemas.microsoft.com/office/drawing/2014/main" id="{F9AE8CB3-E243-F043-984C-BABECA0E84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061" t="14899" r="44919" b="64553"/>
          <a:stretch/>
        </p:blipFill>
        <p:spPr>
          <a:xfrm>
            <a:off x="1217712" y="646158"/>
            <a:ext cx="1109396" cy="1116124"/>
          </a:xfrm>
          <a:prstGeom prst="ellipse">
            <a:avLst/>
          </a:prstGeom>
        </p:spPr>
      </p:pic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8A49532E-E4F0-9A4B-B061-F5C42E4CD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865557"/>
              </p:ext>
            </p:extLst>
          </p:nvPr>
        </p:nvGraphicFramePr>
        <p:xfrm>
          <a:off x="116226" y="3001516"/>
          <a:ext cx="7416824" cy="2349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>
                  <a:extLst>
                    <a:ext uri="{9D8B030D-6E8A-4147-A177-3AD203B41FA5}">
                      <a16:colId xmlns:a16="http://schemas.microsoft.com/office/drawing/2014/main" val="3473468026"/>
                    </a:ext>
                  </a:extLst>
                </a:gridCol>
                <a:gridCol w="3708412">
                  <a:extLst>
                    <a:ext uri="{9D8B030D-6E8A-4147-A177-3AD203B41FA5}">
                      <a16:colId xmlns:a16="http://schemas.microsoft.com/office/drawing/2014/main" val="1951676952"/>
                    </a:ext>
                  </a:extLst>
                </a:gridCol>
              </a:tblGrid>
              <a:tr h="480246"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ทัน</a:t>
                      </a:r>
                      <a:r>
                        <a:rPr lang="th-TH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บุคลากร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ภาคี/เครือข่าย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660787"/>
                  </a:ext>
                </a:extLst>
              </a:tr>
              <a:tr h="1852984"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จัดบริการส่งเสริมสุขภาพช่องปากใน</a:t>
                      </a:r>
                      <a:r>
                        <a:rPr lang="en-US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ANC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ตรวจคัดกรองสุขภาพช่องปาก</a:t>
                      </a:r>
                    </a:p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ขัดทำความสะอาดฟัน</a:t>
                      </a:r>
                    </a:p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ให้ทัน</a:t>
                      </a:r>
                      <a:r>
                        <a:rPr lang="th-TH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สุขศึกษา</a:t>
                      </a:r>
                      <a:r>
                        <a:rPr lang="en-US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ติดตามการดำเนินงานในชุมชน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รณรงค์ในพื้นที่เพื่อกระตุ้นการเข้ารับบริการ</a:t>
                      </a:r>
                    </a:p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อสม. เยี่ยมบ้านกลุ่มเป้าหมาย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231224"/>
                  </a:ext>
                </a:extLst>
              </a:tr>
            </a:tbl>
          </a:graphicData>
        </a:graphic>
      </p:graphicFrame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112F67D9-A193-8746-BE8E-0C369A082898}"/>
              </a:ext>
            </a:extLst>
          </p:cNvPr>
          <p:cNvSpPr txBox="1"/>
          <p:nvPr/>
        </p:nvSpPr>
        <p:spPr>
          <a:xfrm>
            <a:off x="295164" y="217632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หญิงตั้งครรภ์ได้รับการตรวจสุขภาพช่องปากและวางแผนการรักษา ร้อยละ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75</a:t>
            </a:r>
          </a:p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หญิงตั้งครรภ์ได้รับการขัดและทำความสะอาดฟัน ร้อยละ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75</a:t>
            </a:r>
          </a:p>
        </p:txBody>
      </p:sp>
    </p:spTree>
    <p:extLst>
      <p:ext uri="{BB962C8B-B14F-4D97-AF65-F5344CB8AC3E}">
        <p14:creationId xmlns:p14="http://schemas.microsoft.com/office/powerpoint/2010/main" val="207437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มุมมน 4">
            <a:extLst>
              <a:ext uri="{FF2B5EF4-FFF2-40B4-BE49-F238E27FC236}">
                <a16:creationId xmlns:a16="http://schemas.microsoft.com/office/drawing/2014/main" id="{E33EF1E3-A51B-3C43-93C2-4556CA077DC6}"/>
              </a:ext>
            </a:extLst>
          </p:cNvPr>
          <p:cNvSpPr/>
          <p:nvPr/>
        </p:nvSpPr>
        <p:spPr>
          <a:xfrm>
            <a:off x="2780522" y="1204220"/>
            <a:ext cx="2088232" cy="71717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เด็กประถมวัย</a:t>
            </a:r>
          </a:p>
        </p:txBody>
      </p:sp>
      <p:sp>
        <p:nvSpPr>
          <p:cNvPr id="2" name="สี่เหลี่ยมผืนผ้ามุมมน 1">
            <a:extLst>
              <a:ext uri="{FF2B5EF4-FFF2-40B4-BE49-F238E27FC236}">
                <a16:creationId xmlns:a16="http://schemas.microsoft.com/office/drawing/2014/main" id="{3C556CF2-371A-7C44-ABC1-F2F2324AB9CD}"/>
              </a:ext>
            </a:extLst>
          </p:cNvPr>
          <p:cNvSpPr/>
          <p:nvPr/>
        </p:nvSpPr>
        <p:spPr>
          <a:xfrm>
            <a:off x="2225824" y="949288"/>
            <a:ext cx="3431570" cy="50986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กลุ่มแม่ และเด็กประถมวัย</a:t>
            </a:r>
          </a:p>
        </p:txBody>
      </p:sp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1217712" y="-45846"/>
            <a:ext cx="6192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th-TH" sz="4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ส่งเสริมสุขภาพ และป้องกันโรคทุกกลุ่มวัย</a:t>
            </a:r>
          </a:p>
        </p:txBody>
      </p:sp>
      <p:pic>
        <p:nvPicPr>
          <p:cNvPr id="3" name="ตัวแทนเนื้อหา 4">
            <a:extLst>
              <a:ext uri="{FF2B5EF4-FFF2-40B4-BE49-F238E27FC236}">
                <a16:creationId xmlns:a16="http://schemas.microsoft.com/office/drawing/2014/main" id="{F9AE8CB3-E243-F043-984C-BABECA0E84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061" t="14899" r="44919" b="64553"/>
          <a:stretch/>
        </p:blipFill>
        <p:spPr>
          <a:xfrm>
            <a:off x="1217712" y="646158"/>
            <a:ext cx="1109396" cy="1116124"/>
          </a:xfrm>
          <a:prstGeom prst="ellipse">
            <a:avLst/>
          </a:prstGeom>
        </p:spPr>
      </p:pic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8A49532E-E4F0-9A4B-B061-F5C42E4CD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666687"/>
              </p:ext>
            </p:extLst>
          </p:nvPr>
        </p:nvGraphicFramePr>
        <p:xfrm>
          <a:off x="80222" y="2857500"/>
          <a:ext cx="7488832" cy="2704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770">
                  <a:extLst>
                    <a:ext uri="{9D8B030D-6E8A-4147-A177-3AD203B41FA5}">
                      <a16:colId xmlns:a16="http://schemas.microsoft.com/office/drawing/2014/main" val="3473468026"/>
                    </a:ext>
                  </a:extLst>
                </a:gridCol>
                <a:gridCol w="3708062">
                  <a:extLst>
                    <a:ext uri="{9D8B030D-6E8A-4147-A177-3AD203B41FA5}">
                      <a16:colId xmlns:a16="http://schemas.microsoft.com/office/drawing/2014/main" val="1951676952"/>
                    </a:ext>
                  </a:extLst>
                </a:gridCol>
              </a:tblGrid>
              <a:tr h="480246"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ทัน</a:t>
                      </a:r>
                      <a:r>
                        <a:rPr lang="th-TH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บุคลากร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ภาคี/เครือข่าย(ชุมชน,ศพ</a:t>
                      </a:r>
                      <a:r>
                        <a:rPr lang="th-TH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</a:t>
                      </a: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660787"/>
                  </a:ext>
                </a:extLst>
              </a:tr>
              <a:tr h="1852984"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จัดบริการส่งเสริมสุขภาพช่องปากใน</a:t>
                      </a:r>
                      <a:r>
                        <a:rPr lang="en-US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WBC </a:t>
                      </a: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</a:t>
                      </a:r>
                      <a:r>
                        <a:rPr lang="th-TH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</a:t>
                      </a: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พด.</a:t>
                      </a:r>
                    </a:p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ตรวจคัดกรองสุขภาพช่องปาก</a:t>
                      </a:r>
                    </a:p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เคลือบหลุมร่องฟัน</a:t>
                      </a:r>
                    </a:p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ให้ทัน</a:t>
                      </a:r>
                      <a:r>
                        <a:rPr lang="th-TH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สุขศึกษา- สนับสนุนและติดตามการดำเนินงานในภาคีเครือข่าย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รณรงค์เพื่อกระตุ้นให้เกิดการดูแลสุขภาพ</a:t>
                      </a:r>
                    </a:p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จัดสิ่งแวดล้อมให้เอื้อต่อการมีสุขภาพช่องปากที่ดี</a:t>
                      </a:r>
                    </a:p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เยี่ยมบ้านกลุ่มเป้าหมาย</a:t>
                      </a:r>
                    </a:p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มีช่องทางการติดต่อกับหน่วยบริการอย่างเหมาะสม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231224"/>
                  </a:ext>
                </a:extLst>
              </a:tr>
            </a:tbl>
          </a:graphicData>
        </a:graphic>
      </p:graphicFrame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882C2AE2-FDDB-CA4C-8FB0-D811AE150A6F}"/>
              </a:ext>
            </a:extLst>
          </p:cNvPr>
          <p:cNvSpPr txBox="1"/>
          <p:nvPr/>
        </p:nvSpPr>
        <p:spPr>
          <a:xfrm>
            <a:off x="98545" y="210751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เด็กอายุ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0-5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ปีได้รับการตรวจสุขภาพช่องปากและวางแผนการรักษา ร้อยละ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80</a:t>
            </a:r>
          </a:p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เด็กอายุ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0-5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ปีได้รับการการทาฟลูออไรด์เฉพาะที่ ร้อยละ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50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99277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มุมมน 1">
            <a:extLst>
              <a:ext uri="{FF2B5EF4-FFF2-40B4-BE49-F238E27FC236}">
                <a16:creationId xmlns:a16="http://schemas.microsoft.com/office/drawing/2014/main" id="{3C556CF2-371A-7C44-ABC1-F2F2324AB9CD}"/>
              </a:ext>
            </a:extLst>
          </p:cNvPr>
          <p:cNvSpPr/>
          <p:nvPr/>
        </p:nvSpPr>
        <p:spPr>
          <a:xfrm>
            <a:off x="2225824" y="784366"/>
            <a:ext cx="3431570" cy="50986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กลุ่มวัยเรียน</a:t>
            </a:r>
          </a:p>
        </p:txBody>
      </p:sp>
      <p:pic>
        <p:nvPicPr>
          <p:cNvPr id="3" name="ตัวแทนเนื้อหา 4">
            <a:extLst>
              <a:ext uri="{FF2B5EF4-FFF2-40B4-BE49-F238E27FC236}">
                <a16:creationId xmlns:a16="http://schemas.microsoft.com/office/drawing/2014/main" id="{F9AE8CB3-E243-F043-984C-BABECA0E84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22" t="32876" r="31758" b="46576"/>
          <a:stretch/>
        </p:blipFill>
        <p:spPr>
          <a:xfrm>
            <a:off x="1217712" y="481236"/>
            <a:ext cx="1109396" cy="1116124"/>
          </a:xfrm>
          <a:prstGeom prst="ellipse">
            <a:avLst/>
          </a:prstGeom>
        </p:spPr>
      </p:pic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8A49532E-E4F0-9A4B-B061-F5C42E4CD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285010"/>
              </p:ext>
            </p:extLst>
          </p:nvPr>
        </p:nvGraphicFramePr>
        <p:xfrm>
          <a:off x="113250" y="2929508"/>
          <a:ext cx="7488832" cy="2705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770">
                  <a:extLst>
                    <a:ext uri="{9D8B030D-6E8A-4147-A177-3AD203B41FA5}">
                      <a16:colId xmlns:a16="http://schemas.microsoft.com/office/drawing/2014/main" val="3473468026"/>
                    </a:ext>
                  </a:extLst>
                </a:gridCol>
                <a:gridCol w="3708062">
                  <a:extLst>
                    <a:ext uri="{9D8B030D-6E8A-4147-A177-3AD203B41FA5}">
                      <a16:colId xmlns:a16="http://schemas.microsoft.com/office/drawing/2014/main" val="1951676952"/>
                    </a:ext>
                  </a:extLst>
                </a:gridCol>
              </a:tblGrid>
              <a:tr h="480246">
                <a:tc>
                  <a:txBody>
                    <a:bodyPr/>
                    <a:lstStyle/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ทัน</a:t>
                      </a:r>
                      <a:r>
                        <a:rPr lang="th-TH" sz="200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บุคลากร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ภาคี/เครือข่าย(โรงเรียน)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660787"/>
                  </a:ext>
                </a:extLst>
              </a:tr>
              <a:tr h="1852984">
                <a:tc>
                  <a:txBody>
                    <a:bodyPr/>
                    <a:lstStyle/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จัดบริการส่งเสริมสุขภาพช่องปากในโรงเรียน</a:t>
                      </a:r>
                    </a:p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ตรวจคัดกรองสุขภาพช่องปาก</a:t>
                      </a:r>
                    </a:p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เคลือบฟลูออไรด์</a:t>
                      </a:r>
                    </a:p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เคลือบหลุมร่องฟัน</a:t>
                      </a:r>
                    </a:p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ให้ทัน</a:t>
                      </a:r>
                      <a:r>
                        <a:rPr lang="th-TH" sz="200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สุขศึกษา</a:t>
                      </a:r>
                    </a:p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สนับสนุนและติดตามการดำเนินงานกิจกรรมส่งเสริมสุขภาพในเครือข่าย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จัดกิจกรรมส่งเสริมสุขภาพในโรงเรียน</a:t>
                      </a:r>
                    </a:p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จัดกิจกรรมส่งเสริมสุขภาพกับ</a:t>
                      </a:r>
                      <a:r>
                        <a:rPr lang="th-TH" sz="200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เครื่อ</a:t>
                      </a:r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ข่าย</a:t>
                      </a:r>
                    </a:p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จัดสิ่งแวดล้อมให้เอื้อต่อการมีสุขภาพช่องปากที่ดี</a:t>
                      </a:r>
                    </a:p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สร้างนโยบายสุขภาพ</a:t>
                      </a:r>
                    </a:p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ปรับปรุงสถานที่</a:t>
                      </a:r>
                    </a:p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เยี่ยมบ้านกลุ่มเป้าหมาย</a:t>
                      </a:r>
                    </a:p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มีช่องทางการติดต่อกับหน่วยบริการ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231224"/>
                  </a:ext>
                </a:extLst>
              </a:tr>
            </a:tbl>
          </a:graphicData>
        </a:graphic>
      </p:graphicFrame>
      <p:sp>
        <p:nvSpPr>
          <p:cNvPr id="8" name="Rectangle 16">
            <a:extLst>
              <a:ext uri="{FF2B5EF4-FFF2-40B4-BE49-F238E27FC236}">
                <a16:creationId xmlns:a16="http://schemas.microsoft.com/office/drawing/2014/main" id="{1F7FEA76-8024-FC44-BBA1-E0722ABD6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712" y="-45846"/>
            <a:ext cx="6192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th-TH" sz="4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ส่งเสริมสุขภาพ และป้องกันโรคทุกกลุ่มวัย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3222ECED-94E4-DA49-BD8F-11AEE46EA92B}"/>
              </a:ext>
            </a:extLst>
          </p:cNvPr>
          <p:cNvSpPr txBox="1"/>
          <p:nvPr/>
        </p:nvSpPr>
        <p:spPr>
          <a:xfrm>
            <a:off x="113250" y="1579650"/>
            <a:ext cx="79928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เด็กอายุ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6-12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ปีได้รับการตรวจสุขภาพช่องปากและวางแผนการรักษา ร้อยละ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80</a:t>
            </a:r>
          </a:p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เด็กอายุ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6-12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ปีได้รับการการทาฟลูออไรด์เฉพาะที่ ร้อยละ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50</a:t>
            </a:r>
          </a:p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เด็กอายุ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12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 ปราศจากโรคฟันผุ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(caries free)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ร้อยละ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70</a:t>
            </a:r>
          </a:p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เด็กอายุ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12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 ฟันดีไม่มีผุ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(cavity free)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70</a:t>
            </a:r>
          </a:p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8115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มุมมน 1">
            <a:extLst>
              <a:ext uri="{FF2B5EF4-FFF2-40B4-BE49-F238E27FC236}">
                <a16:creationId xmlns:a16="http://schemas.microsoft.com/office/drawing/2014/main" id="{3C556CF2-371A-7C44-ABC1-F2F2324AB9CD}"/>
              </a:ext>
            </a:extLst>
          </p:cNvPr>
          <p:cNvSpPr/>
          <p:nvPr/>
        </p:nvSpPr>
        <p:spPr>
          <a:xfrm>
            <a:off x="2225824" y="949288"/>
            <a:ext cx="3431570" cy="50986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กลุ่มวัยทำงาน</a:t>
            </a:r>
          </a:p>
        </p:txBody>
      </p:sp>
      <p:pic>
        <p:nvPicPr>
          <p:cNvPr id="3" name="ตัวแทนเนื้อหา 4">
            <a:extLst>
              <a:ext uri="{FF2B5EF4-FFF2-40B4-BE49-F238E27FC236}">
                <a16:creationId xmlns:a16="http://schemas.microsoft.com/office/drawing/2014/main" id="{F9AE8CB3-E243-F043-984C-BABECA0E84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215" t="61896" r="36765" b="17556"/>
          <a:stretch/>
        </p:blipFill>
        <p:spPr>
          <a:xfrm>
            <a:off x="1217712" y="646158"/>
            <a:ext cx="1109396" cy="1116124"/>
          </a:xfrm>
          <a:prstGeom prst="ellipse">
            <a:avLst/>
          </a:prstGeom>
        </p:spPr>
      </p:pic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8A49532E-E4F0-9A4B-B061-F5C42E4CD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329584"/>
              </p:ext>
            </p:extLst>
          </p:nvPr>
        </p:nvGraphicFramePr>
        <p:xfrm>
          <a:off x="144016" y="2785492"/>
          <a:ext cx="7266384" cy="2415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6384">
                  <a:extLst>
                    <a:ext uri="{9D8B030D-6E8A-4147-A177-3AD203B41FA5}">
                      <a16:colId xmlns:a16="http://schemas.microsoft.com/office/drawing/2014/main" val="3473468026"/>
                    </a:ext>
                  </a:extLst>
                </a:gridCol>
              </a:tblGrid>
              <a:tr h="2415172">
                <a:tc>
                  <a:txBody>
                    <a:bodyPr/>
                    <a:lstStyle/>
                    <a:p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จัดบริการส่งเสริมสุขภาพช่องปาก</a:t>
                      </a:r>
                    </a:p>
                    <a:p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ตรวจคัดกรองสุขภาพช่องปากผู้ป่วยเบาหวาน</a:t>
                      </a:r>
                    </a:p>
                    <a:p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ขูดหินน้ำลายในผู้ป่วยเบาหวาน</a:t>
                      </a:r>
                    </a:p>
                    <a:p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คัดกรองรอยโรคก่อนมะเร็ง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(Potentially Malignant Disorders)</a:t>
                      </a:r>
                      <a:endParaRPr lang="th-TH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เผยแพร่ความรู้ในสถานบริการ/ประกอบการ</a:t>
                      </a:r>
                    </a:p>
                    <a:p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สนับสนุนการดำเนินงานกิจกรรมส่งเสริมสุขภาพในสถานประกอบการ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231224"/>
                  </a:ext>
                </a:extLst>
              </a:tr>
            </a:tbl>
          </a:graphicData>
        </a:graphic>
      </p:graphicFrame>
      <p:sp>
        <p:nvSpPr>
          <p:cNvPr id="6" name="Rectangle 16">
            <a:extLst>
              <a:ext uri="{FF2B5EF4-FFF2-40B4-BE49-F238E27FC236}">
                <a16:creationId xmlns:a16="http://schemas.microsoft.com/office/drawing/2014/main" id="{B5D26A85-3150-A641-A961-8ACD72D7F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712" y="-45846"/>
            <a:ext cx="6192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th-TH" sz="4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ส่งเสริมสุขภาพ และป้องกันโรคทุกกลุ่มวัย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F4E2FD60-8AC2-B44A-8594-6630679D1F10}"/>
              </a:ext>
            </a:extLst>
          </p:cNvPr>
          <p:cNvSpPr txBox="1"/>
          <p:nvPr/>
        </p:nvSpPr>
        <p:spPr>
          <a:xfrm>
            <a:off x="115483" y="1951171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ประชาชนวัยทำงานเข้ารับบริการทางทัน</a:t>
            </a:r>
            <a:r>
              <a:rPr lang="th-TH" sz="2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กรรม ร้อยละ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50</a:t>
            </a:r>
          </a:p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ประชาชนวัยทำงานที่มีอายุมากกว่า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45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ปีที่เข้ารับบริการได้รับการคัดกรองรอยโรคก่อนมะเร็ง ร้อยละ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80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88700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มุมมน 1">
            <a:extLst>
              <a:ext uri="{FF2B5EF4-FFF2-40B4-BE49-F238E27FC236}">
                <a16:creationId xmlns:a16="http://schemas.microsoft.com/office/drawing/2014/main" id="{3C556CF2-371A-7C44-ABC1-F2F2324AB9CD}"/>
              </a:ext>
            </a:extLst>
          </p:cNvPr>
          <p:cNvSpPr/>
          <p:nvPr/>
        </p:nvSpPr>
        <p:spPr>
          <a:xfrm>
            <a:off x="2225824" y="820370"/>
            <a:ext cx="3431570" cy="50986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กลุ่มวัยสูงอายุ</a:t>
            </a:r>
          </a:p>
        </p:txBody>
      </p:sp>
      <p:pic>
        <p:nvPicPr>
          <p:cNvPr id="3" name="ตัวแทนเนื้อหา 4">
            <a:extLst>
              <a:ext uri="{FF2B5EF4-FFF2-40B4-BE49-F238E27FC236}">
                <a16:creationId xmlns:a16="http://schemas.microsoft.com/office/drawing/2014/main" id="{F9AE8CB3-E243-F043-984C-BABECA0E84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64" t="61896" r="53216" b="17556"/>
          <a:stretch/>
        </p:blipFill>
        <p:spPr>
          <a:xfrm>
            <a:off x="1217712" y="517240"/>
            <a:ext cx="1109396" cy="1116124"/>
          </a:xfrm>
          <a:prstGeom prst="ellipse">
            <a:avLst/>
          </a:prstGeom>
        </p:spPr>
      </p:pic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8A49532E-E4F0-9A4B-B061-F5C42E4CD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280695"/>
              </p:ext>
            </p:extLst>
          </p:nvPr>
        </p:nvGraphicFramePr>
        <p:xfrm>
          <a:off x="65584" y="2281436"/>
          <a:ext cx="7488832" cy="3010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770">
                  <a:extLst>
                    <a:ext uri="{9D8B030D-6E8A-4147-A177-3AD203B41FA5}">
                      <a16:colId xmlns:a16="http://schemas.microsoft.com/office/drawing/2014/main" val="3473468026"/>
                    </a:ext>
                  </a:extLst>
                </a:gridCol>
                <a:gridCol w="3708062">
                  <a:extLst>
                    <a:ext uri="{9D8B030D-6E8A-4147-A177-3AD203B41FA5}">
                      <a16:colId xmlns:a16="http://schemas.microsoft.com/office/drawing/2014/main" val="1951676952"/>
                    </a:ext>
                  </a:extLst>
                </a:gridCol>
              </a:tblGrid>
              <a:tr h="480246">
                <a:tc>
                  <a:txBody>
                    <a:bodyPr/>
                    <a:lstStyle/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ทัน</a:t>
                      </a:r>
                      <a:r>
                        <a:rPr lang="th-TH" sz="200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บุคลากร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ภาคี/เครือข่าย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660787"/>
                  </a:ext>
                </a:extLst>
              </a:tr>
              <a:tr h="1852984">
                <a:tc>
                  <a:txBody>
                    <a:bodyPr/>
                    <a:lstStyle/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จัดบริการส่งเสริมสุขภาพช่องปาก       </a:t>
                      </a:r>
                    </a:p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ตรวจคัดกรองสุขภาพช่องปาก</a:t>
                      </a:r>
                    </a:p>
                    <a:p>
                      <a:r>
                        <a:rPr lang="th-TH" sz="20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คัดกรองรอยโรคก่อนมะเร็ง</a:t>
                      </a:r>
                      <a:endParaRPr lang="th-TH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ฟันเทียมทดแทน</a:t>
                      </a:r>
                    </a:p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บูรณาการร่วมกับส่งเสริมสุขภาพ</a:t>
                      </a:r>
                    </a:p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สนับสนุนและติดตามการดำเนินงานกิจกรรมส่งเสริมสุขภาพในเครือข่าย</a:t>
                      </a:r>
                    </a:p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เยี่ยมบ้านร่วมกับสหวิชาชีพในผู้ป่วยติดบ้านติดเตียง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กิจกรรมส่งเสริมสุขภาพในชมรมผู้สูงอายุและเครือข่าย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กิจกรรมต้นแบบผู้สูงอายุฟันดี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ปี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ปี</a:t>
                      </a:r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- </a:t>
                      </a:r>
                      <a:r>
                        <a:rPr lang="th-TH" sz="200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</a:t>
                      </a:r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สม เยี่ยมบ้านผู้ป่วยติดบ้านติดเตียง</a:t>
                      </a:r>
                    </a:p>
                    <a:p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มีช่องทางการติดต่อกับหน่วยบริการ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231224"/>
                  </a:ext>
                </a:extLst>
              </a:tr>
            </a:tbl>
          </a:graphicData>
        </a:graphic>
      </p:graphicFrame>
      <p:sp>
        <p:nvSpPr>
          <p:cNvPr id="6" name="Rectangle 16">
            <a:extLst>
              <a:ext uri="{FF2B5EF4-FFF2-40B4-BE49-F238E27FC236}">
                <a16:creationId xmlns:a16="http://schemas.microsoft.com/office/drawing/2014/main" id="{A25F8B07-EE3C-5C4D-9603-DB3F11907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712" y="-45846"/>
            <a:ext cx="6192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th-TH" sz="4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ส่งเสริมสุขภาพ และป้องกันโรคทุกกลุ่มวัย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2FE3390C-EB10-2E4C-AD81-ACEB15349400}"/>
              </a:ext>
            </a:extLst>
          </p:cNvPr>
          <p:cNvSpPr txBox="1"/>
          <p:nvPr/>
        </p:nvSpPr>
        <p:spPr>
          <a:xfrm>
            <a:off x="209600" y="157355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ผู้สูงอายุเข้ารับบริการทางทัน</a:t>
            </a:r>
            <a:r>
              <a:rPr lang="th-TH" sz="2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กรรม ร้อยละ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50</a:t>
            </a:r>
          </a:p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ผู้สูงอายุมีฟันแท้ใช้งานไม่น้อยกว่า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20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ซี่ ร้อยละ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1320877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มุมมน 1">
            <a:extLst>
              <a:ext uri="{FF2B5EF4-FFF2-40B4-BE49-F238E27FC236}">
                <a16:creationId xmlns:a16="http://schemas.microsoft.com/office/drawing/2014/main" id="{3C556CF2-371A-7C44-ABC1-F2F2324AB9CD}"/>
              </a:ext>
            </a:extLst>
          </p:cNvPr>
          <p:cNvSpPr/>
          <p:nvPr/>
        </p:nvSpPr>
        <p:spPr>
          <a:xfrm>
            <a:off x="2225824" y="949288"/>
            <a:ext cx="3431570" cy="50986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กลุ่มผู้ต้องขัง</a:t>
            </a:r>
          </a:p>
        </p:txBody>
      </p:sp>
      <p:pic>
        <p:nvPicPr>
          <p:cNvPr id="3" name="ตัวแทนเนื้อหา 4">
            <a:extLst>
              <a:ext uri="{FF2B5EF4-FFF2-40B4-BE49-F238E27FC236}">
                <a16:creationId xmlns:a16="http://schemas.microsoft.com/office/drawing/2014/main" id="{F9AE8CB3-E243-F043-984C-BABECA0E84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64" t="61896" r="53216" b="17556"/>
          <a:stretch/>
        </p:blipFill>
        <p:spPr>
          <a:xfrm>
            <a:off x="1217712" y="646158"/>
            <a:ext cx="1109396" cy="1116124"/>
          </a:xfrm>
          <a:prstGeom prst="ellipse">
            <a:avLst/>
          </a:prstGeom>
        </p:spPr>
      </p:pic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8A49532E-E4F0-9A4B-B061-F5C42E4CD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480304"/>
              </p:ext>
            </p:extLst>
          </p:nvPr>
        </p:nvGraphicFramePr>
        <p:xfrm>
          <a:off x="118051" y="2569468"/>
          <a:ext cx="7488832" cy="2704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770">
                  <a:extLst>
                    <a:ext uri="{9D8B030D-6E8A-4147-A177-3AD203B41FA5}">
                      <a16:colId xmlns:a16="http://schemas.microsoft.com/office/drawing/2014/main" val="3473468026"/>
                    </a:ext>
                  </a:extLst>
                </a:gridCol>
                <a:gridCol w="3708062">
                  <a:extLst>
                    <a:ext uri="{9D8B030D-6E8A-4147-A177-3AD203B41FA5}">
                      <a16:colId xmlns:a16="http://schemas.microsoft.com/office/drawing/2014/main" val="1951676952"/>
                    </a:ext>
                  </a:extLst>
                </a:gridCol>
              </a:tblGrid>
              <a:tr h="480246"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ทัน</a:t>
                      </a:r>
                      <a:r>
                        <a:rPr lang="th-TH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บุคลากร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ภาคี/เครือข่าย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660787"/>
                  </a:ext>
                </a:extLst>
              </a:tr>
              <a:tr h="1852984"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จัดบริการส่งเสริมสุขภาพช่องปาก       </a:t>
                      </a:r>
                    </a:p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ตรวจคัดกรองสุขภาพช่องปาก</a:t>
                      </a:r>
                    </a:p>
                    <a:p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ให้ทัน</a:t>
                      </a:r>
                      <a:r>
                        <a:rPr lang="th-TH" b="0" dirty="0" err="1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สุขศึกษา</a:t>
                      </a:r>
                    </a:p>
                    <a:p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สนับสนุนอุปกรณ์แปรงฟัน ฝึกทักษะการแปรงฟัน</a:t>
                      </a:r>
                    </a:p>
                    <a:p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สนับสนุนกิจกรรมส่งเสริมสุขภาพในเรือนจำ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มีนโยบายแปรงฟันคุณภาพ</a:t>
                      </a:r>
                    </a:p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เฝ้าระวังปัญหาสุขภาพช่องปากโดย </a:t>
                      </a:r>
                      <a:r>
                        <a:rPr lang="th-TH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</a:t>
                      </a: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สม เรือนจำ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231224"/>
                  </a:ext>
                </a:extLst>
              </a:tr>
            </a:tbl>
          </a:graphicData>
        </a:graphic>
      </p:graphicFrame>
      <p:sp>
        <p:nvSpPr>
          <p:cNvPr id="6" name="Rectangle 16">
            <a:extLst>
              <a:ext uri="{FF2B5EF4-FFF2-40B4-BE49-F238E27FC236}">
                <a16:creationId xmlns:a16="http://schemas.microsoft.com/office/drawing/2014/main" id="{C1DB64AE-78D1-B04B-9A2E-F7875AB75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712" y="-45846"/>
            <a:ext cx="6192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th-TH" sz="4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ส่งเสริมสุขภาพ และป้องกันโรคทุกกลุ่มวัย</a:t>
            </a:r>
          </a:p>
        </p:txBody>
      </p:sp>
    </p:spTree>
    <p:extLst>
      <p:ext uri="{BB962C8B-B14F-4D97-AF65-F5344CB8AC3E}">
        <p14:creationId xmlns:p14="http://schemas.microsoft.com/office/powerpoint/2010/main" val="3912109809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4989</TotalTime>
  <Words>1047</Words>
  <Application>Microsoft Office PowerPoint</Application>
  <PresentationFormat>กำหนดเอง</PresentationFormat>
  <Paragraphs>141</Paragraphs>
  <Slides>14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14</vt:i4>
      </vt:variant>
    </vt:vector>
  </HeadingPairs>
  <TitlesOfParts>
    <vt:vector size="19" baseType="lpstr">
      <vt:lpstr>Arial</vt:lpstr>
      <vt:lpstr>Calibri</vt:lpstr>
      <vt:lpstr>JasmineUPC</vt:lpstr>
      <vt:lpstr>TH SarabunPSK</vt:lpstr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ขอขอบคุณ</vt:lpstr>
    </vt:vector>
  </TitlesOfParts>
  <Company>PHO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CD</dc:creator>
  <cp:lastModifiedBy>lenovo</cp:lastModifiedBy>
  <cp:revision>339</cp:revision>
  <cp:lastPrinted>2019-09-30T01:34:48Z</cp:lastPrinted>
  <dcterms:created xsi:type="dcterms:W3CDTF">2018-02-23T04:02:53Z</dcterms:created>
  <dcterms:modified xsi:type="dcterms:W3CDTF">2019-11-05T01:23:21Z</dcterms:modified>
</cp:coreProperties>
</file>