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3" r:id="rId2"/>
    <p:sldId id="256" r:id="rId3"/>
    <p:sldId id="258" r:id="rId4"/>
    <p:sldId id="259" r:id="rId5"/>
    <p:sldId id="260" r:id="rId6"/>
    <p:sldId id="265" r:id="rId7"/>
    <p:sldId id="275" r:id="rId8"/>
    <p:sldId id="266" r:id="rId9"/>
    <p:sldId id="272" r:id="rId10"/>
    <p:sldId id="268" r:id="rId11"/>
    <p:sldId id="270" r:id="rId12"/>
    <p:sldId id="274" r:id="rId13"/>
    <p:sldId id="271" r:id="rId14"/>
    <p:sldId id="269" r:id="rId15"/>
    <p:sldId id="267" r:id="rId16"/>
  </p:sldIdLst>
  <p:sldSz cx="9144000" cy="6858000" type="screen4x3"/>
  <p:notesSz cx="6950075" cy="92360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จำนวนประชากร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รพ.เจ้าพระยาฯ</c:v>
                </c:pt>
                <c:pt idx="1">
                  <c:v>รพ.กบินทร์บุรี</c:v>
                </c:pt>
                <c:pt idx="2">
                  <c:v>รพ.นาดี</c:v>
                </c:pt>
                <c:pt idx="3">
                  <c:v>รพ.บ้านสร้าง</c:v>
                </c:pt>
                <c:pt idx="4">
                  <c:v>รพ.ประจันตคาม</c:v>
                </c:pt>
                <c:pt idx="5">
                  <c:v>รพ.ศรีมหาโพธิ</c:v>
                </c:pt>
                <c:pt idx="6">
                  <c:v>รพ.ศรีมโหสถ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114</c:v>
                </c:pt>
                <c:pt idx="2">
                  <c:v>29</c:v>
                </c:pt>
                <c:pt idx="3">
                  <c:v>24</c:v>
                </c:pt>
                <c:pt idx="4">
                  <c:v>16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72224"/>
        <c:axId val="35973760"/>
      </c:barChart>
      <c:catAx>
        <c:axId val="35972224"/>
        <c:scaling>
          <c:orientation val="minMax"/>
        </c:scaling>
        <c:delete val="0"/>
        <c:axPos val="b"/>
        <c:majorTickMark val="out"/>
        <c:minorTickMark val="none"/>
        <c:tickLblPos val="nextTo"/>
        <c:crossAx val="35973760"/>
        <c:crosses val="autoZero"/>
        <c:auto val="1"/>
        <c:lblAlgn val="ctr"/>
        <c:lblOffset val="100"/>
        <c:noMultiLvlLbl val="0"/>
      </c:catAx>
      <c:valAx>
        <c:axId val="35973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972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A65D3-6C2B-4F86-B5BF-C2775E4AE750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10D7-3AAF-4330-A48F-85D77E7197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816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A8478-D172-4D9F-BD63-C40E46F746F2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5B291-E73C-406B-AE25-986D756C373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779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5B291-E73C-406B-AE25-986D756C373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100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66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706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26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48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34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39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483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646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50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843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C951-6C3B-4D75-BDEC-88E5E1589DA4}" type="datetimeFigureOut">
              <a:rPr lang="th-TH" smtClean="0"/>
              <a:t>01/10/62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F941A-577A-4FA6-9E78-52D67BEBF54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548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9.jpg"/><Relationship Id="rId5" Type="http://schemas.microsoft.com/office/2007/relationships/hdphoto" Target="../media/hdphoto3.wdp"/><Relationship Id="rId10" Type="http://schemas.openxmlformats.org/officeDocument/2006/relationships/image" Target="../media/image18.jp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20.jp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chart" Target="../charts/chart1.xml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6.wdp"/><Relationship Id="rId7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gif"/><Relationship Id="rId7" Type="http://schemas.microsoft.com/office/2007/relationships/hdphoto" Target="../media/hdphoto4.wdp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188640"/>
            <a:ext cx="2880320" cy="166418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008338" y="5301208"/>
            <a:ext cx="37401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th-TH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กลุ่มงานประกันสุขภาพ</a:t>
            </a:r>
          </a:p>
          <a:p>
            <a:pPr algn="r"/>
            <a:r>
              <a:rPr lang="th-TH" sz="4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สสจ</a:t>
            </a:r>
            <a:r>
              <a:rPr lang="th-TH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.ปราจีนบุรี</a:t>
            </a:r>
            <a:endParaRPr lang="th-TH" sz="4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275857" y="1340768"/>
            <a:ext cx="3688524" cy="3693967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89542" y="2443535"/>
            <a:ext cx="7911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สรุปผลการดำเนินงาน ปีงบประมาณ </a:t>
            </a:r>
            <a:r>
              <a:rPr lang="en-US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2562</a:t>
            </a:r>
            <a:endParaRPr lang="th-TH" sz="5400" b="1" dirty="0">
              <a:ln w="11430"/>
              <a:solidFill>
                <a:schemeClr val="tx2">
                  <a:lumMod val="75000"/>
                </a:schemeClr>
              </a:solidFill>
              <a:effectLst>
                <a:glow rad="101600">
                  <a:srgbClr val="FFFF00"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57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94688" y="4722872"/>
            <a:ext cx="7813749" cy="2105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7638" y="4819993"/>
            <a:ext cx="672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งานบริหารจัดการกองทุนต่างๆ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* กองทุนหลักประกันสุขภาพ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27584" y="4819993"/>
            <a:ext cx="5632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4" b="99306" l="60391" r="7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23233" r="21807"/>
          <a:stretch/>
        </p:blipFill>
        <p:spPr>
          <a:xfrm>
            <a:off x="6566310" y="5620702"/>
            <a:ext cx="1094169" cy="1248986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5591248" y="5620702"/>
            <a:ext cx="1033845" cy="126037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7596336" y="5604540"/>
            <a:ext cx="1050632" cy="1280844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2856"/>
            <a:ext cx="4296478" cy="2448272"/>
          </a:xfrm>
          <a:prstGeom prst="rect">
            <a:avLst/>
          </a:prstGeom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3347864" y="3243715"/>
            <a:ext cx="1675614" cy="1121389"/>
          </a:xfrm>
          <a:prstGeom prst="wedgeRoundRectCallou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275856" y="3247816"/>
            <a:ext cx="1912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/>
              </a:rPr>
              <a:t>จัดสรร</a:t>
            </a:r>
          </a:p>
          <a:p>
            <a:pPr algn="ctr"/>
            <a:r>
              <a:rPr lang="en-US" sz="1800" b="1" dirty="0" err="1" smtClean="0">
                <a:solidFill>
                  <a:schemeClr val="bg1"/>
                </a:solidFill>
                <a:latin typeface="Tahoma"/>
              </a:rPr>
              <a:t>UC+NonUC</a:t>
            </a:r>
            <a:endParaRPr lang="th-TH" sz="1800" b="1" dirty="0" smtClean="0">
              <a:solidFill>
                <a:schemeClr val="bg1"/>
              </a:solidFill>
              <a:latin typeface="Tahoma"/>
            </a:endParaRP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Tahoma"/>
              </a:rPr>
              <a:t>395,536,491.89</a:t>
            </a:r>
            <a:endParaRPr lang="th-TH" sz="2400" b="1" dirty="0">
              <a:solidFill>
                <a:schemeClr val="bg1"/>
              </a:solidFill>
              <a:latin typeface="Tahoma"/>
            </a:endParaRPr>
          </a:p>
          <a:p>
            <a:pPr algn="ctr"/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80769" y="2142428"/>
            <a:ext cx="1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/>
              </a:rPr>
              <a:t>ต่างด้าว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8,903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คน</a:t>
            </a:r>
            <a:endParaRPr lang="th-TH" b="1" dirty="0">
              <a:solidFill>
                <a:schemeClr val="bg1"/>
              </a:solidFill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88841"/>
            <a:ext cx="3873191" cy="2736304"/>
          </a:xfrm>
          <a:prstGeom prst="rect">
            <a:avLst/>
          </a:prstGeom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6408825" y="3341623"/>
            <a:ext cx="1711711" cy="1023481"/>
          </a:xfrm>
          <a:prstGeom prst="wedgeRound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6300192" y="3422476"/>
            <a:ext cx="19124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/>
              </a:rPr>
              <a:t>Clearing House </a:t>
            </a:r>
            <a:r>
              <a:rPr lang="th-TH" sz="1600" b="1" dirty="0" smtClean="0">
                <a:solidFill>
                  <a:schemeClr val="bg1"/>
                </a:solidFill>
                <a:latin typeface="Tahoma"/>
              </a:rPr>
              <a:t>ภายในจังหวัด</a:t>
            </a:r>
            <a:endParaRPr lang="th-TH" sz="1200" b="1" dirty="0" smtClean="0">
              <a:solidFill>
                <a:schemeClr val="bg1"/>
              </a:solidFill>
              <a:latin typeface="Tahoma"/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ahoma"/>
              </a:rPr>
              <a:t>23,240,441.12</a:t>
            </a:r>
            <a:endParaRPr lang="th-TH" sz="1600" b="1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4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94688" y="4509120"/>
            <a:ext cx="7813749" cy="2105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7638" y="4606241"/>
            <a:ext cx="672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งานบริหารจัดการกองทุนต่างๆ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กองทุนแรงงานต่างด้าว 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27584" y="4606241"/>
            <a:ext cx="5632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4" b="99306" l="60391" r="7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23233" r="21807"/>
          <a:stretch/>
        </p:blipFill>
        <p:spPr>
          <a:xfrm>
            <a:off x="6566310" y="5406950"/>
            <a:ext cx="1094169" cy="1248986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5591248" y="5406950"/>
            <a:ext cx="1033845" cy="126037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7596336" y="5390788"/>
            <a:ext cx="1050632" cy="128084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46086"/>
            <a:ext cx="5904656" cy="2481934"/>
          </a:xfrm>
          <a:prstGeom prst="rect">
            <a:avLst/>
          </a:prstGeom>
        </p:spPr>
      </p:pic>
      <p:sp>
        <p:nvSpPr>
          <p:cNvPr id="42" name="คำบรรยายภาพแบบสี่เหลี่ยมมุมมน 41"/>
          <p:cNvSpPr/>
          <p:nvPr/>
        </p:nvSpPr>
        <p:spPr>
          <a:xfrm>
            <a:off x="6349673" y="1988840"/>
            <a:ext cx="1675614" cy="1121389"/>
          </a:xfrm>
          <a:prstGeom prst="wedgeRoundRectCallout">
            <a:avLst/>
          </a:prstGeom>
          <a:solidFill>
            <a:schemeClr val="tx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TextBox 43"/>
          <p:cNvSpPr txBox="1"/>
          <p:nvPr/>
        </p:nvSpPr>
        <p:spPr>
          <a:xfrm>
            <a:off x="6259905" y="2159678"/>
            <a:ext cx="1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/>
              </a:rPr>
              <a:t>ต่างด้าว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8,903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คน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013" y="4695527"/>
            <a:ext cx="362440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cs typeface="+mj-cs"/>
              </a:rPr>
              <a:t>งบ </a:t>
            </a:r>
            <a:r>
              <a:rPr lang="en-US" sz="2400" dirty="0" smtClean="0">
                <a:cs typeface="+mj-cs"/>
              </a:rPr>
              <a:t>PP </a:t>
            </a:r>
            <a:r>
              <a:rPr lang="th-TH" sz="2400" dirty="0" smtClean="0">
                <a:cs typeface="+mj-cs"/>
              </a:rPr>
              <a:t>คงเหลือ</a:t>
            </a:r>
            <a:r>
              <a:rPr lang="en-US" sz="2400" dirty="0" smtClean="0">
                <a:cs typeface="+mj-cs"/>
              </a:rPr>
              <a:t> 2,126,209.56 </a:t>
            </a:r>
            <a:r>
              <a:rPr lang="th-TH" sz="2400" dirty="0" smtClean="0">
                <a:cs typeface="+mj-cs"/>
              </a:rPr>
              <a:t>บาท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80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94688" y="4509120"/>
            <a:ext cx="7813749" cy="2105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7638" y="4606241"/>
            <a:ext cx="672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งานบริหารจัดการกองทุนต่างๆ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กองทุนบุคคลผู้มีปัญหาสถานะและสิทธิ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27584" y="4606241"/>
            <a:ext cx="5632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4" b="99306" l="60391" r="7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23233" r="21807"/>
          <a:stretch/>
        </p:blipFill>
        <p:spPr>
          <a:xfrm>
            <a:off x="6566310" y="5406950"/>
            <a:ext cx="1094169" cy="1248986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5591248" y="5406950"/>
            <a:ext cx="1033845" cy="126037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7596336" y="5390788"/>
            <a:ext cx="1050632" cy="12808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259905" y="2159678"/>
            <a:ext cx="1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/>
              </a:rPr>
              <a:t>ต่างด้าว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8,903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คน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แผนภูมิ 2"/>
          <p:cNvGraphicFramePr/>
          <p:nvPr>
            <p:extLst>
              <p:ext uri="{D42A27DB-BD31-4B8C-83A1-F6EECF244321}">
                <p14:modId xmlns:p14="http://schemas.microsoft.com/office/powerpoint/2010/main" val="1184873113"/>
              </p:ext>
            </p:extLst>
          </p:nvPr>
        </p:nvGraphicFramePr>
        <p:xfrm>
          <a:off x="3196365" y="1884843"/>
          <a:ext cx="5074868" cy="2641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9228" y="5729653"/>
            <a:ext cx="433084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+mj-cs"/>
              </a:rPr>
              <a:t>OP normal = 880.62 </a:t>
            </a:r>
            <a:r>
              <a:rPr lang="th-TH" sz="2000" b="1" dirty="0" smtClean="0">
                <a:solidFill>
                  <a:schemeClr val="bg1"/>
                </a:solidFill>
                <a:cs typeface="+mj-cs"/>
              </a:rPr>
              <a:t>บาท/ปี</a:t>
            </a:r>
          </a:p>
          <a:p>
            <a:r>
              <a:rPr lang="en-US" sz="2000" b="1" dirty="0" smtClean="0">
                <a:solidFill>
                  <a:schemeClr val="bg1"/>
                </a:solidFill>
                <a:cs typeface="+mj-cs"/>
              </a:rPr>
              <a:t>PP</a:t>
            </a:r>
            <a:r>
              <a:rPr lang="th-TH" sz="2000" b="1" dirty="0" smtClean="0">
                <a:solidFill>
                  <a:schemeClr val="bg1"/>
                </a:solidFill>
                <a:cs typeface="+mj-cs"/>
              </a:rPr>
              <a:t>+</a:t>
            </a:r>
            <a:r>
              <a:rPr lang="en-US" sz="2000" b="1" dirty="0" smtClean="0">
                <a:solidFill>
                  <a:schemeClr val="bg1"/>
                </a:solidFill>
                <a:cs typeface="+mj-cs"/>
              </a:rPr>
              <a:t>OP AE+OP Refer = 587.08 </a:t>
            </a:r>
            <a:r>
              <a:rPr lang="th-TH" sz="2000" b="1" dirty="0" smtClean="0">
                <a:solidFill>
                  <a:schemeClr val="bg1"/>
                </a:solidFill>
                <a:cs typeface="+mj-cs"/>
              </a:rPr>
              <a:t>บาท/คน/ปี</a:t>
            </a:r>
            <a:endParaRPr lang="th-TH" sz="2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4" name="คำบรรยายภาพแบบสี่เหลี่ยมมุมมน 23"/>
          <p:cNvSpPr/>
          <p:nvPr/>
        </p:nvSpPr>
        <p:spPr>
          <a:xfrm>
            <a:off x="6596084" y="1877923"/>
            <a:ext cx="1675614" cy="1121389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5" name="TextBox 24"/>
          <p:cNvSpPr txBox="1"/>
          <p:nvPr/>
        </p:nvSpPr>
        <p:spPr>
          <a:xfrm>
            <a:off x="6505929" y="2023118"/>
            <a:ext cx="1912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Tahoma"/>
              </a:rPr>
              <a:t>สถานะและสิทธิ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223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th-TH" dirty="0" smtClean="0">
                <a:solidFill>
                  <a:schemeClr val="bg1"/>
                </a:solidFill>
              </a:rPr>
              <a:t>คน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9" name="คำบรรยายภาพแบบเส้น 3 8"/>
          <p:cNvSpPr/>
          <p:nvPr/>
        </p:nvSpPr>
        <p:spPr>
          <a:xfrm>
            <a:off x="685702" y="2575176"/>
            <a:ext cx="2077112" cy="781816"/>
          </a:xfrm>
          <a:prstGeom prst="borderCallout3">
            <a:avLst>
              <a:gd name="adj1" fmla="val 17856"/>
              <a:gd name="adj2" fmla="val 472"/>
              <a:gd name="adj3" fmla="val 18750"/>
              <a:gd name="adj4" fmla="val -16667"/>
              <a:gd name="adj5" fmla="val 100000"/>
              <a:gd name="adj6" fmla="val -16667"/>
              <a:gd name="adj7" fmla="val 458374"/>
              <a:gd name="adj8" fmla="val 65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827584" y="27089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cs typeface="+mj-cs"/>
              </a:rPr>
              <a:t>327,297.10 </a:t>
            </a:r>
            <a:r>
              <a:rPr lang="th-TH" b="1" dirty="0" smtClean="0">
                <a:solidFill>
                  <a:schemeClr val="bg1"/>
                </a:solidFill>
                <a:cs typeface="+mj-cs"/>
              </a:rPr>
              <a:t>บาท</a:t>
            </a:r>
            <a:endParaRPr lang="th-TH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3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94688" y="4509120"/>
            <a:ext cx="7813749" cy="2105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07638" y="4606241"/>
            <a:ext cx="6720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งานบริหารจัดการกองทุนต่างๆ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* กองทุนประกันสังคม</a:t>
            </a: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27584" y="4606241"/>
            <a:ext cx="5632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4" b="99306" l="60391" r="7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23233" r="21807"/>
          <a:stretch/>
        </p:blipFill>
        <p:spPr>
          <a:xfrm>
            <a:off x="6566310" y="5406950"/>
            <a:ext cx="1094169" cy="1248986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5591248" y="5406950"/>
            <a:ext cx="1033845" cy="126037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7596336" y="5390788"/>
            <a:ext cx="1050632" cy="1280844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179512" y="2636912"/>
            <a:ext cx="1512168" cy="93610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2195736" y="2636912"/>
            <a:ext cx="1368152" cy="9361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4067944" y="2636912"/>
            <a:ext cx="1438454" cy="936104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7034769" y="2708920"/>
            <a:ext cx="1787358" cy="93610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9" name="กากบาท 8"/>
          <p:cNvSpPr/>
          <p:nvPr/>
        </p:nvSpPr>
        <p:spPr>
          <a:xfrm>
            <a:off x="1791133" y="2960948"/>
            <a:ext cx="332595" cy="32403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กากบาท 27"/>
          <p:cNvSpPr/>
          <p:nvPr/>
        </p:nvSpPr>
        <p:spPr>
          <a:xfrm>
            <a:off x="3663341" y="2942946"/>
            <a:ext cx="332595" cy="32403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เท่ากับ 9"/>
          <p:cNvSpPr/>
          <p:nvPr/>
        </p:nvSpPr>
        <p:spPr>
          <a:xfrm>
            <a:off x="5940152" y="2960948"/>
            <a:ext cx="866626" cy="61206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2780928"/>
            <a:ext cx="1633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98,290 คน</a:t>
            </a:r>
            <a:endParaRPr lang="th-TH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2780928"/>
            <a:ext cx="1730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/>
              <a:t>40,392 คน</a:t>
            </a:r>
            <a:endParaRPr lang="th-TH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2780928"/>
            <a:ext cx="1222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672 คน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132856"/>
            <a:ext cx="85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รพศ.</a:t>
            </a:r>
            <a:endParaRPr lang="th-TH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70042" y="2177922"/>
            <a:ext cx="85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err="1" smtClean="0"/>
              <a:t>รพท</a:t>
            </a:r>
            <a:r>
              <a:rPr lang="th-TH" b="1" dirty="0" smtClean="0"/>
              <a:t>.</a:t>
            </a:r>
            <a:endParaRPr lang="th-TH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326390" y="2185700"/>
            <a:ext cx="118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รพ.ค่ายฯ</a:t>
            </a:r>
            <a:endParaRPr lang="th-TH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77132" y="2852936"/>
            <a:ext cx="201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139,354 คน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90177" y="2257708"/>
            <a:ext cx="1180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รวม</a:t>
            </a:r>
            <a:endParaRPr lang="th-TH" b="1" dirty="0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789040"/>
            <a:ext cx="221852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dirty="0" smtClean="0"/>
              <a:t>ข้อมูล ณ 31 ส.ค.62</a:t>
            </a:r>
            <a:endParaRPr lang="th-TH" dirty="0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963610" y="3789040"/>
            <a:ext cx="3858517" cy="13711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" name="ตัวเชื่อมต่อตรง 4"/>
          <p:cNvCxnSpPr/>
          <p:nvPr/>
        </p:nvCxnSpPr>
        <p:spPr>
          <a:xfrm>
            <a:off x="3419872" y="3527430"/>
            <a:ext cx="1501562" cy="47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243460" y="3573016"/>
            <a:ext cx="3807197" cy="477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32040" y="38610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- 5% </a:t>
            </a:r>
            <a:r>
              <a:rPr lang="th-TH" b="1" dirty="0" smtClean="0">
                <a:solidFill>
                  <a:schemeClr val="bg1"/>
                </a:solidFill>
                <a:latin typeface="AngsanaUPC" pitchFamily="18" charset="-34"/>
                <a:cs typeface="AngsanaUPC" pitchFamily="18" charset="-34"/>
              </a:rPr>
              <a:t>บริหารจัดการ</a:t>
            </a:r>
            <a:endParaRPr lang="th-TH" b="1" dirty="0">
              <a:solidFill>
                <a:schemeClr val="bg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32040" y="4474639"/>
            <a:ext cx="425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-</a:t>
            </a:r>
            <a:r>
              <a:rPr lang="th-TH" b="1" dirty="0" smtClean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 ค่าบริการทางการแพทย์ของเครือข่าย</a:t>
            </a:r>
            <a:endParaRPr lang="th-TH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01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รูปภาพ 4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6" y="953725"/>
            <a:ext cx="8630045" cy="3699411"/>
          </a:xfrm>
          <a:prstGeom prst="rect">
            <a:avLst/>
          </a:prstGeom>
        </p:spPr>
      </p:pic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แผนผังลําดับงาน: กระบวนการสำรอง 16"/>
          <p:cNvSpPr/>
          <p:nvPr/>
        </p:nvSpPr>
        <p:spPr>
          <a:xfrm>
            <a:off x="6197763" y="3113363"/>
            <a:ext cx="2310674" cy="1296144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84235" y="3345812"/>
            <a:ext cx="151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งานมูลนิธิ </a:t>
            </a:r>
            <a:r>
              <a:rPr lang="th-TH" sz="24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พอ.สว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292629" y="3006532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79512" y="5859269"/>
            <a:ext cx="8748464" cy="954107"/>
          </a:xfrm>
          <a:prstGeom prst="rect">
            <a:avLst/>
          </a:prstGeom>
          <a:solidFill>
            <a:srgbClr val="0033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ผลการปฏิบัติงาน (ต.ค.61-ก.ค.62) </a:t>
            </a:r>
          </a:p>
          <a:p>
            <a:pPr algn="ctr"/>
            <a:r>
              <a:rPr lang="th-TH" b="1" dirty="0" smtClean="0"/>
              <a:t>ออกปฏิบัติงาน 15 ครั้ง 15 หมู่บ้าน มีผู้มารับบริการ   </a:t>
            </a:r>
            <a:r>
              <a:rPr lang="en-US" b="1" dirty="0" smtClean="0"/>
              <a:t>2,097</a:t>
            </a:r>
            <a:r>
              <a:rPr lang="th-TH" b="1" dirty="0" smtClean="0"/>
              <a:t>    ราย</a:t>
            </a:r>
            <a:endParaRPr lang="th-TH" b="1" dirty="0"/>
          </a:p>
        </p:txBody>
      </p:sp>
      <p:pic>
        <p:nvPicPr>
          <p:cNvPr id="47" name="รูปภาพ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34642"/>
            <a:ext cx="1817949" cy="2288575"/>
          </a:xfrm>
          <a:prstGeom prst="rect">
            <a:avLst/>
          </a:prstGeom>
        </p:spPr>
      </p:pic>
      <p:pic>
        <p:nvPicPr>
          <p:cNvPr id="48" name="รูปภาพ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52544"/>
            <a:ext cx="1961976" cy="2252770"/>
          </a:xfrm>
          <a:prstGeom prst="rect">
            <a:avLst/>
          </a:prstGeom>
        </p:spPr>
      </p:pic>
      <p:pic>
        <p:nvPicPr>
          <p:cNvPr id="49" name="รูปภาพ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8" y="3573016"/>
            <a:ext cx="1921610" cy="2245119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4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" y="0"/>
            <a:ext cx="914400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836712"/>
            <a:ext cx="4320480" cy="54006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4" b="99306" l="60391" r="7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23233" r="21807"/>
          <a:stretch/>
        </p:blipFill>
        <p:spPr>
          <a:xfrm>
            <a:off x="6566310" y="5406950"/>
            <a:ext cx="1094169" cy="1248986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5591248" y="5406950"/>
            <a:ext cx="1033845" cy="1260379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7596336" y="5390788"/>
            <a:ext cx="1050632" cy="12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731574" y="1916832"/>
            <a:ext cx="2486191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385783" y="1916832"/>
            <a:ext cx="2496277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012160" y="1916832"/>
            <a:ext cx="2496277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ําดับงาน: กระบวนการสำรอง 13"/>
          <p:cNvSpPr/>
          <p:nvPr/>
        </p:nvSpPr>
        <p:spPr>
          <a:xfrm>
            <a:off x="755576" y="3104964"/>
            <a:ext cx="2245131" cy="12961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3070887" y="3104964"/>
            <a:ext cx="3037284" cy="12961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แผนผังลําดับงาน: กระบวนการสำรอง 16"/>
          <p:cNvSpPr/>
          <p:nvPr/>
        </p:nvSpPr>
        <p:spPr>
          <a:xfrm>
            <a:off x="6221766" y="3113363"/>
            <a:ext cx="2310674" cy="1296144"/>
          </a:xfrm>
          <a:prstGeom prst="flowChartAlternateProcess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94688" y="4509120"/>
            <a:ext cx="7813749" cy="21053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40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75069" y="2033772"/>
            <a:ext cx="204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งานบริหารจัดการข้อมูลผู้มีสิทธิ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2877" y="2187660"/>
            <a:ext cx="210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งานคุ้มครองสิทธิ</a:t>
            </a:r>
            <a:endParaRPr lang="th-TH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7638" y="4606241"/>
            <a:ext cx="67207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งานบริหารจัดการกองทุนต่างๆ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* กองทุนหลักประกันสุขภาพ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* กองทุนประกันสังคม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* กองทุนแรงงานต่างด้าว 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* กองทุนบุคคลผู้มีปัญหาสถานะและสิทธิ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2214" y="1916832"/>
            <a:ext cx="220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 การชดเชยและตรวจสอบ                 เวชระเบียน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21713" y="3212976"/>
            <a:ext cx="198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คณะอนุกรรมการฯ        ตาม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50941" y="3266982"/>
            <a:ext cx="303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งานติดตามกองทุน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หลักประกันสุขภาพ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ระดับท้องถิ่น/พื้นที่ 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4235" y="3345812"/>
            <a:ext cx="151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งานมูลนิธิ </a:t>
            </a:r>
            <a:r>
              <a:rPr lang="th-TH" sz="24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พอ.สว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683568" y="1862826"/>
            <a:ext cx="5632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378261" y="1808820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024997" y="1803157"/>
            <a:ext cx="5632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th-TH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43977" y="2996952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096648" y="3050958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827584" y="4606241"/>
            <a:ext cx="5632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228184" y="3006532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40" name="รูปภาพ 3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44" b="99306" l="60391" r="761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23233" r="21807"/>
          <a:stretch/>
        </p:blipFill>
        <p:spPr>
          <a:xfrm>
            <a:off x="6566310" y="5406950"/>
            <a:ext cx="1094169" cy="1248986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5591248" y="5406950"/>
            <a:ext cx="1033845" cy="1260379"/>
          </a:xfrm>
          <a:prstGeom prst="rect">
            <a:avLst/>
          </a:prstGeom>
        </p:spPr>
      </p:pic>
      <p:pic>
        <p:nvPicPr>
          <p:cNvPr id="43" name="รูปภาพ 4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9306" b="100000" l="22344" r="3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72" t="21506" r="59255"/>
          <a:stretch/>
        </p:blipFill>
        <p:spPr>
          <a:xfrm>
            <a:off x="7596336" y="5390788"/>
            <a:ext cx="1050632" cy="128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307638" y="4606241"/>
            <a:ext cx="61613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งานบริหารจัดการกองทุนต่างๆ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* กองทุนหลักประกันสุขภาพ</a:t>
            </a:r>
          </a:p>
          <a:p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* กองทุนประกันสังคม</a:t>
            </a:r>
          </a:p>
          <a:p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 * กองทุนแรงงานต่างด้าว </a:t>
            </a:r>
          </a:p>
          <a:p>
            <a:r>
              <a:rPr lang="th-TH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* กองทุนบุคคลผู้มีปัญหา</a:t>
            </a:r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731574" y="1916832"/>
            <a:ext cx="2486191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แผนผังลำดับงาน: แยก 26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275069" y="2033772"/>
            <a:ext cx="204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งานบริหารจัดการข้อมูลผู้มีสิทธิ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840421" y="1862826"/>
            <a:ext cx="5632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th-TH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325163"/>
            <a:ext cx="5408220" cy="4056165"/>
          </a:xfrm>
          <a:prstGeom prst="rect">
            <a:avLst/>
          </a:prstGeom>
        </p:spPr>
      </p:pic>
      <p:sp>
        <p:nvSpPr>
          <p:cNvPr id="4" name="คำบรรยายภาพแบบสี่เหลี่ยมมุมมน 3"/>
          <p:cNvSpPr/>
          <p:nvPr/>
        </p:nvSpPr>
        <p:spPr>
          <a:xfrm>
            <a:off x="1122034" y="4149080"/>
            <a:ext cx="2201828" cy="1800200"/>
          </a:xfrm>
          <a:prstGeom prst="wedgeRoundRectCallout">
            <a:avLst>
              <a:gd name="adj1" fmla="val 62225"/>
              <a:gd name="adj2" fmla="val 7798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43608" y="458112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</a:rPr>
              <a:t>ความครอบคลุม</a:t>
            </a:r>
            <a:r>
              <a:rPr lang="en-US" sz="3200" b="1" dirty="0" smtClean="0">
                <a:solidFill>
                  <a:schemeClr val="bg1"/>
                </a:solidFill>
              </a:rPr>
              <a:t>99.94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74" y="6021288"/>
            <a:ext cx="290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ค่าเฉลี่ยประเทศ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98.63</a:t>
            </a: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3568" y="6362164"/>
            <a:ext cx="290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ค่าเฉลี่ยเขต </a:t>
            </a:r>
            <a:r>
              <a:rPr lang="en-US" b="1" dirty="0" smtClean="0">
                <a:solidFill>
                  <a:srgbClr val="0070C0"/>
                </a:solidFill>
              </a:rPr>
              <a:t>    </a:t>
            </a:r>
            <a:r>
              <a:rPr lang="en-US" b="1" dirty="0" smtClean="0">
                <a:solidFill>
                  <a:srgbClr val="0070C0"/>
                </a:solidFill>
              </a:rPr>
              <a:t>99.92</a:t>
            </a:r>
            <a:endParaRPr lang="th-TH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28157"/>
            <a:ext cx="7992888" cy="3885219"/>
          </a:xfrm>
          <a:prstGeom prst="rect">
            <a:avLst/>
          </a:prstGeom>
        </p:spPr>
      </p:pic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385783" y="1916832"/>
            <a:ext cx="2496277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แผนผังลำดับงาน: แยก 25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275069" y="2033772"/>
            <a:ext cx="2048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งานบริหารจัดการข้อมูลผู้มีสิทธิ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72877" y="2187660"/>
            <a:ext cx="2109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งานคุ้มครองสิทธิ</a:t>
            </a:r>
            <a:endParaRPr lang="th-TH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3378261" y="1808820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14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820"/>
            <a:ext cx="4683569" cy="399682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24" name="แผนผังลำดับงาน: แยก 23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6012160" y="1916832"/>
            <a:ext cx="2496277" cy="11341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2" name="รูปภาพ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92214" y="1916832"/>
            <a:ext cx="220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 การชดเชยและตรวจสอบ                 เวชระเบียน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6024997" y="1803157"/>
            <a:ext cx="5632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th-TH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6238" y="5661248"/>
            <a:ext cx="436369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สี่เหลี่ยมผืนผ้า 45"/>
          <p:cNvSpPr/>
          <p:nvPr/>
        </p:nvSpPr>
        <p:spPr>
          <a:xfrm>
            <a:off x="159936" y="6309320"/>
            <a:ext cx="4363695" cy="2880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7" name="รูปภาพ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67" y="3274795"/>
            <a:ext cx="3872605" cy="3394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สี่เหลี่ยมผืนผ้า 17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คำบรรยายภาพแบบวงรี 1"/>
          <p:cNvSpPr/>
          <p:nvPr/>
        </p:nvSpPr>
        <p:spPr>
          <a:xfrm>
            <a:off x="611560" y="1916831"/>
            <a:ext cx="1075489" cy="1031195"/>
          </a:xfrm>
          <a:prstGeom prst="wedgeEllipseCallout">
            <a:avLst>
              <a:gd name="adj1" fmla="val 44569"/>
              <a:gd name="adj2" fmla="val 67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คำบรรยายภาพแบบวงรี 18"/>
          <p:cNvSpPr/>
          <p:nvPr/>
        </p:nvSpPr>
        <p:spPr>
          <a:xfrm>
            <a:off x="2999584" y="1893749"/>
            <a:ext cx="1075489" cy="1031195"/>
          </a:xfrm>
          <a:prstGeom prst="wedgeEllipseCallout">
            <a:avLst>
              <a:gd name="adj1" fmla="val 35413"/>
              <a:gd name="adj2" fmla="val 66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20946" y="2132856"/>
            <a:ext cx="107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err="1" smtClean="0">
                <a:solidFill>
                  <a:schemeClr val="bg1"/>
                </a:solidFill>
              </a:rPr>
              <a:t>ศรีมโหสถ</a:t>
            </a:r>
            <a:r>
              <a:rPr lang="th-TH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85.86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0355" y="2121969"/>
            <a:ext cx="107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</a:rPr>
              <a:t>บ้านสร้าง </a:t>
            </a:r>
            <a:r>
              <a:rPr lang="en-US" sz="2000" b="1" dirty="0" smtClean="0">
                <a:solidFill>
                  <a:schemeClr val="bg1"/>
                </a:solidFill>
              </a:rPr>
              <a:t>84.65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1" name="คำบรรยายภาพแบบวงรี 20"/>
          <p:cNvSpPr/>
          <p:nvPr/>
        </p:nvSpPr>
        <p:spPr>
          <a:xfrm>
            <a:off x="1800040" y="1844824"/>
            <a:ext cx="1075489" cy="1031195"/>
          </a:xfrm>
          <a:prstGeom prst="wedgeEllipseCallout">
            <a:avLst>
              <a:gd name="adj1" fmla="val -6444"/>
              <a:gd name="adj2" fmla="val 775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TextBox 21"/>
          <p:cNvSpPr txBox="1"/>
          <p:nvPr/>
        </p:nvSpPr>
        <p:spPr>
          <a:xfrm>
            <a:off x="1909426" y="2060849"/>
            <a:ext cx="107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</a:rPr>
              <a:t>รพศ. </a:t>
            </a:r>
            <a:r>
              <a:rPr lang="en-US" sz="2000" b="1" dirty="0" smtClean="0">
                <a:solidFill>
                  <a:schemeClr val="bg1"/>
                </a:solidFill>
              </a:rPr>
              <a:t>63.52</a:t>
            </a:r>
            <a:endParaRPr lang="th-TH" sz="2000" b="1" dirty="0">
              <a:solidFill>
                <a:schemeClr val="bg1"/>
              </a:solidFill>
            </a:endParaRPr>
          </a:p>
        </p:txBody>
      </p:sp>
      <p:sp>
        <p:nvSpPr>
          <p:cNvPr id="23" name="คำบรรยายภาพแบบวงรี 22"/>
          <p:cNvSpPr/>
          <p:nvPr/>
        </p:nvSpPr>
        <p:spPr>
          <a:xfrm>
            <a:off x="4176304" y="1821741"/>
            <a:ext cx="1075489" cy="1031195"/>
          </a:xfrm>
          <a:prstGeom prst="wedgeEllipseCallout">
            <a:avLst>
              <a:gd name="adj1" fmla="val -48301"/>
              <a:gd name="adj2" fmla="val 7750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TextBox 25"/>
          <p:cNvSpPr txBox="1"/>
          <p:nvPr/>
        </p:nvSpPr>
        <p:spPr>
          <a:xfrm>
            <a:off x="4211960" y="2037766"/>
            <a:ext cx="1078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</a:rPr>
              <a:t>ศรีมหา</a:t>
            </a:r>
            <a:r>
              <a:rPr lang="th-TH" sz="2000" b="1" dirty="0" err="1" smtClean="0">
                <a:solidFill>
                  <a:schemeClr val="bg1"/>
                </a:solidFill>
              </a:rPr>
              <a:t>โพธิ</a:t>
            </a:r>
            <a:r>
              <a:rPr lang="en-US" sz="2000" b="1" dirty="0" smtClean="0">
                <a:solidFill>
                  <a:schemeClr val="bg1"/>
                </a:solidFill>
              </a:rPr>
              <a:t>63.69</a:t>
            </a:r>
            <a:endParaRPr lang="th-TH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แผนผังลําดับงาน: กระบวนการสำรอง 13"/>
          <p:cNvSpPr/>
          <p:nvPr/>
        </p:nvSpPr>
        <p:spPr>
          <a:xfrm>
            <a:off x="755576" y="3104964"/>
            <a:ext cx="2245131" cy="12961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21713" y="3212976"/>
            <a:ext cx="198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สนับสนุน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คณะอนุกรรมการฯ        ตาม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มาตรา 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41</a:t>
            </a: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743977" y="2996952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37" name="รูปภาพ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132856"/>
            <a:ext cx="5040560" cy="3312368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0" y="5736158"/>
            <a:ext cx="9396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ปี 2562(ต.ค.61-ก.ย.62)  มีผู้ยื่นคำร้องฯ จำนวน   9  ราย สูติ  6 ราย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th-TH" b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ศัลย์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ฯ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  ราย, เด็ก 1 ราย</a:t>
            </a:r>
          </a:p>
          <a:p>
            <a:pPr algn="ctr"/>
            <a:r>
              <a:rPr lang="th-TH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พิจารณาจ่ายเงินช่วยเหลือฯ  7 ราย เป็นเงินรวมทั้งสิ้น  1,760,000 บาท</a:t>
            </a:r>
            <a:endParaRPr lang="th-TH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1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" y="3249208"/>
            <a:ext cx="9144000" cy="3595372"/>
          </a:xfrm>
          <a:prstGeom prst="rect">
            <a:avLst/>
          </a:prstGeom>
        </p:spPr>
      </p:pic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3070887" y="1898830"/>
            <a:ext cx="3037284" cy="12961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92214" y="1916832"/>
            <a:ext cx="220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 การชดเชยและตรวจสอบ                 เวชระเบียน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0941" y="2060848"/>
            <a:ext cx="303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งานติดตามกองทุน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หลักประกันสุขภาพ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ระดับท้องถิ่น/พื้นที่ 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4235" y="3345812"/>
            <a:ext cx="151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งานมูลนิธิ </a:t>
            </a:r>
            <a:r>
              <a:rPr lang="th-TH" sz="24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พอ.สว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096648" y="1844824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คำบรรยายภาพแบบวงรี 4"/>
          <p:cNvSpPr/>
          <p:nvPr/>
        </p:nvSpPr>
        <p:spPr>
          <a:xfrm>
            <a:off x="6372200" y="2060848"/>
            <a:ext cx="2495583" cy="1247366"/>
          </a:xfrm>
          <a:prstGeom prst="wedgeEllipseCallout">
            <a:avLst>
              <a:gd name="adj1" fmla="val 11015"/>
              <a:gd name="adj2" fmla="val 742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2132856"/>
            <a:ext cx="2429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1,122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โครงการ</a:t>
            </a:r>
          </a:p>
          <a:p>
            <a:pPr algn="ctr"/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37,594,576.95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7319" y="4581128"/>
            <a:ext cx="474107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1800" dirty="0" smtClean="0"/>
              <a:t>ประเภท </a:t>
            </a:r>
            <a:r>
              <a:rPr lang="th-TH" sz="1800" dirty="0"/>
              <a:t>1 = สนับสนุนหน่วยบริการ/สถานบริการ/หน่วยงานสาธารณสุข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dirty="0"/>
              <a:t>ประเภท 2 = สนับสนุนองค์กรหรือกลุ่มประชาชน/หน่วยงานอื่น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dirty="0"/>
              <a:t>ประเภท 3 = สนับสนุนศูนย์ฯ เด็กเล็ก/ผู้สูงอายุ/คนพิการ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dirty="0"/>
              <a:t>ประเภท 4 = สนับสนุนการบริหาร/พัฒนากองทุนฯ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dirty="0"/>
              <a:t>ประเภท 5 = สนับสนุนกรณีเกิดโรคระบาด/ภัยพิบัติ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71239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3070887" y="1898830"/>
            <a:ext cx="3037284" cy="12961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92214" y="1916832"/>
            <a:ext cx="220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 การชดเชยและตรวจสอบ                 เวชระเบียน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0941" y="2060848"/>
            <a:ext cx="303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งานติดตามกองทุน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หลักประกันสุขภาพ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ระดับท้องถิ่น/พื้นที่ 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84235" y="3345812"/>
            <a:ext cx="1517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งานมูลนิธิ </a:t>
            </a:r>
            <a:r>
              <a:rPr lang="th-TH" sz="2400" b="1" dirty="0" err="1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พอ.สว</a:t>
            </a:r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096648" y="1844824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9113624" cy="3551068"/>
          </a:xfrm>
          <a:prstGeom prst="rect">
            <a:avLst/>
          </a:prstGeom>
        </p:spPr>
      </p:pic>
      <p:sp>
        <p:nvSpPr>
          <p:cNvPr id="5" name="คำบรรยายภาพแบบวงรี 4"/>
          <p:cNvSpPr/>
          <p:nvPr/>
        </p:nvSpPr>
        <p:spPr>
          <a:xfrm>
            <a:off x="6806779" y="2681190"/>
            <a:ext cx="2208562" cy="1080120"/>
          </a:xfrm>
          <a:prstGeom prst="wedgeEllipseCallout">
            <a:avLst>
              <a:gd name="adj1" fmla="val 11015"/>
              <a:gd name="adj2" fmla="val 742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6732240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51,459,208.11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67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แผนผังลําดับงาน: กระบวนการสำรอง 19"/>
          <p:cNvSpPr/>
          <p:nvPr/>
        </p:nvSpPr>
        <p:spPr>
          <a:xfrm>
            <a:off x="1211628" y="482624"/>
            <a:ext cx="1087837" cy="87019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 rot="1228312">
            <a:off x="4424523" y="884091"/>
            <a:ext cx="4764511" cy="42912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 rot="20374814">
            <a:off x="55510" y="887869"/>
            <a:ext cx="4853072" cy="41130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12" name="แผนผังลำดับงาน: แยก 11"/>
          <p:cNvSpPr/>
          <p:nvPr/>
        </p:nvSpPr>
        <p:spPr>
          <a:xfrm>
            <a:off x="1259632" y="566682"/>
            <a:ext cx="6720747" cy="124671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แผนผังลําดับงาน: กระบวนการสำรอง 14"/>
          <p:cNvSpPr/>
          <p:nvPr/>
        </p:nvSpPr>
        <p:spPr>
          <a:xfrm>
            <a:off x="3214902" y="1898830"/>
            <a:ext cx="3037284" cy="129614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338081" y="1196752"/>
            <a:ext cx="42580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กลุ่มงานประกันสุขภาพ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96" y="476672"/>
            <a:ext cx="1206376" cy="9664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92214" y="1916832"/>
            <a:ext cx="2208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งานบริหาร การชดเชยและตรวจสอบ                 เวชระเบียน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94956" y="2060848"/>
            <a:ext cx="3037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งานติดตามกองทุน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หลักประกันสุขภาพ</a:t>
            </a:r>
          </a:p>
          <a:p>
            <a:r>
              <a:rPr lang="th-TH" sz="2400" b="1" dirty="0" smtClean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ระดับท้องถิ่น/พื้นที่ </a:t>
            </a:r>
            <a:endParaRPr lang="th-TH" sz="2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3240663" y="1844824"/>
            <a:ext cx="5632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th-TH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115616" y="476672"/>
            <a:ext cx="11264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6+1</a:t>
            </a:r>
            <a:endParaRPr lang="th-TH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78954"/>
            <a:ext cx="3096648" cy="4434422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89" y="3465831"/>
            <a:ext cx="2402647" cy="3203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501008"/>
            <a:ext cx="2376264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0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512</Words>
  <Application>Microsoft Office PowerPoint</Application>
  <PresentationFormat>นำเสนอทางหน้าจอ (4:3)</PresentationFormat>
  <Paragraphs>140</Paragraphs>
  <Slides>15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nuta</dc:creator>
  <cp:lastModifiedBy>User</cp:lastModifiedBy>
  <cp:revision>59</cp:revision>
  <cp:lastPrinted>2019-10-01T06:55:03Z</cp:lastPrinted>
  <dcterms:created xsi:type="dcterms:W3CDTF">2019-09-25T09:03:45Z</dcterms:created>
  <dcterms:modified xsi:type="dcterms:W3CDTF">2019-10-01T06:56:40Z</dcterms:modified>
</cp:coreProperties>
</file>