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6" r:id="rId2"/>
    <p:sldId id="258" r:id="rId3"/>
    <p:sldId id="257" r:id="rId4"/>
    <p:sldId id="267" r:id="rId5"/>
    <p:sldId id="268" r:id="rId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33CCCC"/>
    <a:srgbClr val="FFFF66"/>
    <a:srgbClr val="F466CF"/>
    <a:srgbClr val="FFFF00"/>
    <a:srgbClr val="FF66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7211D-2269-45FB-8613-CD386B5C672B}" type="datetimeFigureOut">
              <a:rPr lang="th-TH" smtClean="0"/>
              <a:t>02/10/62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7316-F20F-43DE-9440-B809FAFBB56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7211D-2269-45FB-8613-CD386B5C672B}" type="datetimeFigureOut">
              <a:rPr lang="th-TH" smtClean="0"/>
              <a:t>02/10/62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7316-F20F-43DE-9440-B809FAFBB56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7211D-2269-45FB-8613-CD386B5C672B}" type="datetimeFigureOut">
              <a:rPr lang="th-TH" smtClean="0"/>
              <a:t>02/10/62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7316-F20F-43DE-9440-B809FAFBB56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7211D-2269-45FB-8613-CD386B5C672B}" type="datetimeFigureOut">
              <a:rPr lang="th-TH" smtClean="0"/>
              <a:t>02/10/62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7316-F20F-43DE-9440-B809FAFBB56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7211D-2269-45FB-8613-CD386B5C672B}" type="datetimeFigureOut">
              <a:rPr lang="th-TH" smtClean="0"/>
              <a:t>02/10/62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7316-F20F-43DE-9440-B809FAFBB56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7211D-2269-45FB-8613-CD386B5C672B}" type="datetimeFigureOut">
              <a:rPr lang="th-TH" smtClean="0"/>
              <a:t>02/10/62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7316-F20F-43DE-9440-B809FAFBB56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7211D-2269-45FB-8613-CD386B5C672B}" type="datetimeFigureOut">
              <a:rPr lang="th-TH" smtClean="0"/>
              <a:t>02/10/62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7316-F20F-43DE-9440-B809FAFBB56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7211D-2269-45FB-8613-CD386B5C672B}" type="datetimeFigureOut">
              <a:rPr lang="th-TH" smtClean="0"/>
              <a:t>02/10/62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7316-F20F-43DE-9440-B809FAFBB56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7211D-2269-45FB-8613-CD386B5C672B}" type="datetimeFigureOut">
              <a:rPr lang="th-TH" smtClean="0"/>
              <a:t>02/10/62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7316-F20F-43DE-9440-B809FAFBB56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7211D-2269-45FB-8613-CD386B5C672B}" type="datetimeFigureOut">
              <a:rPr lang="th-TH" smtClean="0"/>
              <a:t>02/10/62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7316-F20F-43DE-9440-B809FAFBB56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7211D-2269-45FB-8613-CD386B5C672B}" type="datetimeFigureOut">
              <a:rPr lang="th-TH" smtClean="0"/>
              <a:t>02/10/62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7316-F20F-43DE-9440-B809FAFBB56E}" type="slidenum">
              <a:rPr lang="th-TH" smtClean="0"/>
              <a:t>‹#›</a:t>
            </a:fld>
            <a:endParaRPr lang="th-TH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7211D-2269-45FB-8613-CD386B5C672B}" type="datetimeFigureOut">
              <a:rPr lang="th-TH" smtClean="0"/>
              <a:t>02/10/62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77316-F20F-43DE-9440-B809FAFBB56E}" type="slidenum">
              <a:rPr lang="th-TH" smtClean="0"/>
              <a:t>‹#›</a:t>
            </a:fld>
            <a:endParaRPr lang="th-TH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เงิน, การเงิน, จำนอง, เงินให้กู้ยืม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282" y="332656"/>
            <a:ext cx="8809858" cy="5616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9512" y="332656"/>
            <a:ext cx="5688632" cy="378565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60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สถานการณ์การเงิน</a:t>
            </a:r>
          </a:p>
          <a:p>
            <a:pPr algn="ctr"/>
            <a:r>
              <a:rPr lang="th-TH" sz="60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เครือข่ายหน่วยบริการ</a:t>
            </a:r>
          </a:p>
          <a:p>
            <a:pPr algn="ctr"/>
            <a:r>
              <a:rPr lang="th-TH" sz="60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6000" b="1" dirty="0" err="1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สสจ</a:t>
            </a:r>
            <a:r>
              <a:rPr lang="th-TH" sz="60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.ปราจีนบุรี </a:t>
            </a:r>
          </a:p>
          <a:p>
            <a:pPr algn="ctr"/>
            <a:r>
              <a:rPr lang="th-TH" sz="60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ปีงบประมาณ </a:t>
            </a:r>
            <a:r>
              <a:rPr lang="en-US" sz="60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2562</a:t>
            </a:r>
            <a:endParaRPr lang="th-TH" sz="6000" b="1" dirty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16016" y="6021288"/>
            <a:ext cx="3744416" cy="769441"/>
          </a:xfrm>
          <a:prstGeom prst="rect">
            <a:avLst/>
          </a:prstGeom>
          <a:noFill/>
          <a:effectLst>
            <a:reflection blurRad="6350" stA="50000" endA="300" endPos="550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44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กลุ่มงานบริหารทั่วไป</a:t>
            </a:r>
            <a:endParaRPr lang="th-TH" sz="4400" b="1" dirty="0">
              <a:solidFill>
                <a:srgbClr val="00206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3307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239421"/>
              </p:ext>
            </p:extLst>
          </p:nvPr>
        </p:nvGraphicFramePr>
        <p:xfrm>
          <a:off x="107950" y="1137939"/>
          <a:ext cx="8928100" cy="5459413"/>
        </p:xfrm>
        <a:graphic>
          <a:graphicData uri="http://schemas.openxmlformats.org/drawingml/2006/table">
            <a:tbl>
              <a:tblPr/>
              <a:tblGrid>
                <a:gridCol w="1580491"/>
                <a:gridCol w="770187"/>
                <a:gridCol w="792070"/>
                <a:gridCol w="792070"/>
                <a:gridCol w="744916"/>
                <a:gridCol w="1008452"/>
                <a:gridCol w="1079733"/>
                <a:gridCol w="980490"/>
                <a:gridCol w="1179691"/>
              </a:tblGrid>
              <a:tr h="153368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b"/>
                      <a:r>
                        <a:rPr lang="th-TH" sz="32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โรงพยาบาล</a:t>
                      </a:r>
                      <a:endParaRPr lang="th-TH" sz="3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Current</a:t>
                      </a:r>
                      <a:r>
                        <a:rPr lang="en-US" sz="2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Ratio</a:t>
                      </a:r>
                      <a:endParaRPr lang="th-TH" sz="2400" b="1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 fontAlgn="b"/>
                      <a:r>
                        <a:rPr lang="th-TH" sz="2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(1.5)</a:t>
                      </a:r>
                      <a:endParaRPr lang="th-TH" sz="24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Quick</a:t>
                      </a:r>
                      <a:endParaRPr lang="th-TH" sz="2400" b="1" i="0" u="none" strike="noStrike" dirty="0" smtClean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Ratio</a:t>
                      </a:r>
                      <a:r>
                        <a:rPr lang="th-TH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</a:p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1 )</a:t>
                      </a:r>
                      <a:endParaRPr lang="th-TH" sz="24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Cash</a:t>
                      </a:r>
                      <a:r>
                        <a:rPr lang="en-US" sz="2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endParaRPr lang="th-TH" sz="2400" b="1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 fontAlgn="b"/>
                      <a:r>
                        <a:rPr lang="en-US" sz="2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Ratio</a:t>
                      </a:r>
                      <a:r>
                        <a:rPr lang="th-TH" sz="2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</a:t>
                      </a:r>
                    </a:p>
                    <a:p>
                      <a:pPr algn="ctr" fontAlgn="b"/>
                      <a:r>
                        <a:rPr lang="th-TH" sz="2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( 0.8 )</a:t>
                      </a:r>
                      <a:endParaRPr lang="th-TH" sz="24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NWC</a:t>
                      </a:r>
                      <a:endParaRPr lang="th-TH" sz="2400" b="1" i="0" u="none" strike="noStrike" dirty="0" smtClean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 fontAlgn="b"/>
                      <a:r>
                        <a:rPr lang="th-TH" sz="2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(ลบ.)</a:t>
                      </a:r>
                      <a:endParaRPr lang="th-TH" sz="24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กำไรสุทธิ </a:t>
                      </a:r>
                    </a:p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(ลบ.)</a:t>
                      </a:r>
                      <a:endParaRPr lang="th-TH" sz="24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กำไรสุทธิ(ไม่รวมรายได้งบลงทุน/บริจาคและค่าเสื่อมราคา)</a:t>
                      </a:r>
                      <a:endParaRPr lang="th-TH" sz="20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b"/>
                      <a:r>
                        <a:rPr lang="th-TH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ระดับ</a:t>
                      </a:r>
                    </a:p>
                    <a:p>
                      <a:pPr algn="ctr" fontAlgn="b"/>
                      <a:r>
                        <a:rPr lang="th-TH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วิกฤติ</a:t>
                      </a:r>
                    </a:p>
                    <a:p>
                      <a:pPr algn="ctr" fontAlgn="b"/>
                      <a:endParaRPr lang="th-TH" sz="2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b"/>
                      <a:r>
                        <a:rPr lang="th-TH" sz="2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ระดับวิกฤติแบบกระทรวง</a:t>
                      </a:r>
                      <a:endParaRPr lang="th-TH" sz="28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</a:tr>
              <a:tr h="55826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l" fontAlgn="b"/>
                      <a:r>
                        <a:rPr lang="th-TH" sz="2000" b="1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รพศ.เจ้าพระยา</a:t>
                      </a:r>
                      <a:r>
                        <a:rPr lang="th-TH" sz="2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อภัยฯ</a:t>
                      </a:r>
                      <a:endParaRPr lang="th-TH" sz="20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8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1.49</a:t>
                      </a:r>
                      <a:endParaRPr lang="th-TH" sz="2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1.35</a:t>
                      </a:r>
                      <a:endParaRPr lang="th-TH" sz="2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0.55</a:t>
                      </a:r>
                      <a:endParaRPr lang="th-TH" sz="28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178.4</a:t>
                      </a:r>
                      <a:endParaRPr lang="th-TH" sz="2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135.73</a:t>
                      </a:r>
                      <a:endParaRPr lang="th-TH" sz="2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b"/>
                      <a:r>
                        <a:rPr lang="th-TH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64.37</a:t>
                      </a:r>
                      <a:endParaRPr lang="th-TH" sz="2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3" marR="9523" marT="9522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th-TH" sz="2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CCCC"/>
                    </a:solidFill>
                  </a:tcPr>
                </a:tc>
              </a:tr>
              <a:tr h="55826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l" fontAlgn="b"/>
                      <a:r>
                        <a:rPr lang="th-TH" sz="2400" b="1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รพ.กบินทร์บุรี</a:t>
                      </a:r>
                      <a:endParaRPr lang="th-TH" sz="24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8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1.88</a:t>
                      </a:r>
                      <a:endParaRPr lang="th-TH" sz="2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1.75</a:t>
                      </a:r>
                      <a:endParaRPr lang="th-TH" sz="2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1.17</a:t>
                      </a:r>
                      <a:endParaRPr lang="th-TH" sz="2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157.1</a:t>
                      </a:r>
                      <a:endParaRPr lang="th-TH" sz="2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13.91</a:t>
                      </a:r>
                      <a:endParaRPr lang="th-TH" sz="2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33.11</a:t>
                      </a:r>
                      <a:endParaRPr lang="th-TH" sz="2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2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2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CCCC"/>
                    </a:solidFill>
                  </a:tcPr>
                </a:tc>
              </a:tr>
              <a:tr h="55826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l" fontAlgn="b"/>
                      <a:r>
                        <a:rPr lang="th-TH" sz="2400" b="1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รพ.นาดี</a:t>
                      </a:r>
                      <a:endParaRPr lang="th-TH" sz="24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8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1.55</a:t>
                      </a:r>
                      <a:endParaRPr lang="th-TH" sz="2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1.45</a:t>
                      </a:r>
                      <a:endParaRPr lang="th-TH" sz="2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0.83</a:t>
                      </a:r>
                      <a:endParaRPr lang="th-TH" sz="2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17.52</a:t>
                      </a:r>
                      <a:endParaRPr lang="th-TH" sz="2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1.60</a:t>
                      </a:r>
                      <a:endParaRPr lang="th-TH" sz="2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2.29</a:t>
                      </a:r>
                      <a:endParaRPr lang="th-TH" sz="2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2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2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CCCC"/>
                    </a:solidFill>
                  </a:tcPr>
                </a:tc>
              </a:tr>
              <a:tr h="55826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l" fontAlgn="b"/>
                      <a:r>
                        <a:rPr lang="th-TH" sz="2400" b="1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รพ.บ้านสร้าง</a:t>
                      </a:r>
                      <a:endParaRPr lang="th-TH" sz="24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8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1.32</a:t>
                      </a:r>
                      <a:endParaRPr lang="th-TH" sz="28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1.07</a:t>
                      </a:r>
                      <a:endParaRPr lang="th-TH" sz="2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0.86</a:t>
                      </a:r>
                      <a:endParaRPr lang="th-TH" sz="2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6.24</a:t>
                      </a:r>
                      <a:endParaRPr lang="th-TH" sz="2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-1.06</a:t>
                      </a:r>
                      <a:endParaRPr lang="th-TH" sz="2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0.23</a:t>
                      </a:r>
                      <a:endParaRPr lang="th-TH" sz="2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th-TH" sz="2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2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CCCC"/>
                    </a:solidFill>
                  </a:tcPr>
                </a:tc>
              </a:tr>
              <a:tr h="55826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l" fontAlgn="b"/>
                      <a:r>
                        <a:rPr lang="th-TH" sz="2400" b="1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รพ.ประจันตคาม</a:t>
                      </a:r>
                      <a:endParaRPr lang="th-TH" sz="24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8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1.60</a:t>
                      </a:r>
                      <a:endParaRPr lang="th-TH" sz="2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1.54</a:t>
                      </a:r>
                      <a:endParaRPr lang="th-TH" sz="2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1.32</a:t>
                      </a:r>
                      <a:endParaRPr lang="th-TH" sz="2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14.19</a:t>
                      </a:r>
                      <a:endParaRPr lang="th-TH" sz="2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2.21</a:t>
                      </a:r>
                      <a:endParaRPr lang="th-TH" sz="2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0.25</a:t>
                      </a:r>
                      <a:endParaRPr lang="th-TH" sz="2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2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2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CCCC"/>
                    </a:solidFill>
                  </a:tcPr>
                </a:tc>
              </a:tr>
              <a:tr h="55826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l" fontAlgn="b"/>
                      <a:r>
                        <a:rPr lang="th-TH" sz="2400" b="1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รพ.ศรีมหาโพธิ</a:t>
                      </a:r>
                      <a:endParaRPr lang="th-TH" sz="24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8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1.32</a:t>
                      </a:r>
                      <a:endParaRPr lang="th-TH" sz="28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1.19</a:t>
                      </a:r>
                      <a:endParaRPr lang="th-TH" sz="2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0.98</a:t>
                      </a:r>
                      <a:endParaRPr lang="th-TH" sz="2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10.8</a:t>
                      </a:r>
                      <a:endParaRPr lang="th-TH" sz="2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-1.31</a:t>
                      </a:r>
                      <a:endParaRPr lang="th-TH" sz="2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2.26</a:t>
                      </a:r>
                      <a:endParaRPr lang="th-TH" sz="2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th-TH" sz="2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2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CCCC"/>
                    </a:solidFill>
                  </a:tcPr>
                </a:tc>
              </a:tr>
              <a:tr h="576134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l" fontAlgn="b"/>
                      <a:r>
                        <a:rPr lang="th-TH" sz="2400" b="1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รพ.</a:t>
                      </a:r>
                      <a:r>
                        <a:rPr lang="th-TH" sz="2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ศรีมโหสถ  </a:t>
                      </a:r>
                      <a:endParaRPr lang="th-TH" sz="24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8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1.10</a:t>
                      </a:r>
                      <a:endParaRPr lang="th-TH" sz="28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1.00</a:t>
                      </a:r>
                      <a:endParaRPr lang="th-TH" sz="2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0.77</a:t>
                      </a:r>
                      <a:endParaRPr lang="th-TH" sz="28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1.87</a:t>
                      </a:r>
                      <a:endParaRPr lang="th-TH" sz="2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0.87</a:t>
                      </a:r>
                      <a:endParaRPr lang="th-TH" sz="2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2.76</a:t>
                      </a:r>
                      <a:endParaRPr lang="th-TH" sz="2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th-TH" sz="2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2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CCCC"/>
                    </a:solidFill>
                  </a:tcPr>
                </a:tc>
              </a:tr>
            </a:tbl>
          </a:graphicData>
        </a:graphic>
      </p:graphicFrame>
      <p:sp>
        <p:nvSpPr>
          <p:cNvPr id="7" name="สี่เหลี่ยมผืนผ้ามุมมน 3"/>
          <p:cNvSpPr/>
          <p:nvPr/>
        </p:nvSpPr>
        <p:spPr>
          <a:xfrm>
            <a:off x="107504" y="111696"/>
            <a:ext cx="8928991" cy="86903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4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สถานการณ์</a:t>
            </a:r>
            <a:r>
              <a:rPr lang="th-TH" sz="40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การเงิน</a:t>
            </a:r>
            <a:r>
              <a:rPr lang="th-TH" sz="4000" b="1" dirty="0" err="1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ไตร</a:t>
            </a:r>
            <a:r>
              <a:rPr lang="th-TH" sz="4000" b="1" dirty="0" err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มาส</a:t>
            </a:r>
            <a:r>
              <a:rPr lang="th-TH" sz="4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4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  <a:r>
              <a:rPr lang="th-TH" sz="40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/256</a:t>
            </a:r>
            <a:r>
              <a:rPr lang="en-US" sz="40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en-US" sz="4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(ไม่รวมเงิน</a:t>
            </a:r>
            <a:r>
              <a:rPr lang="en-US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UC</a:t>
            </a:r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ล่วงหน้า)</a:t>
            </a:r>
            <a:endParaRPr lang="th-TH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7406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4391015"/>
              </p:ext>
            </p:extLst>
          </p:nvPr>
        </p:nvGraphicFramePr>
        <p:xfrm>
          <a:off x="107950" y="692696"/>
          <a:ext cx="8928100" cy="51560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0491"/>
                <a:gridCol w="770187"/>
                <a:gridCol w="792070"/>
                <a:gridCol w="792070"/>
                <a:gridCol w="744916"/>
                <a:gridCol w="1008452"/>
                <a:gridCol w="1079733"/>
                <a:gridCol w="980490"/>
                <a:gridCol w="1179691"/>
              </a:tblGrid>
              <a:tr h="1368151"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โรงพยาบาล</a:t>
                      </a:r>
                      <a:endParaRPr lang="th-TH" sz="3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Current</a:t>
                      </a:r>
                      <a:r>
                        <a:rPr lang="en-US" sz="2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Ratio</a:t>
                      </a:r>
                      <a:endParaRPr lang="th-TH" sz="2400" b="1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 fontAlgn="b"/>
                      <a:r>
                        <a:rPr lang="th-TH" sz="2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(1.5)</a:t>
                      </a:r>
                      <a:endParaRPr lang="th-TH" sz="24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Quick</a:t>
                      </a:r>
                      <a:endParaRPr lang="th-TH" sz="2400" b="1" i="0" u="none" strike="noStrike" dirty="0" smtClean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Ratio</a:t>
                      </a:r>
                      <a:r>
                        <a:rPr lang="th-TH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</a:p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1 )</a:t>
                      </a:r>
                      <a:endParaRPr lang="th-TH" sz="24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Cash</a:t>
                      </a:r>
                      <a:r>
                        <a:rPr lang="en-US" sz="2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endParaRPr lang="th-TH" sz="2400" b="1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 fontAlgn="b"/>
                      <a:r>
                        <a:rPr lang="en-US" sz="2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Ratio</a:t>
                      </a:r>
                      <a:r>
                        <a:rPr lang="th-TH" sz="2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</a:t>
                      </a:r>
                    </a:p>
                    <a:p>
                      <a:pPr algn="ctr" fontAlgn="b"/>
                      <a:r>
                        <a:rPr lang="th-TH" sz="2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( 0.8 )</a:t>
                      </a:r>
                      <a:endParaRPr lang="th-TH" sz="24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NWC</a:t>
                      </a:r>
                      <a:endParaRPr lang="th-TH" sz="2400" b="1" i="0" u="none" strike="noStrike" dirty="0" smtClean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 fontAlgn="b"/>
                      <a:r>
                        <a:rPr lang="th-TH" sz="2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(ลบ.)</a:t>
                      </a:r>
                      <a:endParaRPr lang="th-TH" sz="24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กำไรสุทธิ </a:t>
                      </a:r>
                    </a:p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(ลบ.)</a:t>
                      </a:r>
                      <a:endParaRPr lang="th-TH" sz="24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กำไรสุทธิ(ไม่รวมรายได้งบลงทุน/บริจาคและค่าเสื่อมราคา)</a:t>
                      </a:r>
                      <a:endParaRPr lang="th-TH" sz="20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ระดับ</a:t>
                      </a:r>
                    </a:p>
                    <a:p>
                      <a:pPr algn="ctr" fontAlgn="b"/>
                      <a:r>
                        <a:rPr lang="th-TH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วิกฤติ</a:t>
                      </a:r>
                    </a:p>
                    <a:p>
                      <a:pPr algn="ctr" fontAlgn="b"/>
                      <a:endParaRPr lang="th-TH" sz="2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ระดับวิกฤติแบบกระทรวง</a:t>
                      </a:r>
                      <a:endParaRPr lang="th-TH" sz="28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solidFill>
                      <a:srgbClr val="00B0F0"/>
                    </a:solidFill>
                  </a:tcPr>
                </a:tc>
              </a:tr>
              <a:tr h="515143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รพศ.เจ้าพระยา</a:t>
                      </a:r>
                      <a:r>
                        <a:rPr lang="th-TH" sz="20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อภัยฯ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8" marB="0" anchor="b"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1.49</a:t>
                      </a:r>
                      <a:endParaRPr lang="th-TH" sz="2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1.35</a:t>
                      </a:r>
                      <a:endParaRPr lang="th-TH" sz="2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0.55</a:t>
                      </a:r>
                      <a:endParaRPr lang="th-TH" sz="2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178.4</a:t>
                      </a:r>
                      <a:endParaRPr lang="th-TH" sz="2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135.73</a:t>
                      </a:r>
                      <a:endParaRPr lang="th-TH" sz="2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64.37</a:t>
                      </a:r>
                      <a:endParaRPr lang="th-TH" sz="2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3" marR="9523" marT="9522" marB="0" anchor="b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th-TH" sz="2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solidFill>
                      <a:srgbClr val="33CCCC"/>
                    </a:solidFill>
                  </a:tcPr>
                </a:tc>
              </a:tr>
              <a:tr h="515143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รพ.กบินทร์บุรี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8" marB="0" anchor="b"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1.88</a:t>
                      </a:r>
                      <a:endParaRPr lang="th-TH" sz="2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1.75</a:t>
                      </a:r>
                      <a:endParaRPr lang="th-TH" sz="2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1.17</a:t>
                      </a:r>
                      <a:endParaRPr lang="th-TH" sz="2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157.1</a:t>
                      </a:r>
                      <a:endParaRPr lang="th-TH" sz="2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13.91</a:t>
                      </a:r>
                      <a:endParaRPr lang="th-TH" sz="2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33.11</a:t>
                      </a:r>
                      <a:endParaRPr lang="th-TH" sz="2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2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2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solidFill>
                      <a:srgbClr val="33CCCC"/>
                    </a:solidFill>
                  </a:tcPr>
                </a:tc>
              </a:tr>
              <a:tr h="515143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รพ.นาดี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8" marB="0" anchor="b"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1.55</a:t>
                      </a:r>
                      <a:endParaRPr lang="th-TH" sz="2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1.45</a:t>
                      </a:r>
                      <a:endParaRPr lang="th-TH" sz="2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0.83</a:t>
                      </a:r>
                      <a:endParaRPr lang="th-TH" sz="2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17.52</a:t>
                      </a:r>
                      <a:endParaRPr lang="th-TH" sz="2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1.60</a:t>
                      </a:r>
                      <a:endParaRPr lang="th-TH" sz="2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2.29</a:t>
                      </a:r>
                      <a:endParaRPr lang="th-TH" sz="2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2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2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solidFill>
                      <a:srgbClr val="33CCCC"/>
                    </a:solidFill>
                  </a:tcPr>
                </a:tc>
              </a:tr>
              <a:tr h="515143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รพ.บ้านสร้าง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8" marB="0" anchor="b"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1.32</a:t>
                      </a:r>
                      <a:endParaRPr lang="th-TH" sz="28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1.07</a:t>
                      </a:r>
                      <a:endParaRPr lang="th-TH" sz="2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0.86</a:t>
                      </a:r>
                      <a:endParaRPr lang="th-TH" sz="2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6.24</a:t>
                      </a:r>
                      <a:endParaRPr lang="th-TH" sz="2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-1.06</a:t>
                      </a:r>
                      <a:endParaRPr lang="th-TH" sz="28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0.23</a:t>
                      </a:r>
                      <a:endParaRPr lang="th-TH" sz="2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th-TH" sz="2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2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solidFill>
                      <a:srgbClr val="33CCCC"/>
                    </a:solidFill>
                  </a:tcPr>
                </a:tc>
              </a:tr>
              <a:tr h="515143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รพ.ประจันตคาม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8" marB="0" anchor="b"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1.60</a:t>
                      </a:r>
                      <a:endParaRPr lang="th-TH" sz="2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1.54</a:t>
                      </a:r>
                      <a:endParaRPr lang="th-TH" sz="2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1.32</a:t>
                      </a:r>
                      <a:endParaRPr lang="th-TH" sz="2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14.19</a:t>
                      </a:r>
                      <a:endParaRPr lang="th-TH" sz="2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2.21</a:t>
                      </a:r>
                      <a:endParaRPr lang="th-TH" sz="2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0.25</a:t>
                      </a:r>
                      <a:endParaRPr lang="th-TH" sz="2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2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2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solidFill>
                      <a:srgbClr val="33CCCC"/>
                    </a:solidFill>
                  </a:tcPr>
                </a:tc>
              </a:tr>
              <a:tr h="515143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รพ.ศรีมหาโพธิ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8" marB="0" anchor="b"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1.32</a:t>
                      </a:r>
                      <a:endParaRPr lang="th-TH" sz="28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1.19</a:t>
                      </a:r>
                      <a:endParaRPr lang="th-TH" sz="2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0.98</a:t>
                      </a:r>
                      <a:endParaRPr lang="th-TH" sz="2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10.8</a:t>
                      </a:r>
                      <a:endParaRPr lang="th-TH" sz="2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-1.31</a:t>
                      </a:r>
                      <a:endParaRPr lang="th-TH" sz="28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2.26</a:t>
                      </a:r>
                      <a:endParaRPr lang="th-TH" sz="2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th-TH" sz="2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2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solidFill>
                      <a:srgbClr val="33CCCC"/>
                    </a:solidFill>
                  </a:tcPr>
                </a:tc>
              </a:tr>
              <a:tr h="531630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รพ.</a:t>
                      </a:r>
                      <a:r>
                        <a:rPr lang="th-TH" sz="2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ศรีมโหสถ  </a:t>
                      </a:r>
                      <a:endParaRPr lang="th-TH" sz="24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8" marB="0" anchor="b"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1.10</a:t>
                      </a:r>
                      <a:endParaRPr lang="th-TH" sz="28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1.00</a:t>
                      </a:r>
                      <a:endParaRPr lang="th-TH" sz="2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0.77</a:t>
                      </a:r>
                      <a:endParaRPr lang="th-TH" sz="28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1.87</a:t>
                      </a:r>
                      <a:endParaRPr lang="th-TH" sz="2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0.87</a:t>
                      </a:r>
                      <a:endParaRPr lang="th-TH" sz="2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2.76</a:t>
                      </a:r>
                      <a:endParaRPr lang="th-TH" sz="2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th-TH" sz="2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2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3" marR="9523" marT="9522" marB="0" anchor="b">
                    <a:solidFill>
                      <a:srgbClr val="33CCCC"/>
                    </a:solidFill>
                  </a:tcPr>
                </a:tc>
              </a:tr>
            </a:tbl>
          </a:graphicData>
        </a:graphic>
      </p:graphicFrame>
      <p:sp>
        <p:nvSpPr>
          <p:cNvPr id="21" name="สี่เหลี่ยมผืนผ้ามุมมน 2"/>
          <p:cNvSpPr/>
          <p:nvPr/>
        </p:nvSpPr>
        <p:spPr>
          <a:xfrm flipH="1">
            <a:off x="107504" y="5891126"/>
            <a:ext cx="8982522" cy="8944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2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ไตรมาส 3  รพ.ศรีมโหสถ  ระดับวิกฤติ 2   เนื่องจากมีรายได้เพิ่มขึ้น รวม  1.5  ล้านบาท  </a:t>
            </a:r>
          </a:p>
          <a:p>
            <a:pPr algn="ctr">
              <a:defRPr/>
            </a:pPr>
            <a:r>
              <a:rPr lang="th-TH" sz="2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( ปรับลด </a:t>
            </a:r>
            <a:r>
              <a:rPr lang="en-US" sz="2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Fixed Cost</a:t>
            </a:r>
            <a:r>
              <a:rPr lang="th-TH" sz="2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en-US" sz="2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1  ล้านบาท   และรับรู้รายได้จากกองทุนส่งเสริมอนุรักษ์พลังงาน 5  แสนบาท)</a:t>
            </a:r>
            <a:endParaRPr lang="en-US" sz="24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2" name="สี่เหลี่ยมผืนผ้ามุมมน 3"/>
          <p:cNvSpPr/>
          <p:nvPr/>
        </p:nvSpPr>
        <p:spPr>
          <a:xfrm>
            <a:off x="107505" y="39689"/>
            <a:ext cx="8856984" cy="580999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สถานการณ์การเงินเปรียบเทียบ ไตรมาส 1-</a:t>
            </a:r>
            <a:r>
              <a:rPr lang="en-US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/256</a:t>
            </a:r>
            <a:r>
              <a:rPr lang="en-US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th-TH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(ไม่</a:t>
            </a: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รวมเงิน</a:t>
            </a:r>
            <a:r>
              <a:rPr lang="en-US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UC</a:t>
            </a: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ล่วงหน้า)</a:t>
            </a:r>
            <a:endParaRPr lang="th-TH" sz="24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4892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5258811"/>
              </p:ext>
            </p:extLst>
          </p:nvPr>
        </p:nvGraphicFramePr>
        <p:xfrm>
          <a:off x="233363" y="1365311"/>
          <a:ext cx="8659813" cy="5232039"/>
        </p:xfrm>
        <a:graphic>
          <a:graphicData uri="http://schemas.openxmlformats.org/drawingml/2006/table">
            <a:tbl>
              <a:tblPr/>
              <a:tblGrid>
                <a:gridCol w="1455131"/>
                <a:gridCol w="990829"/>
                <a:gridCol w="986851"/>
                <a:gridCol w="955015"/>
                <a:gridCol w="1719028"/>
                <a:gridCol w="1563838"/>
                <a:gridCol w="989121"/>
              </a:tblGrid>
              <a:tr h="1600348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โรงพยาบาล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Current 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Ratio</a:t>
                      </a:r>
                      <a:endParaRPr lang="th-TH" sz="2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(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1.5)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Qucik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Ratio</a:t>
                      </a:r>
                    </a:p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(1)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Cash 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Ratio</a:t>
                      </a:r>
                    </a:p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(0.8)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ทุนสำรองสุทธิ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กำไรสุทธิ </a:t>
                      </a:r>
                      <a:endParaRPr lang="en-US" sz="2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ไม่</a:t>
                      </a: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รวม</a:t>
                      </a:r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รายได้</a:t>
                      </a:r>
                    </a:p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งบลงทุน และ</a:t>
                      </a:r>
                    </a:p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ค่า</a:t>
                      </a: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เสื่อมราคา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ระดับวิกฤติ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18813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รพศ.เจ้าพระยา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1.27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1.12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0.51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 94,410,580.86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56,256,591.16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18813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รพ.กบินทร์บุรี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1.82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1.69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1.06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156,616,311.28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8,940,758.15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18813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รพ.ศรีมหาโพธิ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1.21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1.09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0.8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  6,954,954.40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-    1,519,450.53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18813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รพ.นาดี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1.43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1.33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0.73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 13,460,347.94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-    2,369,889.39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518813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รพ.</a:t>
                      </a:r>
                      <a:r>
                        <a:rPr lang="th-TH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ประจันต</a:t>
                      </a:r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คาม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1.76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1.68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1.44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 14,066,511.69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    59,911.50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18813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รพ.บ้านสร้าง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1.50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1.20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0.85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  7,148,313.17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1,018,429.76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18813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รพ.ศรีมโหสถ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1.10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0.97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0.72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  1,497,343.29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2,674,070.56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  <p:sp>
        <p:nvSpPr>
          <p:cNvPr id="8" name="สี่เหลี่ยมผืนผ้ามุมมน 3"/>
          <p:cNvSpPr/>
          <p:nvPr/>
        </p:nvSpPr>
        <p:spPr>
          <a:xfrm>
            <a:off x="233363" y="39688"/>
            <a:ext cx="8677275" cy="1157287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4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สถานการณ์การเงิน  </a:t>
            </a:r>
            <a:r>
              <a:rPr lang="th-TH" sz="4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ณ สิงหาคม 2562</a:t>
            </a:r>
            <a:endParaRPr lang="th-TH" sz="48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>
              <a:defRPr/>
            </a:pPr>
            <a:r>
              <a:rPr lang="th-TH" sz="4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(คำนวณแบบไม่รวมเงิน</a:t>
            </a:r>
            <a:r>
              <a:rPr lang="en-US" sz="4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UC</a:t>
            </a:r>
            <a:r>
              <a:rPr lang="th-TH" sz="4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ล่วงหน้า)</a:t>
            </a:r>
            <a:endParaRPr lang="th-TH" sz="36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วงรี 6"/>
          <p:cNvSpPr/>
          <p:nvPr/>
        </p:nvSpPr>
        <p:spPr>
          <a:xfrm>
            <a:off x="4783138" y="4581128"/>
            <a:ext cx="1589087" cy="50323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วงรี 6"/>
          <p:cNvSpPr/>
          <p:nvPr/>
        </p:nvSpPr>
        <p:spPr>
          <a:xfrm>
            <a:off x="4788024" y="6165304"/>
            <a:ext cx="1589087" cy="50323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92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5776" y="260648"/>
            <a:ext cx="32403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9600" b="1" dirty="0" smtClean="0">
                <a:latin typeface="Angsana New" pitchFamily="18" charset="-34"/>
                <a:cs typeface="Angsana New" pitchFamily="18" charset="-34"/>
              </a:rPr>
              <a:t>สวัสดี</a:t>
            </a:r>
            <a:endParaRPr lang="th-TH" sz="9600" b="1" dirty="0"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9" y="1577867"/>
            <a:ext cx="6480720" cy="4623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65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TM02455519[[fn=Winter]]</Template>
  <TotalTime>428</TotalTime>
  <Words>462</Words>
  <Application>Microsoft Office PowerPoint</Application>
  <PresentationFormat>On-screen Show (4:3)</PresentationFormat>
  <Paragraphs>234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Winter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Kob</dc:creator>
  <cp:lastModifiedBy>Kob</cp:lastModifiedBy>
  <cp:revision>42</cp:revision>
  <dcterms:created xsi:type="dcterms:W3CDTF">2019-09-27T05:43:42Z</dcterms:created>
  <dcterms:modified xsi:type="dcterms:W3CDTF">2019-10-02T04:39:52Z</dcterms:modified>
</cp:coreProperties>
</file>