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30"/>
  </p:notesMasterIdLst>
  <p:handoutMasterIdLst>
    <p:handoutMasterId r:id="rId31"/>
  </p:handoutMasterIdLst>
  <p:sldIdLst>
    <p:sldId id="284" r:id="rId2"/>
    <p:sldId id="296" r:id="rId3"/>
    <p:sldId id="376" r:id="rId4"/>
    <p:sldId id="380" r:id="rId5"/>
    <p:sldId id="352" r:id="rId6"/>
    <p:sldId id="351" r:id="rId7"/>
    <p:sldId id="378" r:id="rId8"/>
    <p:sldId id="350" r:id="rId9"/>
    <p:sldId id="344" r:id="rId10"/>
    <p:sldId id="386" r:id="rId11"/>
    <p:sldId id="348" r:id="rId12"/>
    <p:sldId id="349" r:id="rId13"/>
    <p:sldId id="381" r:id="rId14"/>
    <p:sldId id="346" r:id="rId15"/>
    <p:sldId id="384" r:id="rId16"/>
    <p:sldId id="355" r:id="rId17"/>
    <p:sldId id="382" r:id="rId18"/>
    <p:sldId id="354" r:id="rId19"/>
    <p:sldId id="358" r:id="rId20"/>
    <p:sldId id="362" r:id="rId21"/>
    <p:sldId id="365" r:id="rId22"/>
    <p:sldId id="367" r:id="rId23"/>
    <p:sldId id="361" r:id="rId24"/>
    <p:sldId id="363" r:id="rId25"/>
    <p:sldId id="383" r:id="rId26"/>
    <p:sldId id="379" r:id="rId27"/>
    <p:sldId id="377" r:id="rId28"/>
    <p:sldId id="327" r:id="rId29"/>
  </p:sldIdLst>
  <p:sldSz cx="9144000" cy="5143500" type="screen16x9"/>
  <p:notesSz cx="6858000" cy="9144000"/>
  <p:embeddedFontLst>
    <p:embeddedFont>
      <p:font typeface="Angsana New" pitchFamily="18" charset="-34"/>
      <p:regular r:id="rId32"/>
      <p:bold r:id="rId33"/>
      <p:italic r:id="rId34"/>
      <p:boldItalic r:id="rId35"/>
    </p:embeddedFont>
    <p:embeddedFont>
      <p:font typeface="Tahoma" pitchFamily="34" charset="0"/>
      <p:regular r:id="rId36"/>
      <p:bold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Wingdings 3" pitchFamily="18" charset="2"/>
      <p:regular r:id="rId42"/>
    </p:embeddedFont>
    <p:embeddedFont>
      <p:font typeface="Cordia New" pitchFamily="34" charset="-34"/>
      <p:regular r:id="rId43"/>
      <p:bold r:id="rId44"/>
      <p:italic r:id="rId45"/>
      <p:boldItalic r:id="rId46"/>
    </p:embeddedFont>
    <p:embeddedFont>
      <p:font typeface="TH Kodchasal" pitchFamily="2" charset="-34"/>
      <p:regular r:id="rId47"/>
      <p:bold r:id="rId48"/>
      <p:italic r:id="rId49"/>
      <p:boldItalic r:id="rId50"/>
    </p:embeddedFont>
    <p:embeddedFont>
      <p:font typeface="Impact" pitchFamily="34" charset="0"/>
      <p:regular r:id="rId51"/>
    </p:embeddedFont>
    <p:embeddedFont>
      <p:font typeface="Roboto Slab" charset="0"/>
      <p:regular r:id="rId52"/>
      <p:bold r:id="rId53"/>
    </p:embeddedFont>
    <p:embeddedFont>
      <p:font typeface="TH SarabunPSK" pitchFamily="34" charset="-34"/>
      <p:regular r:id="rId54"/>
      <p:bold r:id="rId55"/>
      <p:italic r:id="rId56"/>
      <p:boldItalic r:id="rId57"/>
    </p:embeddedFont>
    <p:embeddedFont>
      <p:font typeface="TH K2D July8" pitchFamily="2" charset="-34"/>
      <p:regular r:id="rId58"/>
      <p:bold r:id="rId59"/>
      <p:italic r:id="rId60"/>
      <p:boldItalic r:id="rId61"/>
    </p:embeddedFont>
    <p:embeddedFont>
      <p:font typeface="Nixie One" charset="0"/>
      <p:regular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4454"/>
    <a:srgbClr val="48AE76"/>
    <a:srgbClr val="124057"/>
    <a:srgbClr val="C84D64"/>
    <a:srgbClr val="3B8D61"/>
    <a:srgbClr val="94BF6E"/>
    <a:srgbClr val="18637B"/>
    <a:srgbClr val="165751"/>
    <a:srgbClr val="CACACA"/>
    <a:srgbClr val="C3C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169BCC74-2969-4425-B28E-BCF518CFBBCF}">
  <a:tblStyle styleId="{169BCC74-2969-4425-B28E-BCF518CFBBCF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5FD0F851-EC5A-4D38-B0AD-8093EC10F338}" styleName="ลักษณะสีอ่อน 1 - เน้น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90286" autoAdjust="0"/>
  </p:normalViewPr>
  <p:slideViewPr>
    <p:cSldViewPr snapToGrid="0">
      <p:cViewPr>
        <p:scale>
          <a:sx n="90" d="100"/>
          <a:sy n="90" d="100"/>
        </p:scale>
        <p:origin x="-768" y="-72"/>
      </p:cViewPr>
      <p:guideLst>
        <p:guide orient="horz" pos="162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font" Target="fonts/font3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61" Type="http://schemas.openxmlformats.org/officeDocument/2006/relationships/font" Target="fonts/font3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46B47B-80FB-483C-8645-63B77068F5D7}" type="doc">
      <dgm:prSet loTypeId="urn:microsoft.com/office/officeart/2005/8/layout/radial6" loCatId="relationship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D8A996F0-B7F6-43A7-98E5-929AF6504EF5}">
      <dgm:prSet phldrT="[ข้อความ]"/>
      <dgm:spPr/>
      <dgm:t>
        <a:bodyPr/>
        <a:lstStyle/>
        <a:p>
          <a:r>
            <a:rPr lang="en-US" b="1" i="0" dirty="0" smtClean="0">
              <a:solidFill>
                <a:schemeClr val="bg2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NEHIS</a:t>
          </a:r>
          <a:endParaRPr lang="th-TH" b="1" i="0" dirty="0">
            <a:solidFill>
              <a:schemeClr val="bg2">
                <a:lumMod val="50000"/>
              </a:schemeClr>
            </a:solidFill>
            <a:latin typeface="TH SarabunPSK" pitchFamily="34" charset="-34"/>
            <a:cs typeface="TH SarabunPSK" pitchFamily="34" charset="-34"/>
          </a:endParaRPr>
        </a:p>
      </dgm:t>
    </dgm:pt>
    <dgm:pt modelId="{149EE45B-BE6A-458B-B4FC-3495649EC785}" type="parTrans" cxnId="{9E23C6E1-DAEC-4CA8-9651-071B6C92BDA2}">
      <dgm:prSet/>
      <dgm:spPr/>
      <dgm:t>
        <a:bodyPr/>
        <a:lstStyle/>
        <a:p>
          <a:endParaRPr lang="th-TH"/>
        </a:p>
      </dgm:t>
    </dgm:pt>
    <dgm:pt modelId="{08BC1F73-BC4C-4EBF-B0E2-254E5A4A93AD}" type="sibTrans" cxnId="{9E23C6E1-DAEC-4CA8-9651-071B6C92BDA2}">
      <dgm:prSet/>
      <dgm:spPr/>
      <dgm:t>
        <a:bodyPr/>
        <a:lstStyle/>
        <a:p>
          <a:endParaRPr lang="th-TH"/>
        </a:p>
      </dgm:t>
    </dgm:pt>
    <dgm:pt modelId="{2B16467E-DF2C-42A0-9A23-A02991BD814E}">
      <dgm:prSet phldrT="[ข้อความ]"/>
      <dgm:spPr/>
      <dgm:t>
        <a:bodyPr/>
        <a:lstStyle/>
        <a:p>
          <a:r>
            <a:rPr lang="th-TH" b="1" dirty="0" err="1" smtClean="0">
              <a:solidFill>
                <a:schemeClr val="bg2">
                  <a:lumMod val="50000"/>
                </a:schemeClr>
              </a:solidFill>
              <a:latin typeface="TH Kodchasal" pitchFamily="2" charset="-34"/>
              <a:cs typeface="TH Kodchasal" pitchFamily="2" charset="-34"/>
            </a:rPr>
            <a:t>สสจ</a:t>
          </a:r>
          <a:r>
            <a:rPr lang="th-TH" b="1" dirty="0" smtClean="0">
              <a:solidFill>
                <a:schemeClr val="bg2">
                  <a:lumMod val="50000"/>
                </a:schemeClr>
              </a:solidFill>
              <a:latin typeface="TH Kodchasal" pitchFamily="2" charset="-34"/>
              <a:cs typeface="TH Kodchasal" pitchFamily="2" charset="-34"/>
            </a:rPr>
            <a:t>.</a:t>
          </a:r>
          <a:endParaRPr lang="th-TH" b="1" dirty="0">
            <a:solidFill>
              <a:schemeClr val="bg2">
                <a:lumMod val="50000"/>
              </a:schemeClr>
            </a:solidFill>
            <a:latin typeface="TH Kodchasal" pitchFamily="2" charset="-34"/>
            <a:cs typeface="TH Kodchasal" pitchFamily="2" charset="-34"/>
          </a:endParaRPr>
        </a:p>
      </dgm:t>
    </dgm:pt>
    <dgm:pt modelId="{B6AB8839-24B8-44EB-B951-C84EC50839AD}" type="parTrans" cxnId="{A21065C1-16F9-41FC-8A01-C96375C9C299}">
      <dgm:prSet/>
      <dgm:spPr/>
      <dgm:t>
        <a:bodyPr/>
        <a:lstStyle/>
        <a:p>
          <a:endParaRPr lang="th-TH"/>
        </a:p>
      </dgm:t>
    </dgm:pt>
    <dgm:pt modelId="{8D7A0929-9B9F-410F-B6C2-7713D4F99860}" type="sibTrans" cxnId="{A21065C1-16F9-41FC-8A01-C96375C9C299}">
      <dgm:prSet/>
      <dgm:spPr/>
      <dgm:t>
        <a:bodyPr/>
        <a:lstStyle/>
        <a:p>
          <a:endParaRPr lang="th-TH"/>
        </a:p>
      </dgm:t>
    </dgm:pt>
    <dgm:pt modelId="{272E2E3E-6C5F-42BC-BBE5-86D425ECE837}">
      <dgm:prSet phldrT="[ข้อความ]"/>
      <dgm:spPr/>
      <dgm:t>
        <a:bodyPr/>
        <a:lstStyle/>
        <a:p>
          <a:r>
            <a:rPr lang="th-TH" b="1" dirty="0" smtClean="0">
              <a:solidFill>
                <a:schemeClr val="bg2">
                  <a:lumMod val="50000"/>
                </a:schemeClr>
              </a:solidFill>
              <a:latin typeface="TH Kodchasal" pitchFamily="2" charset="-34"/>
              <a:cs typeface="TH Kodchasal" pitchFamily="2" charset="-34"/>
            </a:rPr>
            <a:t>รพ.สต.</a:t>
          </a:r>
          <a:endParaRPr lang="th-TH" b="1" dirty="0">
            <a:solidFill>
              <a:schemeClr val="bg2">
                <a:lumMod val="50000"/>
              </a:schemeClr>
            </a:solidFill>
            <a:latin typeface="TH Kodchasal" pitchFamily="2" charset="-34"/>
            <a:cs typeface="TH Kodchasal" pitchFamily="2" charset="-34"/>
          </a:endParaRPr>
        </a:p>
      </dgm:t>
    </dgm:pt>
    <dgm:pt modelId="{FA74E596-77DB-449B-ABBC-13AC034E1592}" type="parTrans" cxnId="{6B53F72E-1042-46B0-9910-E437B7DFC8A3}">
      <dgm:prSet/>
      <dgm:spPr/>
      <dgm:t>
        <a:bodyPr/>
        <a:lstStyle/>
        <a:p>
          <a:endParaRPr lang="th-TH"/>
        </a:p>
      </dgm:t>
    </dgm:pt>
    <dgm:pt modelId="{9CC7C827-3ED0-429C-AA5B-C185D8A8B37D}" type="sibTrans" cxnId="{6B53F72E-1042-46B0-9910-E437B7DFC8A3}">
      <dgm:prSet/>
      <dgm:spPr/>
      <dgm:t>
        <a:bodyPr/>
        <a:lstStyle/>
        <a:p>
          <a:endParaRPr lang="th-TH"/>
        </a:p>
      </dgm:t>
    </dgm:pt>
    <dgm:pt modelId="{1360E308-4A25-43D6-9313-8F61121745CB}">
      <dgm:prSet phldrT="[ข้อความ]"/>
      <dgm:spPr/>
      <dgm:t>
        <a:bodyPr/>
        <a:lstStyle/>
        <a:p>
          <a:r>
            <a:rPr lang="th-TH" b="1" smtClean="0">
              <a:solidFill>
                <a:schemeClr val="bg2">
                  <a:lumMod val="50000"/>
                </a:schemeClr>
              </a:solidFill>
              <a:latin typeface="TH Kodchasal" pitchFamily="2" charset="-34"/>
              <a:cs typeface="TH Kodchasal" pitchFamily="2" charset="-34"/>
            </a:rPr>
            <a:t>อปท.</a:t>
          </a:r>
          <a:endParaRPr lang="th-TH" b="1" dirty="0">
            <a:solidFill>
              <a:schemeClr val="bg2">
                <a:lumMod val="50000"/>
              </a:schemeClr>
            </a:solidFill>
            <a:latin typeface="TH Kodchasal" pitchFamily="2" charset="-34"/>
            <a:cs typeface="TH Kodchasal" pitchFamily="2" charset="-34"/>
          </a:endParaRPr>
        </a:p>
      </dgm:t>
    </dgm:pt>
    <dgm:pt modelId="{81FDFECF-1889-4081-91CB-7EB4CD0A2F28}" type="parTrans" cxnId="{17A5CED2-A610-4926-8BC9-AFB1D0218193}">
      <dgm:prSet/>
      <dgm:spPr/>
      <dgm:t>
        <a:bodyPr/>
        <a:lstStyle/>
        <a:p>
          <a:endParaRPr lang="th-TH"/>
        </a:p>
      </dgm:t>
    </dgm:pt>
    <dgm:pt modelId="{F75CAEA6-A985-4367-A7B7-217E3D15ABB5}" type="sibTrans" cxnId="{17A5CED2-A610-4926-8BC9-AFB1D0218193}">
      <dgm:prSet/>
      <dgm:spPr/>
      <dgm:t>
        <a:bodyPr/>
        <a:lstStyle/>
        <a:p>
          <a:endParaRPr lang="th-TH"/>
        </a:p>
      </dgm:t>
    </dgm:pt>
    <dgm:pt modelId="{42B9CAC3-2975-44D5-92A9-DB9F8AF3A92D}" type="pres">
      <dgm:prSet presAssocID="{6646B47B-80FB-483C-8645-63B77068F5D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A77E9D7C-CB3F-4FC8-9FEA-12C1C736F359}" type="pres">
      <dgm:prSet presAssocID="{D8A996F0-B7F6-43A7-98E5-929AF6504EF5}" presName="centerShape" presStyleLbl="node0" presStyleIdx="0" presStyleCnt="1"/>
      <dgm:spPr/>
      <dgm:t>
        <a:bodyPr/>
        <a:lstStyle/>
        <a:p>
          <a:endParaRPr lang="th-TH"/>
        </a:p>
      </dgm:t>
    </dgm:pt>
    <dgm:pt modelId="{BB16A59C-EFB0-4363-B784-4D0C75AFCCBA}" type="pres">
      <dgm:prSet presAssocID="{2B16467E-DF2C-42A0-9A23-A02991BD814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5F9B8F1-57CD-4A62-84F4-DE08D6FAF953}" type="pres">
      <dgm:prSet presAssocID="{2B16467E-DF2C-42A0-9A23-A02991BD814E}" presName="dummy" presStyleCnt="0"/>
      <dgm:spPr/>
    </dgm:pt>
    <dgm:pt modelId="{BDB4EB8F-9E2B-48DF-9E46-514891DFB403}" type="pres">
      <dgm:prSet presAssocID="{8D7A0929-9B9F-410F-B6C2-7713D4F99860}" presName="sibTrans" presStyleLbl="sibTrans2D1" presStyleIdx="0" presStyleCnt="3"/>
      <dgm:spPr/>
      <dgm:t>
        <a:bodyPr/>
        <a:lstStyle/>
        <a:p>
          <a:endParaRPr lang="th-TH"/>
        </a:p>
      </dgm:t>
    </dgm:pt>
    <dgm:pt modelId="{D735AD20-05A6-4A63-98E4-48B67D0484E4}" type="pres">
      <dgm:prSet presAssocID="{272E2E3E-6C5F-42BC-BBE5-86D425ECE83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D3C0224-7D27-4ABC-B11B-C2F6651F5C04}" type="pres">
      <dgm:prSet presAssocID="{272E2E3E-6C5F-42BC-BBE5-86D425ECE837}" presName="dummy" presStyleCnt="0"/>
      <dgm:spPr/>
    </dgm:pt>
    <dgm:pt modelId="{1ACCA305-0691-4DEC-9D46-D1B579FAF3EA}" type="pres">
      <dgm:prSet presAssocID="{9CC7C827-3ED0-429C-AA5B-C185D8A8B37D}" presName="sibTrans" presStyleLbl="sibTrans2D1" presStyleIdx="1" presStyleCnt="3"/>
      <dgm:spPr/>
      <dgm:t>
        <a:bodyPr/>
        <a:lstStyle/>
        <a:p>
          <a:endParaRPr lang="th-TH"/>
        </a:p>
      </dgm:t>
    </dgm:pt>
    <dgm:pt modelId="{07BF482B-34BF-4087-B709-AA8B5D154A4E}" type="pres">
      <dgm:prSet presAssocID="{1360E308-4A25-43D6-9313-8F61121745C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ADD6EEA-863B-4494-A0D5-4F7E91C65B54}" type="pres">
      <dgm:prSet presAssocID="{1360E308-4A25-43D6-9313-8F61121745CB}" presName="dummy" presStyleCnt="0"/>
      <dgm:spPr/>
    </dgm:pt>
    <dgm:pt modelId="{56CA840B-4825-4930-8D45-EA456D246570}" type="pres">
      <dgm:prSet presAssocID="{F75CAEA6-A985-4367-A7B7-217E3D15ABB5}" presName="sibTrans" presStyleLbl="sibTrans2D1" presStyleIdx="2" presStyleCnt="3"/>
      <dgm:spPr/>
      <dgm:t>
        <a:bodyPr/>
        <a:lstStyle/>
        <a:p>
          <a:endParaRPr lang="th-TH"/>
        </a:p>
      </dgm:t>
    </dgm:pt>
  </dgm:ptLst>
  <dgm:cxnLst>
    <dgm:cxn modelId="{2A16289D-C5C0-48C0-8234-84E29A03BCBA}" type="presOf" srcId="{6646B47B-80FB-483C-8645-63B77068F5D7}" destId="{42B9CAC3-2975-44D5-92A9-DB9F8AF3A92D}" srcOrd="0" destOrd="0" presId="urn:microsoft.com/office/officeart/2005/8/layout/radial6"/>
    <dgm:cxn modelId="{ABE12345-A94C-43B1-A892-C51C80B342D3}" type="presOf" srcId="{D8A996F0-B7F6-43A7-98E5-929AF6504EF5}" destId="{A77E9D7C-CB3F-4FC8-9FEA-12C1C736F359}" srcOrd="0" destOrd="0" presId="urn:microsoft.com/office/officeart/2005/8/layout/radial6"/>
    <dgm:cxn modelId="{EBDDEFBD-554F-41E5-A557-5F23019E0771}" type="presOf" srcId="{2B16467E-DF2C-42A0-9A23-A02991BD814E}" destId="{BB16A59C-EFB0-4363-B784-4D0C75AFCCBA}" srcOrd="0" destOrd="0" presId="urn:microsoft.com/office/officeart/2005/8/layout/radial6"/>
    <dgm:cxn modelId="{A21065C1-16F9-41FC-8A01-C96375C9C299}" srcId="{D8A996F0-B7F6-43A7-98E5-929AF6504EF5}" destId="{2B16467E-DF2C-42A0-9A23-A02991BD814E}" srcOrd="0" destOrd="0" parTransId="{B6AB8839-24B8-44EB-B951-C84EC50839AD}" sibTransId="{8D7A0929-9B9F-410F-B6C2-7713D4F99860}"/>
    <dgm:cxn modelId="{AEBA0E28-79C6-4919-8C17-70F6ABD9A460}" type="presOf" srcId="{F75CAEA6-A985-4367-A7B7-217E3D15ABB5}" destId="{56CA840B-4825-4930-8D45-EA456D246570}" srcOrd="0" destOrd="0" presId="urn:microsoft.com/office/officeart/2005/8/layout/radial6"/>
    <dgm:cxn modelId="{17A5CED2-A610-4926-8BC9-AFB1D0218193}" srcId="{D8A996F0-B7F6-43A7-98E5-929AF6504EF5}" destId="{1360E308-4A25-43D6-9313-8F61121745CB}" srcOrd="2" destOrd="0" parTransId="{81FDFECF-1889-4081-91CB-7EB4CD0A2F28}" sibTransId="{F75CAEA6-A985-4367-A7B7-217E3D15ABB5}"/>
    <dgm:cxn modelId="{6B53F72E-1042-46B0-9910-E437B7DFC8A3}" srcId="{D8A996F0-B7F6-43A7-98E5-929AF6504EF5}" destId="{272E2E3E-6C5F-42BC-BBE5-86D425ECE837}" srcOrd="1" destOrd="0" parTransId="{FA74E596-77DB-449B-ABBC-13AC034E1592}" sibTransId="{9CC7C827-3ED0-429C-AA5B-C185D8A8B37D}"/>
    <dgm:cxn modelId="{F273BAE8-A60E-472D-9E12-EC977A079957}" type="presOf" srcId="{1360E308-4A25-43D6-9313-8F61121745CB}" destId="{07BF482B-34BF-4087-B709-AA8B5D154A4E}" srcOrd="0" destOrd="0" presId="urn:microsoft.com/office/officeart/2005/8/layout/radial6"/>
    <dgm:cxn modelId="{7DECF305-2799-4449-ACDB-210AB69FFC73}" type="presOf" srcId="{8D7A0929-9B9F-410F-B6C2-7713D4F99860}" destId="{BDB4EB8F-9E2B-48DF-9E46-514891DFB403}" srcOrd="0" destOrd="0" presId="urn:microsoft.com/office/officeart/2005/8/layout/radial6"/>
    <dgm:cxn modelId="{65A0F784-DB0C-4372-95C9-8D1651E40290}" type="presOf" srcId="{9CC7C827-3ED0-429C-AA5B-C185D8A8B37D}" destId="{1ACCA305-0691-4DEC-9D46-D1B579FAF3EA}" srcOrd="0" destOrd="0" presId="urn:microsoft.com/office/officeart/2005/8/layout/radial6"/>
    <dgm:cxn modelId="{9E23C6E1-DAEC-4CA8-9651-071B6C92BDA2}" srcId="{6646B47B-80FB-483C-8645-63B77068F5D7}" destId="{D8A996F0-B7F6-43A7-98E5-929AF6504EF5}" srcOrd="0" destOrd="0" parTransId="{149EE45B-BE6A-458B-B4FC-3495649EC785}" sibTransId="{08BC1F73-BC4C-4EBF-B0E2-254E5A4A93AD}"/>
    <dgm:cxn modelId="{2014F5BD-4AC9-4085-8541-D4069775D39B}" type="presOf" srcId="{272E2E3E-6C5F-42BC-BBE5-86D425ECE837}" destId="{D735AD20-05A6-4A63-98E4-48B67D0484E4}" srcOrd="0" destOrd="0" presId="urn:microsoft.com/office/officeart/2005/8/layout/radial6"/>
    <dgm:cxn modelId="{7420AB54-675F-4F23-8A50-607F33F55213}" type="presParOf" srcId="{42B9CAC3-2975-44D5-92A9-DB9F8AF3A92D}" destId="{A77E9D7C-CB3F-4FC8-9FEA-12C1C736F359}" srcOrd="0" destOrd="0" presId="urn:microsoft.com/office/officeart/2005/8/layout/radial6"/>
    <dgm:cxn modelId="{B7A7A24E-03FF-4657-BDAD-9CFE8BBDB386}" type="presParOf" srcId="{42B9CAC3-2975-44D5-92A9-DB9F8AF3A92D}" destId="{BB16A59C-EFB0-4363-B784-4D0C75AFCCBA}" srcOrd="1" destOrd="0" presId="urn:microsoft.com/office/officeart/2005/8/layout/radial6"/>
    <dgm:cxn modelId="{6B9F0E68-1EA0-4E13-BD88-0A983D983F99}" type="presParOf" srcId="{42B9CAC3-2975-44D5-92A9-DB9F8AF3A92D}" destId="{85F9B8F1-57CD-4A62-84F4-DE08D6FAF953}" srcOrd="2" destOrd="0" presId="urn:microsoft.com/office/officeart/2005/8/layout/radial6"/>
    <dgm:cxn modelId="{FD966C07-C523-40FF-853F-9A14E722D384}" type="presParOf" srcId="{42B9CAC3-2975-44D5-92A9-DB9F8AF3A92D}" destId="{BDB4EB8F-9E2B-48DF-9E46-514891DFB403}" srcOrd="3" destOrd="0" presId="urn:microsoft.com/office/officeart/2005/8/layout/radial6"/>
    <dgm:cxn modelId="{B81B3147-8896-49F5-BDA7-9E11F9548BCC}" type="presParOf" srcId="{42B9CAC3-2975-44D5-92A9-DB9F8AF3A92D}" destId="{D735AD20-05A6-4A63-98E4-48B67D0484E4}" srcOrd="4" destOrd="0" presId="urn:microsoft.com/office/officeart/2005/8/layout/radial6"/>
    <dgm:cxn modelId="{774E59A0-73F0-4CCD-94CB-DFF19BDA92B7}" type="presParOf" srcId="{42B9CAC3-2975-44D5-92A9-DB9F8AF3A92D}" destId="{9D3C0224-7D27-4ABC-B11B-C2F6651F5C04}" srcOrd="5" destOrd="0" presId="urn:microsoft.com/office/officeart/2005/8/layout/radial6"/>
    <dgm:cxn modelId="{D57AC13D-D41A-4385-B713-E857FB43E7ED}" type="presParOf" srcId="{42B9CAC3-2975-44D5-92A9-DB9F8AF3A92D}" destId="{1ACCA305-0691-4DEC-9D46-D1B579FAF3EA}" srcOrd="6" destOrd="0" presId="urn:microsoft.com/office/officeart/2005/8/layout/radial6"/>
    <dgm:cxn modelId="{BFB4D73A-24FB-4C0B-80DE-0D0186EF0B3F}" type="presParOf" srcId="{42B9CAC3-2975-44D5-92A9-DB9F8AF3A92D}" destId="{07BF482B-34BF-4087-B709-AA8B5D154A4E}" srcOrd="7" destOrd="0" presId="urn:microsoft.com/office/officeart/2005/8/layout/radial6"/>
    <dgm:cxn modelId="{11B72F26-CE3B-4B82-8F99-6B32AE695AB6}" type="presParOf" srcId="{42B9CAC3-2975-44D5-92A9-DB9F8AF3A92D}" destId="{CADD6EEA-863B-4494-A0D5-4F7E91C65B54}" srcOrd="8" destOrd="0" presId="urn:microsoft.com/office/officeart/2005/8/layout/radial6"/>
    <dgm:cxn modelId="{37FD458B-ECE4-4638-867A-009919161E3F}" type="presParOf" srcId="{42B9CAC3-2975-44D5-92A9-DB9F8AF3A92D}" destId="{56CA840B-4825-4930-8D45-EA456D246570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B5C682-C06B-4937-8BA9-9FA6FA848AF9}" type="doc">
      <dgm:prSet loTypeId="urn:microsoft.com/office/officeart/2005/8/layout/radial6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46FD0320-156A-4488-837C-9ABEB9E26FCC}">
      <dgm:prSet phldrT="[ข้อความ]" custT="1"/>
      <dgm:spPr/>
      <dgm:t>
        <a:bodyPr/>
        <a:lstStyle/>
        <a:p>
          <a:r>
            <a:rPr lang="th-TH" sz="2400" b="1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การ</a:t>
          </a:r>
        </a:p>
        <a:p>
          <a:r>
            <a:rPr lang="th-TH" sz="2400" b="1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เฝ้าระวัง</a:t>
          </a:r>
          <a:endParaRPr lang="th-TH" sz="2400" b="1" dirty="0">
            <a:solidFill>
              <a:schemeClr val="tx1"/>
            </a:solidFill>
            <a:latin typeface="TH K2D July8" pitchFamily="2" charset="-34"/>
            <a:cs typeface="TH K2D July8" pitchFamily="2" charset="-34"/>
          </a:endParaRPr>
        </a:p>
      </dgm:t>
    </dgm:pt>
    <dgm:pt modelId="{7A3B832B-2483-4694-B3B8-A0BA3F16CA52}" type="parTrans" cxnId="{634531F5-8BC4-47E8-9252-5D26CA22A6C8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1A5427A3-E8A4-4CF0-8EFC-44B5DE69ACB6}" type="sibTrans" cxnId="{634531F5-8BC4-47E8-9252-5D26CA22A6C8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62C63823-356D-4F75-91CC-9B9A0DCCBF9C}">
      <dgm:prSet phldrT="[ข้อความ]" custT="1"/>
      <dgm:spPr/>
      <dgm:t>
        <a:bodyPr/>
        <a:lstStyle/>
        <a:p>
          <a:r>
            <a:rPr lang="th-TH" sz="2400" b="1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มูลฝอยติดเชื้อ</a:t>
          </a:r>
          <a:endParaRPr lang="th-TH" sz="2400" dirty="0">
            <a:solidFill>
              <a:schemeClr val="tx1"/>
            </a:solidFill>
            <a:latin typeface="TH K2D July8" pitchFamily="2" charset="-34"/>
            <a:cs typeface="TH K2D July8" pitchFamily="2" charset="-34"/>
          </a:endParaRPr>
        </a:p>
      </dgm:t>
    </dgm:pt>
    <dgm:pt modelId="{442E0C82-AC45-4491-857E-65536EEE9D9B}" type="parTrans" cxnId="{9CCB3947-15F3-4805-AF7F-51BC4734347F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8F2059B8-5545-4D9A-9C86-9D11AC061C4C}" type="sibTrans" cxnId="{9CCB3947-15F3-4805-AF7F-51BC4734347F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ED24E0E6-6B24-4CF0-85FC-BE6B0F94EC0A}">
      <dgm:prSet phldrT="[ข้อความ]" custT="1"/>
      <dgm:spPr/>
      <dgm:t>
        <a:bodyPr/>
        <a:lstStyle/>
        <a:p>
          <a:r>
            <a:rPr lang="th-TH" sz="2400" b="1" dirty="0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ไฟไหม้ บ่อขยะ</a:t>
          </a:r>
          <a:endParaRPr lang="th-TH" sz="2400" dirty="0">
            <a:solidFill>
              <a:schemeClr val="tx1"/>
            </a:solidFill>
            <a:latin typeface="TH K2D July8" pitchFamily="2" charset="-34"/>
            <a:cs typeface="TH K2D July8" pitchFamily="2" charset="-34"/>
          </a:endParaRPr>
        </a:p>
      </dgm:t>
    </dgm:pt>
    <dgm:pt modelId="{B7A95DF4-B16D-4281-ACB8-2230876E3C88}" type="parTrans" cxnId="{9DEB55D5-5B4A-402E-AE93-86346A06A2E9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123F87B2-1D27-4005-8B40-18314289F9CE}" type="sibTrans" cxnId="{9DEB55D5-5B4A-402E-AE93-86346A06A2E9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A329F56C-BB86-4F89-B7B7-83271B7F2A2D}">
      <dgm:prSet phldrT="[ข้อความ]" custT="1"/>
      <dgm:spPr/>
      <dgm:t>
        <a:bodyPr/>
        <a:lstStyle/>
        <a:p>
          <a:r>
            <a:rPr lang="th-TH" sz="2400" b="1" dirty="0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อาหาร</a:t>
          </a:r>
          <a:endParaRPr lang="th-TH" sz="2400" dirty="0">
            <a:solidFill>
              <a:schemeClr val="tx1"/>
            </a:solidFill>
            <a:latin typeface="TH K2D July8" pitchFamily="2" charset="-34"/>
            <a:cs typeface="TH K2D July8" pitchFamily="2" charset="-34"/>
          </a:endParaRPr>
        </a:p>
      </dgm:t>
    </dgm:pt>
    <dgm:pt modelId="{2F8CD448-0004-4583-A437-13C89D350359}" type="parTrans" cxnId="{ADBB15C8-ED3F-4A8B-95C8-37F5DC367FD2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4C7685E2-4D50-4A99-BA13-C9DBF10B0B0D}" type="sibTrans" cxnId="{ADBB15C8-ED3F-4A8B-95C8-37F5DC367FD2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AEC4DE88-9950-4E26-A6FF-ADD193BB645D}">
      <dgm:prSet phldrT="[ข้อความ]" custT="1"/>
      <dgm:spPr/>
      <dgm:t>
        <a:bodyPr/>
        <a:lstStyle/>
        <a:p>
          <a:r>
            <a:rPr lang="th-TH" sz="2800" b="1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น้ำ</a:t>
          </a:r>
          <a:endParaRPr lang="th-TH" sz="2800" dirty="0">
            <a:solidFill>
              <a:schemeClr val="tx1"/>
            </a:solidFill>
            <a:latin typeface="TH K2D July8" pitchFamily="2" charset="-34"/>
            <a:cs typeface="TH K2D July8" pitchFamily="2" charset="-34"/>
          </a:endParaRPr>
        </a:p>
      </dgm:t>
    </dgm:pt>
    <dgm:pt modelId="{7647CF4B-E0DD-476C-84CE-717EF94CF408}" type="parTrans" cxnId="{BBABED71-FB38-4900-9F9A-9633BB8FF79A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E96C53EE-0F99-45D7-8BA4-9E89E5C44822}" type="sibTrans" cxnId="{BBABED71-FB38-4900-9F9A-9633BB8FF79A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A3E91BE3-97AE-4F5F-9E86-E8DFF9C67ABB}">
      <dgm:prSet/>
      <dgm:spPr/>
      <dgm:t>
        <a:bodyPr/>
        <a:lstStyle/>
        <a:p>
          <a:endParaRPr lang="th-TH"/>
        </a:p>
      </dgm:t>
    </dgm:pt>
    <dgm:pt modelId="{043C5E7C-0529-4C1C-9BCC-E30B40A8039A}" type="parTrans" cxnId="{3D089C98-DD52-4D0B-A0A0-28E5697AC7CE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742F0094-A392-4120-85FD-958BC1BD71F6}" type="sibTrans" cxnId="{3D089C98-DD52-4D0B-A0A0-28E5697AC7CE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3B108B52-192F-4608-AAD7-726811698132}">
      <dgm:prSet phldrT="[ข้อความ]" custT="1"/>
      <dgm:spPr/>
      <dgm:t>
        <a:bodyPr/>
        <a:lstStyle/>
        <a:p>
          <a:r>
            <a:rPr lang="th-TH" sz="2800" b="1" dirty="0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ฝุ่น </a:t>
          </a:r>
          <a:r>
            <a:rPr lang="en-US" sz="2800" b="1" dirty="0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PM</a:t>
          </a:r>
          <a:r>
            <a:rPr lang="en-US" sz="1800" b="1" dirty="0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2.5</a:t>
          </a:r>
          <a:endParaRPr lang="th-TH" sz="1800" b="1" dirty="0">
            <a:solidFill>
              <a:schemeClr val="tx1"/>
            </a:solidFill>
            <a:latin typeface="TH K2D July8" pitchFamily="2" charset="-34"/>
            <a:cs typeface="TH K2D July8" pitchFamily="2" charset="-34"/>
          </a:endParaRPr>
        </a:p>
      </dgm:t>
    </dgm:pt>
    <dgm:pt modelId="{6FC1868B-2B95-4B8C-9819-2426E78F4C1D}" type="parTrans" cxnId="{91A4CFD9-D621-4101-8D6A-D0A0DABB0ADD}">
      <dgm:prSet/>
      <dgm:spPr/>
      <dgm:t>
        <a:bodyPr/>
        <a:lstStyle/>
        <a:p>
          <a:endParaRPr lang="th-TH"/>
        </a:p>
      </dgm:t>
    </dgm:pt>
    <dgm:pt modelId="{F6492BD0-9DC4-417D-A3FE-25B8D3A7BDB0}" type="sibTrans" cxnId="{91A4CFD9-D621-4101-8D6A-D0A0DABB0ADD}">
      <dgm:prSet/>
      <dgm:spPr/>
      <dgm:t>
        <a:bodyPr/>
        <a:lstStyle/>
        <a:p>
          <a:endParaRPr lang="th-TH"/>
        </a:p>
      </dgm:t>
    </dgm:pt>
    <dgm:pt modelId="{75EE697E-0DAF-409E-AA94-98A2D8199309}" type="pres">
      <dgm:prSet presAssocID="{67B5C682-C06B-4937-8BA9-9FA6FA848AF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1C388C26-3CBB-4C86-9D83-C87890410047}" type="pres">
      <dgm:prSet presAssocID="{46FD0320-156A-4488-837C-9ABEB9E26FCC}" presName="centerShape" presStyleLbl="node0" presStyleIdx="0" presStyleCnt="1"/>
      <dgm:spPr/>
      <dgm:t>
        <a:bodyPr/>
        <a:lstStyle/>
        <a:p>
          <a:endParaRPr lang="th-TH"/>
        </a:p>
      </dgm:t>
    </dgm:pt>
    <dgm:pt modelId="{EE84620D-7FDB-46E9-AE8A-E0428313C5BE}" type="pres">
      <dgm:prSet presAssocID="{62C63823-356D-4F75-91CC-9B9A0DCCBF9C}" presName="node" presStyleLbl="node1" presStyleIdx="0" presStyleCnt="5" custRadScaleRad="95952" custRadScaleInc="541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9BBA730-0602-4251-83BB-76B9E386D682}" type="pres">
      <dgm:prSet presAssocID="{62C63823-356D-4F75-91CC-9B9A0DCCBF9C}" presName="dummy" presStyleCnt="0"/>
      <dgm:spPr/>
    </dgm:pt>
    <dgm:pt modelId="{F480B8FD-9E12-4686-8AE5-80C9421DAAD8}" type="pres">
      <dgm:prSet presAssocID="{8F2059B8-5545-4D9A-9C86-9D11AC061C4C}" presName="sibTrans" presStyleLbl="sibTrans2D1" presStyleIdx="0" presStyleCnt="5"/>
      <dgm:spPr/>
      <dgm:t>
        <a:bodyPr/>
        <a:lstStyle/>
        <a:p>
          <a:endParaRPr lang="th-TH"/>
        </a:p>
      </dgm:t>
    </dgm:pt>
    <dgm:pt modelId="{9490A7EE-8120-4165-AA88-EF9E98ED03DD}" type="pres">
      <dgm:prSet presAssocID="{ED24E0E6-6B24-4CF0-85FC-BE6B0F94EC0A}" presName="node" presStyleLbl="node1" presStyleIdx="1" presStyleCnt="5" custScaleX="123199" custScaleY="12066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74C2378-E471-418F-A4BE-236C15CC6CD5}" type="pres">
      <dgm:prSet presAssocID="{ED24E0E6-6B24-4CF0-85FC-BE6B0F94EC0A}" presName="dummy" presStyleCnt="0"/>
      <dgm:spPr/>
    </dgm:pt>
    <dgm:pt modelId="{E9DF17E7-D49F-4650-9684-1E70A59697B2}" type="pres">
      <dgm:prSet presAssocID="{123F87B2-1D27-4005-8B40-18314289F9CE}" presName="sibTrans" presStyleLbl="sibTrans2D1" presStyleIdx="1" presStyleCnt="5"/>
      <dgm:spPr/>
      <dgm:t>
        <a:bodyPr/>
        <a:lstStyle/>
        <a:p>
          <a:endParaRPr lang="th-TH"/>
        </a:p>
      </dgm:t>
    </dgm:pt>
    <dgm:pt modelId="{A8DD2BD0-5B4D-4707-9ECE-68844EC39A4D}" type="pres">
      <dgm:prSet presAssocID="{3B108B52-192F-4608-AAD7-726811698132}" presName="node" presStyleLbl="node1" presStyleIdx="2" presStyleCnt="5" custRadScaleRad="911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B04EF7E-01A0-41BB-96F8-39A25CCB1C4A}" type="pres">
      <dgm:prSet presAssocID="{3B108B52-192F-4608-AAD7-726811698132}" presName="dummy" presStyleCnt="0"/>
      <dgm:spPr/>
    </dgm:pt>
    <dgm:pt modelId="{502394E9-36A2-467A-9A56-DF11FE681BF7}" type="pres">
      <dgm:prSet presAssocID="{F6492BD0-9DC4-417D-A3FE-25B8D3A7BDB0}" presName="sibTrans" presStyleLbl="sibTrans2D1" presStyleIdx="2" presStyleCnt="5"/>
      <dgm:spPr/>
      <dgm:t>
        <a:bodyPr/>
        <a:lstStyle/>
        <a:p>
          <a:endParaRPr lang="th-TH"/>
        </a:p>
      </dgm:t>
    </dgm:pt>
    <dgm:pt modelId="{3287C6D5-FBD3-40A2-A727-D734F5BBF8D3}" type="pres">
      <dgm:prSet presAssocID="{A329F56C-BB86-4F89-B7B7-83271B7F2A2D}" presName="node" presStyleLbl="node1" presStyleIdx="3" presStyleCnt="5" custRadScaleRad="911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434B52B-81A3-408D-B847-210B96A01FC3}" type="pres">
      <dgm:prSet presAssocID="{A329F56C-BB86-4F89-B7B7-83271B7F2A2D}" presName="dummy" presStyleCnt="0"/>
      <dgm:spPr/>
    </dgm:pt>
    <dgm:pt modelId="{18C86AF9-AB0A-4264-A2D5-D82C59CE9CC0}" type="pres">
      <dgm:prSet presAssocID="{4C7685E2-4D50-4A99-BA13-C9DBF10B0B0D}" presName="sibTrans" presStyleLbl="sibTrans2D1" presStyleIdx="3" presStyleCnt="5"/>
      <dgm:spPr/>
      <dgm:t>
        <a:bodyPr/>
        <a:lstStyle/>
        <a:p>
          <a:endParaRPr lang="th-TH"/>
        </a:p>
      </dgm:t>
    </dgm:pt>
    <dgm:pt modelId="{8C3031DD-9D3B-4C23-9005-469FE81704C2}" type="pres">
      <dgm:prSet presAssocID="{AEC4DE88-9950-4E26-A6FF-ADD193BB645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F44FCB8-B20B-42BA-B91F-AA7C73CBAEA1}" type="pres">
      <dgm:prSet presAssocID="{AEC4DE88-9950-4E26-A6FF-ADD193BB645D}" presName="dummy" presStyleCnt="0"/>
      <dgm:spPr/>
    </dgm:pt>
    <dgm:pt modelId="{A7BF4B40-5D4F-4E2B-B169-E9C274A7180E}" type="pres">
      <dgm:prSet presAssocID="{E96C53EE-0F99-45D7-8BA4-9E89E5C44822}" presName="sibTrans" presStyleLbl="sibTrans2D1" presStyleIdx="4" presStyleCnt="5"/>
      <dgm:spPr/>
      <dgm:t>
        <a:bodyPr/>
        <a:lstStyle/>
        <a:p>
          <a:endParaRPr lang="th-TH"/>
        </a:p>
      </dgm:t>
    </dgm:pt>
  </dgm:ptLst>
  <dgm:cxnLst>
    <dgm:cxn modelId="{6C04EC74-AA14-4F0D-9BF0-09365567FAA6}" type="presOf" srcId="{E96C53EE-0F99-45D7-8BA4-9E89E5C44822}" destId="{A7BF4B40-5D4F-4E2B-B169-E9C274A7180E}" srcOrd="0" destOrd="0" presId="urn:microsoft.com/office/officeart/2005/8/layout/radial6"/>
    <dgm:cxn modelId="{0CA07781-7C7C-44CC-A147-2A6AE91D7F08}" type="presOf" srcId="{67B5C682-C06B-4937-8BA9-9FA6FA848AF9}" destId="{75EE697E-0DAF-409E-AA94-98A2D8199309}" srcOrd="0" destOrd="0" presId="urn:microsoft.com/office/officeart/2005/8/layout/radial6"/>
    <dgm:cxn modelId="{DF5AED93-8BFD-40A1-BAF7-6F6FCCEDD000}" type="presOf" srcId="{AEC4DE88-9950-4E26-A6FF-ADD193BB645D}" destId="{8C3031DD-9D3B-4C23-9005-469FE81704C2}" srcOrd="0" destOrd="0" presId="urn:microsoft.com/office/officeart/2005/8/layout/radial6"/>
    <dgm:cxn modelId="{0F626B55-AB89-4BCF-8871-143E04AA896D}" type="presOf" srcId="{4C7685E2-4D50-4A99-BA13-C9DBF10B0B0D}" destId="{18C86AF9-AB0A-4264-A2D5-D82C59CE9CC0}" srcOrd="0" destOrd="0" presId="urn:microsoft.com/office/officeart/2005/8/layout/radial6"/>
    <dgm:cxn modelId="{5F0E1927-A561-4E4B-942F-63B3651C3263}" type="presOf" srcId="{3B108B52-192F-4608-AAD7-726811698132}" destId="{A8DD2BD0-5B4D-4707-9ECE-68844EC39A4D}" srcOrd="0" destOrd="0" presId="urn:microsoft.com/office/officeart/2005/8/layout/radial6"/>
    <dgm:cxn modelId="{23AB6952-E1F4-4BFF-AD22-67C258566228}" type="presOf" srcId="{A329F56C-BB86-4F89-B7B7-83271B7F2A2D}" destId="{3287C6D5-FBD3-40A2-A727-D734F5BBF8D3}" srcOrd="0" destOrd="0" presId="urn:microsoft.com/office/officeart/2005/8/layout/radial6"/>
    <dgm:cxn modelId="{634531F5-8BC4-47E8-9252-5D26CA22A6C8}" srcId="{67B5C682-C06B-4937-8BA9-9FA6FA848AF9}" destId="{46FD0320-156A-4488-837C-9ABEB9E26FCC}" srcOrd="0" destOrd="0" parTransId="{7A3B832B-2483-4694-B3B8-A0BA3F16CA52}" sibTransId="{1A5427A3-E8A4-4CF0-8EFC-44B5DE69ACB6}"/>
    <dgm:cxn modelId="{29A833FA-D70B-4F71-B86B-C027E267695C}" type="presOf" srcId="{46FD0320-156A-4488-837C-9ABEB9E26FCC}" destId="{1C388C26-3CBB-4C86-9D83-C87890410047}" srcOrd="0" destOrd="0" presId="urn:microsoft.com/office/officeart/2005/8/layout/radial6"/>
    <dgm:cxn modelId="{5C833425-6EE4-4B89-A216-E195D4871C81}" type="presOf" srcId="{8F2059B8-5545-4D9A-9C86-9D11AC061C4C}" destId="{F480B8FD-9E12-4686-8AE5-80C9421DAAD8}" srcOrd="0" destOrd="0" presId="urn:microsoft.com/office/officeart/2005/8/layout/radial6"/>
    <dgm:cxn modelId="{9DEB55D5-5B4A-402E-AE93-86346A06A2E9}" srcId="{46FD0320-156A-4488-837C-9ABEB9E26FCC}" destId="{ED24E0E6-6B24-4CF0-85FC-BE6B0F94EC0A}" srcOrd="1" destOrd="0" parTransId="{B7A95DF4-B16D-4281-ACB8-2230876E3C88}" sibTransId="{123F87B2-1D27-4005-8B40-18314289F9CE}"/>
    <dgm:cxn modelId="{3D089C98-DD52-4D0B-A0A0-28E5697AC7CE}" srcId="{67B5C682-C06B-4937-8BA9-9FA6FA848AF9}" destId="{A3E91BE3-97AE-4F5F-9E86-E8DFF9C67ABB}" srcOrd="1" destOrd="0" parTransId="{043C5E7C-0529-4C1C-9BCC-E30B40A8039A}" sibTransId="{742F0094-A392-4120-85FD-958BC1BD71F6}"/>
    <dgm:cxn modelId="{91A4CFD9-D621-4101-8D6A-D0A0DABB0ADD}" srcId="{46FD0320-156A-4488-837C-9ABEB9E26FCC}" destId="{3B108B52-192F-4608-AAD7-726811698132}" srcOrd="2" destOrd="0" parTransId="{6FC1868B-2B95-4B8C-9819-2426E78F4C1D}" sibTransId="{F6492BD0-9DC4-417D-A3FE-25B8D3A7BDB0}"/>
    <dgm:cxn modelId="{BBABED71-FB38-4900-9F9A-9633BB8FF79A}" srcId="{46FD0320-156A-4488-837C-9ABEB9E26FCC}" destId="{AEC4DE88-9950-4E26-A6FF-ADD193BB645D}" srcOrd="4" destOrd="0" parTransId="{7647CF4B-E0DD-476C-84CE-717EF94CF408}" sibTransId="{E96C53EE-0F99-45D7-8BA4-9E89E5C44822}"/>
    <dgm:cxn modelId="{45D81975-6142-4027-B727-A046676A3357}" type="presOf" srcId="{123F87B2-1D27-4005-8B40-18314289F9CE}" destId="{E9DF17E7-D49F-4650-9684-1E70A59697B2}" srcOrd="0" destOrd="0" presId="urn:microsoft.com/office/officeart/2005/8/layout/radial6"/>
    <dgm:cxn modelId="{59E99546-66D5-4E8A-9D93-FB2C214E8FBB}" type="presOf" srcId="{F6492BD0-9DC4-417D-A3FE-25B8D3A7BDB0}" destId="{502394E9-36A2-467A-9A56-DF11FE681BF7}" srcOrd="0" destOrd="0" presId="urn:microsoft.com/office/officeart/2005/8/layout/radial6"/>
    <dgm:cxn modelId="{BE8B12AF-6452-4620-AAF2-FB978BEC5B0A}" type="presOf" srcId="{62C63823-356D-4F75-91CC-9B9A0DCCBF9C}" destId="{EE84620D-7FDB-46E9-AE8A-E0428313C5BE}" srcOrd="0" destOrd="0" presId="urn:microsoft.com/office/officeart/2005/8/layout/radial6"/>
    <dgm:cxn modelId="{9CCB3947-15F3-4805-AF7F-51BC4734347F}" srcId="{46FD0320-156A-4488-837C-9ABEB9E26FCC}" destId="{62C63823-356D-4F75-91CC-9B9A0DCCBF9C}" srcOrd="0" destOrd="0" parTransId="{442E0C82-AC45-4491-857E-65536EEE9D9B}" sibTransId="{8F2059B8-5545-4D9A-9C86-9D11AC061C4C}"/>
    <dgm:cxn modelId="{ADBB15C8-ED3F-4A8B-95C8-37F5DC367FD2}" srcId="{46FD0320-156A-4488-837C-9ABEB9E26FCC}" destId="{A329F56C-BB86-4F89-B7B7-83271B7F2A2D}" srcOrd="3" destOrd="0" parTransId="{2F8CD448-0004-4583-A437-13C89D350359}" sibTransId="{4C7685E2-4D50-4A99-BA13-C9DBF10B0B0D}"/>
    <dgm:cxn modelId="{B79B2766-3FE5-4E7F-918F-78CB4C83013E}" type="presOf" srcId="{ED24E0E6-6B24-4CF0-85FC-BE6B0F94EC0A}" destId="{9490A7EE-8120-4165-AA88-EF9E98ED03DD}" srcOrd="0" destOrd="0" presId="urn:microsoft.com/office/officeart/2005/8/layout/radial6"/>
    <dgm:cxn modelId="{73640F5C-38F4-4841-9946-F79DAD3C0765}" type="presParOf" srcId="{75EE697E-0DAF-409E-AA94-98A2D8199309}" destId="{1C388C26-3CBB-4C86-9D83-C87890410047}" srcOrd="0" destOrd="0" presId="urn:microsoft.com/office/officeart/2005/8/layout/radial6"/>
    <dgm:cxn modelId="{E3DDAB31-A47D-42E0-A408-B2A341648CDF}" type="presParOf" srcId="{75EE697E-0DAF-409E-AA94-98A2D8199309}" destId="{EE84620D-7FDB-46E9-AE8A-E0428313C5BE}" srcOrd="1" destOrd="0" presId="urn:microsoft.com/office/officeart/2005/8/layout/radial6"/>
    <dgm:cxn modelId="{15253930-150B-46D3-A20A-89A31311B6A0}" type="presParOf" srcId="{75EE697E-0DAF-409E-AA94-98A2D8199309}" destId="{39BBA730-0602-4251-83BB-76B9E386D682}" srcOrd="2" destOrd="0" presId="urn:microsoft.com/office/officeart/2005/8/layout/radial6"/>
    <dgm:cxn modelId="{C0B965CA-622D-4518-AB2A-6BD461A93168}" type="presParOf" srcId="{75EE697E-0DAF-409E-AA94-98A2D8199309}" destId="{F480B8FD-9E12-4686-8AE5-80C9421DAAD8}" srcOrd="3" destOrd="0" presId="urn:microsoft.com/office/officeart/2005/8/layout/radial6"/>
    <dgm:cxn modelId="{1F4BC477-5A65-489A-A6CE-1B32779A3E82}" type="presParOf" srcId="{75EE697E-0DAF-409E-AA94-98A2D8199309}" destId="{9490A7EE-8120-4165-AA88-EF9E98ED03DD}" srcOrd="4" destOrd="0" presId="urn:microsoft.com/office/officeart/2005/8/layout/radial6"/>
    <dgm:cxn modelId="{5CB3166D-107E-4725-AD81-6D6BD5B5EAE8}" type="presParOf" srcId="{75EE697E-0DAF-409E-AA94-98A2D8199309}" destId="{E74C2378-E471-418F-A4BE-236C15CC6CD5}" srcOrd="5" destOrd="0" presId="urn:microsoft.com/office/officeart/2005/8/layout/radial6"/>
    <dgm:cxn modelId="{D9F958AB-7502-4191-A9DF-DAA042B57AC0}" type="presParOf" srcId="{75EE697E-0DAF-409E-AA94-98A2D8199309}" destId="{E9DF17E7-D49F-4650-9684-1E70A59697B2}" srcOrd="6" destOrd="0" presId="urn:microsoft.com/office/officeart/2005/8/layout/radial6"/>
    <dgm:cxn modelId="{879C769D-8D76-4A9C-AC74-2D5B25C03E89}" type="presParOf" srcId="{75EE697E-0DAF-409E-AA94-98A2D8199309}" destId="{A8DD2BD0-5B4D-4707-9ECE-68844EC39A4D}" srcOrd="7" destOrd="0" presId="urn:microsoft.com/office/officeart/2005/8/layout/radial6"/>
    <dgm:cxn modelId="{04DF7A46-399D-49B4-99F1-F7AFA5DDDF9A}" type="presParOf" srcId="{75EE697E-0DAF-409E-AA94-98A2D8199309}" destId="{6B04EF7E-01A0-41BB-96F8-39A25CCB1C4A}" srcOrd="8" destOrd="0" presId="urn:microsoft.com/office/officeart/2005/8/layout/radial6"/>
    <dgm:cxn modelId="{56355F16-BBCC-4514-84C3-F013543FF8F4}" type="presParOf" srcId="{75EE697E-0DAF-409E-AA94-98A2D8199309}" destId="{502394E9-36A2-467A-9A56-DF11FE681BF7}" srcOrd="9" destOrd="0" presId="urn:microsoft.com/office/officeart/2005/8/layout/radial6"/>
    <dgm:cxn modelId="{C0A8FC32-5906-4EA4-B3B6-06D68228977D}" type="presParOf" srcId="{75EE697E-0DAF-409E-AA94-98A2D8199309}" destId="{3287C6D5-FBD3-40A2-A727-D734F5BBF8D3}" srcOrd="10" destOrd="0" presId="urn:microsoft.com/office/officeart/2005/8/layout/radial6"/>
    <dgm:cxn modelId="{979757F5-BF8C-46D1-A2E0-07F45B78DA23}" type="presParOf" srcId="{75EE697E-0DAF-409E-AA94-98A2D8199309}" destId="{D434B52B-81A3-408D-B847-210B96A01FC3}" srcOrd="11" destOrd="0" presId="urn:microsoft.com/office/officeart/2005/8/layout/radial6"/>
    <dgm:cxn modelId="{6C91E446-5CC2-466F-8620-F019D2439389}" type="presParOf" srcId="{75EE697E-0DAF-409E-AA94-98A2D8199309}" destId="{18C86AF9-AB0A-4264-A2D5-D82C59CE9CC0}" srcOrd="12" destOrd="0" presId="urn:microsoft.com/office/officeart/2005/8/layout/radial6"/>
    <dgm:cxn modelId="{933B97E2-C17F-4CF4-8665-3270BA632D81}" type="presParOf" srcId="{75EE697E-0DAF-409E-AA94-98A2D8199309}" destId="{8C3031DD-9D3B-4C23-9005-469FE81704C2}" srcOrd="13" destOrd="0" presId="urn:microsoft.com/office/officeart/2005/8/layout/radial6"/>
    <dgm:cxn modelId="{B27AB3C9-D96A-4455-AA21-32C7F5615B08}" type="presParOf" srcId="{75EE697E-0DAF-409E-AA94-98A2D8199309}" destId="{7F44FCB8-B20B-42BA-B91F-AA7C73CBAEA1}" srcOrd="14" destOrd="0" presId="urn:microsoft.com/office/officeart/2005/8/layout/radial6"/>
    <dgm:cxn modelId="{CCB992FF-815F-4AE8-BD5D-2BEE9F569B9A}" type="presParOf" srcId="{75EE697E-0DAF-409E-AA94-98A2D8199309}" destId="{A7BF4B40-5D4F-4E2B-B169-E9C274A7180E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3E124C-BC2E-48C2-82EF-2F6DF8BFC737}" type="doc">
      <dgm:prSet loTypeId="urn:microsoft.com/office/officeart/2005/8/layout/chevron1" loCatId="process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3BB9323A-3F4B-4173-8B3E-93679A7B07D1}">
      <dgm:prSet phldrT="[ข้อความ]" custT="1"/>
      <dgm:spPr>
        <a:solidFill>
          <a:srgbClr val="3B8D61"/>
        </a:solidFill>
      </dgm:spPr>
      <dgm:t>
        <a:bodyPr/>
        <a:lstStyle/>
        <a:p>
          <a:r>
            <a:rPr lang="th-TH" sz="3200" b="1" dirty="0" smtClean="0">
              <a:solidFill>
                <a:schemeClr val="bg1"/>
              </a:solidFill>
              <a:effectLst/>
              <a:latin typeface="TH K2D July8" pitchFamily="2" charset="-34"/>
              <a:cs typeface="TH K2D July8" pitchFamily="2" charset="-34"/>
            </a:rPr>
            <a:t>บุคลากร</a:t>
          </a:r>
          <a:endParaRPr lang="th-TH" sz="3200" b="1" dirty="0">
            <a:solidFill>
              <a:schemeClr val="bg1"/>
            </a:solidFill>
            <a:effectLst/>
            <a:latin typeface="TH K2D July8" pitchFamily="2" charset="-34"/>
            <a:cs typeface="TH K2D July8" pitchFamily="2" charset="-34"/>
          </a:endParaRPr>
        </a:p>
      </dgm:t>
    </dgm:pt>
    <dgm:pt modelId="{88EB65F2-E9AF-4AB9-BDB8-9008284F1741}" type="parTrans" cxnId="{C3D3C7D2-F5A3-437F-8B4C-48354ED07E10}">
      <dgm:prSet/>
      <dgm:spPr/>
      <dgm:t>
        <a:bodyPr/>
        <a:lstStyle/>
        <a:p>
          <a:endParaRPr lang="th-TH" sz="1400">
            <a:solidFill>
              <a:schemeClr val="tx1"/>
            </a:solidFill>
          </a:endParaRPr>
        </a:p>
      </dgm:t>
    </dgm:pt>
    <dgm:pt modelId="{F19FBF88-2756-4F3E-98CE-A7B3B2665953}" type="sibTrans" cxnId="{C3D3C7D2-F5A3-437F-8B4C-48354ED07E10}">
      <dgm:prSet/>
      <dgm:spPr/>
      <dgm:t>
        <a:bodyPr/>
        <a:lstStyle/>
        <a:p>
          <a:endParaRPr lang="th-TH" sz="1400">
            <a:solidFill>
              <a:schemeClr val="tx1"/>
            </a:solidFill>
          </a:endParaRPr>
        </a:p>
      </dgm:t>
    </dgm:pt>
    <dgm:pt modelId="{64C58DD7-DA25-4F17-A379-BC8197DD7011}">
      <dgm:prSet phldrT="[ข้อความ]" custT="1"/>
      <dgm:spPr>
        <a:solidFill>
          <a:srgbClr val="18637B"/>
        </a:solidFill>
      </dgm:spPr>
      <dgm:t>
        <a:bodyPr/>
        <a:lstStyle/>
        <a:p>
          <a:r>
            <a:rPr lang="th-TH" sz="3200" b="1" dirty="0" smtClean="0">
              <a:solidFill>
                <a:schemeClr val="bg1"/>
              </a:solidFill>
              <a:effectLst/>
              <a:latin typeface="TH K2D July8" pitchFamily="2" charset="-34"/>
              <a:cs typeface="TH K2D July8" pitchFamily="2" charset="-34"/>
            </a:rPr>
            <a:t>ที่พักขยะ</a:t>
          </a:r>
          <a:endParaRPr lang="th-TH" sz="3200" b="1" dirty="0">
            <a:solidFill>
              <a:schemeClr val="bg1"/>
            </a:solidFill>
            <a:effectLst/>
            <a:latin typeface="TH K2D July8" pitchFamily="2" charset="-34"/>
            <a:cs typeface="TH K2D July8" pitchFamily="2" charset="-34"/>
          </a:endParaRPr>
        </a:p>
      </dgm:t>
    </dgm:pt>
    <dgm:pt modelId="{0DF4B540-1F03-47D3-B314-7223B2AF0DDA}" type="parTrans" cxnId="{2FC785DC-8124-48E6-8E30-0956F994E612}">
      <dgm:prSet/>
      <dgm:spPr/>
      <dgm:t>
        <a:bodyPr/>
        <a:lstStyle/>
        <a:p>
          <a:endParaRPr lang="th-TH" sz="1400">
            <a:solidFill>
              <a:schemeClr val="tx1"/>
            </a:solidFill>
          </a:endParaRPr>
        </a:p>
      </dgm:t>
    </dgm:pt>
    <dgm:pt modelId="{9E1852AE-C593-426F-B033-B26DB8967A95}" type="sibTrans" cxnId="{2FC785DC-8124-48E6-8E30-0956F994E612}">
      <dgm:prSet/>
      <dgm:spPr/>
      <dgm:t>
        <a:bodyPr/>
        <a:lstStyle/>
        <a:p>
          <a:endParaRPr lang="th-TH" sz="1400">
            <a:solidFill>
              <a:schemeClr val="tx1"/>
            </a:solidFill>
          </a:endParaRPr>
        </a:p>
      </dgm:t>
    </dgm:pt>
    <dgm:pt modelId="{5A8E6930-5BF9-418A-8E86-A00EA7A32AA8}">
      <dgm:prSet phldrT="[ข้อความ]" custT="1"/>
      <dgm:spPr>
        <a:solidFill>
          <a:srgbClr val="3B8D61"/>
        </a:solidFill>
      </dgm:spPr>
      <dgm:t>
        <a:bodyPr/>
        <a:lstStyle/>
        <a:p>
          <a:r>
            <a:rPr lang="th-TH" sz="3200" b="1" dirty="0" smtClean="0">
              <a:solidFill>
                <a:schemeClr val="bg1"/>
              </a:solidFill>
              <a:effectLst/>
              <a:latin typeface="TH K2D July8" pitchFamily="2" charset="-34"/>
              <a:cs typeface="TH K2D July8" pitchFamily="2" charset="-34"/>
            </a:rPr>
            <a:t>การขนย้าย</a:t>
          </a:r>
          <a:endParaRPr lang="th-TH" sz="3200" b="1" dirty="0">
            <a:solidFill>
              <a:schemeClr val="bg1"/>
            </a:solidFill>
            <a:effectLst/>
            <a:latin typeface="TH K2D July8" pitchFamily="2" charset="-34"/>
            <a:cs typeface="TH K2D July8" pitchFamily="2" charset="-34"/>
          </a:endParaRPr>
        </a:p>
      </dgm:t>
    </dgm:pt>
    <dgm:pt modelId="{C39506E7-EE21-4BE9-8C02-FBC2A3C93C00}" type="parTrans" cxnId="{2A9010C1-AB96-4990-B3D8-1C6B85C65887}">
      <dgm:prSet/>
      <dgm:spPr/>
      <dgm:t>
        <a:bodyPr/>
        <a:lstStyle/>
        <a:p>
          <a:endParaRPr lang="th-TH" sz="1400">
            <a:solidFill>
              <a:schemeClr val="tx1"/>
            </a:solidFill>
          </a:endParaRPr>
        </a:p>
      </dgm:t>
    </dgm:pt>
    <dgm:pt modelId="{FB24AA90-6128-41AD-AF34-74E01C47EA28}" type="sibTrans" cxnId="{2A9010C1-AB96-4990-B3D8-1C6B85C65887}">
      <dgm:prSet/>
      <dgm:spPr/>
      <dgm:t>
        <a:bodyPr/>
        <a:lstStyle/>
        <a:p>
          <a:endParaRPr lang="th-TH" sz="1400">
            <a:solidFill>
              <a:schemeClr val="tx1"/>
            </a:solidFill>
          </a:endParaRPr>
        </a:p>
      </dgm:t>
    </dgm:pt>
    <dgm:pt modelId="{84D8AC82-2F06-4C27-97C2-D41148DE8CAC}">
      <dgm:prSet phldrT="[ข้อความ]" custT="1"/>
      <dgm:spPr>
        <a:solidFill>
          <a:srgbClr val="18637B"/>
        </a:solidFill>
      </dgm:spPr>
      <dgm:t>
        <a:bodyPr/>
        <a:lstStyle/>
        <a:p>
          <a:r>
            <a:rPr lang="th-TH" sz="3200" b="1" dirty="0" smtClean="0">
              <a:solidFill>
                <a:schemeClr val="bg1"/>
              </a:solidFill>
              <a:effectLst/>
              <a:latin typeface="TH K2D July8" pitchFamily="2" charset="-34"/>
              <a:cs typeface="TH K2D July8" pitchFamily="2" charset="-34"/>
            </a:rPr>
            <a:t>กำจัด</a:t>
          </a:r>
          <a:endParaRPr lang="th-TH" sz="3200" b="1" dirty="0">
            <a:solidFill>
              <a:schemeClr val="bg1"/>
            </a:solidFill>
            <a:effectLst/>
            <a:latin typeface="TH K2D July8" pitchFamily="2" charset="-34"/>
            <a:cs typeface="TH K2D July8" pitchFamily="2" charset="-34"/>
          </a:endParaRPr>
        </a:p>
      </dgm:t>
    </dgm:pt>
    <dgm:pt modelId="{9BF9F08B-32DD-4146-9383-CF4D8CB2E10D}" type="parTrans" cxnId="{A104817E-363D-4F47-A5E1-A9E29F1148E3}">
      <dgm:prSet/>
      <dgm:spPr/>
      <dgm:t>
        <a:bodyPr/>
        <a:lstStyle/>
        <a:p>
          <a:endParaRPr lang="th-TH" sz="1400">
            <a:solidFill>
              <a:schemeClr val="tx1"/>
            </a:solidFill>
          </a:endParaRPr>
        </a:p>
      </dgm:t>
    </dgm:pt>
    <dgm:pt modelId="{055E9394-2EC8-46B6-BE12-BBA7342EA456}" type="sibTrans" cxnId="{A104817E-363D-4F47-A5E1-A9E29F1148E3}">
      <dgm:prSet/>
      <dgm:spPr/>
      <dgm:t>
        <a:bodyPr/>
        <a:lstStyle/>
        <a:p>
          <a:endParaRPr lang="th-TH" sz="1400">
            <a:solidFill>
              <a:schemeClr val="tx1"/>
            </a:solidFill>
          </a:endParaRPr>
        </a:p>
      </dgm:t>
    </dgm:pt>
    <dgm:pt modelId="{EEB77424-EADC-4AA4-A5F5-05CEA65CD1DD}" type="pres">
      <dgm:prSet presAssocID="{223E124C-BC2E-48C2-82EF-2F6DF8BFC73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26E57F04-8722-4934-8FE0-2E4CCD67A013}" type="pres">
      <dgm:prSet presAssocID="{3BB9323A-3F4B-4173-8B3E-93679A7B07D1}" presName="parTxOnly" presStyleLbl="node1" presStyleIdx="0" presStyleCnt="4" custLinFactNeighborX="-682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39A999E-B5F8-4E71-B70C-2B334D5A9205}" type="pres">
      <dgm:prSet presAssocID="{F19FBF88-2756-4F3E-98CE-A7B3B2665953}" presName="parTxOnlySpace" presStyleCnt="0"/>
      <dgm:spPr/>
      <dgm:t>
        <a:bodyPr/>
        <a:lstStyle/>
        <a:p>
          <a:endParaRPr lang="th-TH"/>
        </a:p>
      </dgm:t>
    </dgm:pt>
    <dgm:pt modelId="{4D6F1C51-2D2D-49A7-B2AD-967F9795B1C1}" type="pres">
      <dgm:prSet presAssocID="{64C58DD7-DA25-4F17-A379-BC8197DD7011}" presName="parTxOnly" presStyleLbl="node1" presStyleIdx="1" presStyleCnt="4" custLinFactNeighborX="6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FBD4D10-41D2-47C6-BC0D-7CDBE8764E8C}" type="pres">
      <dgm:prSet presAssocID="{9E1852AE-C593-426F-B033-B26DB8967A95}" presName="parTxOnlySpace" presStyleCnt="0"/>
      <dgm:spPr/>
      <dgm:t>
        <a:bodyPr/>
        <a:lstStyle/>
        <a:p>
          <a:endParaRPr lang="th-TH"/>
        </a:p>
      </dgm:t>
    </dgm:pt>
    <dgm:pt modelId="{AC0F6E6E-93E7-48A1-B01C-C29E2A42CB19}" type="pres">
      <dgm:prSet presAssocID="{5A8E6930-5BF9-418A-8E86-A00EA7A32AA8}" presName="parTxOnly" presStyleLbl="node1" presStyleIdx="2" presStyleCnt="4" custLinFactNeighborX="199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00C63AD-9E13-4F6F-8028-6A31B0A4EF9F}" type="pres">
      <dgm:prSet presAssocID="{FB24AA90-6128-41AD-AF34-74E01C47EA28}" presName="parTxOnlySpace" presStyleCnt="0"/>
      <dgm:spPr/>
      <dgm:t>
        <a:bodyPr/>
        <a:lstStyle/>
        <a:p>
          <a:endParaRPr lang="th-TH"/>
        </a:p>
      </dgm:t>
    </dgm:pt>
    <dgm:pt modelId="{D9C105CC-DF2A-4EF3-8E58-CC893EDDFDEB}" type="pres">
      <dgm:prSet presAssocID="{84D8AC82-2F06-4C27-97C2-D41148DE8CAC}" presName="parTxOnly" presStyleLbl="node1" presStyleIdx="3" presStyleCnt="4" custLinFactNeighborX="19346" custLinFactNeighborY="-14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B7CAA6B5-3512-4868-A7E3-9B62A07D573F}" type="presOf" srcId="{3BB9323A-3F4B-4173-8B3E-93679A7B07D1}" destId="{26E57F04-8722-4934-8FE0-2E4CCD67A013}" srcOrd="0" destOrd="0" presId="urn:microsoft.com/office/officeart/2005/8/layout/chevron1"/>
    <dgm:cxn modelId="{2A9010C1-AB96-4990-B3D8-1C6B85C65887}" srcId="{223E124C-BC2E-48C2-82EF-2F6DF8BFC737}" destId="{5A8E6930-5BF9-418A-8E86-A00EA7A32AA8}" srcOrd="2" destOrd="0" parTransId="{C39506E7-EE21-4BE9-8C02-FBC2A3C93C00}" sibTransId="{FB24AA90-6128-41AD-AF34-74E01C47EA28}"/>
    <dgm:cxn modelId="{56716FD6-73EA-4CEA-96CE-4F35C3B8021F}" type="presOf" srcId="{64C58DD7-DA25-4F17-A379-BC8197DD7011}" destId="{4D6F1C51-2D2D-49A7-B2AD-967F9795B1C1}" srcOrd="0" destOrd="0" presId="urn:microsoft.com/office/officeart/2005/8/layout/chevron1"/>
    <dgm:cxn modelId="{A104817E-363D-4F47-A5E1-A9E29F1148E3}" srcId="{223E124C-BC2E-48C2-82EF-2F6DF8BFC737}" destId="{84D8AC82-2F06-4C27-97C2-D41148DE8CAC}" srcOrd="3" destOrd="0" parTransId="{9BF9F08B-32DD-4146-9383-CF4D8CB2E10D}" sibTransId="{055E9394-2EC8-46B6-BE12-BBA7342EA456}"/>
    <dgm:cxn modelId="{01702046-B978-4F14-9E00-F40D2BE70F31}" type="presOf" srcId="{84D8AC82-2F06-4C27-97C2-D41148DE8CAC}" destId="{D9C105CC-DF2A-4EF3-8E58-CC893EDDFDEB}" srcOrd="0" destOrd="0" presId="urn:microsoft.com/office/officeart/2005/8/layout/chevron1"/>
    <dgm:cxn modelId="{0213B676-9EF2-44EC-A3F4-FDAA87D7E331}" type="presOf" srcId="{223E124C-BC2E-48C2-82EF-2F6DF8BFC737}" destId="{EEB77424-EADC-4AA4-A5F5-05CEA65CD1DD}" srcOrd="0" destOrd="0" presId="urn:microsoft.com/office/officeart/2005/8/layout/chevron1"/>
    <dgm:cxn modelId="{2FC785DC-8124-48E6-8E30-0956F994E612}" srcId="{223E124C-BC2E-48C2-82EF-2F6DF8BFC737}" destId="{64C58DD7-DA25-4F17-A379-BC8197DD7011}" srcOrd="1" destOrd="0" parTransId="{0DF4B540-1F03-47D3-B314-7223B2AF0DDA}" sibTransId="{9E1852AE-C593-426F-B033-B26DB8967A95}"/>
    <dgm:cxn modelId="{319EBC80-7A68-424A-B9D8-6C5607288314}" type="presOf" srcId="{5A8E6930-5BF9-418A-8E86-A00EA7A32AA8}" destId="{AC0F6E6E-93E7-48A1-B01C-C29E2A42CB19}" srcOrd="0" destOrd="0" presId="urn:microsoft.com/office/officeart/2005/8/layout/chevron1"/>
    <dgm:cxn modelId="{C3D3C7D2-F5A3-437F-8B4C-48354ED07E10}" srcId="{223E124C-BC2E-48C2-82EF-2F6DF8BFC737}" destId="{3BB9323A-3F4B-4173-8B3E-93679A7B07D1}" srcOrd="0" destOrd="0" parTransId="{88EB65F2-E9AF-4AB9-BDB8-9008284F1741}" sibTransId="{F19FBF88-2756-4F3E-98CE-A7B3B2665953}"/>
    <dgm:cxn modelId="{78E7997E-2A8C-43FC-AA60-BC5518493C17}" type="presParOf" srcId="{EEB77424-EADC-4AA4-A5F5-05CEA65CD1DD}" destId="{26E57F04-8722-4934-8FE0-2E4CCD67A013}" srcOrd="0" destOrd="0" presId="urn:microsoft.com/office/officeart/2005/8/layout/chevron1"/>
    <dgm:cxn modelId="{21044763-4457-4911-B241-20738324F000}" type="presParOf" srcId="{EEB77424-EADC-4AA4-A5F5-05CEA65CD1DD}" destId="{439A999E-B5F8-4E71-B70C-2B334D5A9205}" srcOrd="1" destOrd="0" presId="urn:microsoft.com/office/officeart/2005/8/layout/chevron1"/>
    <dgm:cxn modelId="{73B7E6F1-CFFB-4897-98C8-7C3C237E9F8D}" type="presParOf" srcId="{EEB77424-EADC-4AA4-A5F5-05CEA65CD1DD}" destId="{4D6F1C51-2D2D-49A7-B2AD-967F9795B1C1}" srcOrd="2" destOrd="0" presId="urn:microsoft.com/office/officeart/2005/8/layout/chevron1"/>
    <dgm:cxn modelId="{BEDA7355-83D4-4E04-8E68-2D256A9DA2AB}" type="presParOf" srcId="{EEB77424-EADC-4AA4-A5F5-05CEA65CD1DD}" destId="{1FBD4D10-41D2-47C6-BC0D-7CDBE8764E8C}" srcOrd="3" destOrd="0" presId="urn:microsoft.com/office/officeart/2005/8/layout/chevron1"/>
    <dgm:cxn modelId="{55C839BA-F61E-445D-9A76-ED33C340BBEC}" type="presParOf" srcId="{EEB77424-EADC-4AA4-A5F5-05CEA65CD1DD}" destId="{AC0F6E6E-93E7-48A1-B01C-C29E2A42CB19}" srcOrd="4" destOrd="0" presId="urn:microsoft.com/office/officeart/2005/8/layout/chevron1"/>
    <dgm:cxn modelId="{6B3514F4-7558-40F0-9230-9400AEC4D845}" type="presParOf" srcId="{EEB77424-EADC-4AA4-A5F5-05CEA65CD1DD}" destId="{C00C63AD-9E13-4F6F-8028-6A31B0A4EF9F}" srcOrd="5" destOrd="0" presId="urn:microsoft.com/office/officeart/2005/8/layout/chevron1"/>
    <dgm:cxn modelId="{11E1CA60-9436-4393-A0A0-5ED6E74C9CB2}" type="presParOf" srcId="{EEB77424-EADC-4AA4-A5F5-05CEA65CD1DD}" destId="{D9C105CC-DF2A-4EF3-8E58-CC893EDDFDEB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46B47B-80FB-483C-8645-63B77068F5D7}" type="doc">
      <dgm:prSet loTypeId="urn:microsoft.com/office/officeart/2008/layout/RadialCluster" loCatId="relationship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D8A996F0-B7F6-43A7-98E5-929AF6504EF5}">
      <dgm:prSet phldrT="[ข้อความ]"/>
      <dgm:spPr/>
      <dgm:t>
        <a:bodyPr/>
        <a:lstStyle/>
        <a:p>
          <a:r>
            <a:rPr lang="en-US" b="1" i="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EHA</a:t>
          </a:r>
          <a:endParaRPr lang="th-TH" b="1" i="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gm:t>
    </dgm:pt>
    <dgm:pt modelId="{149EE45B-BE6A-458B-B4FC-3495649EC785}" type="parTrans" cxnId="{9E23C6E1-DAEC-4CA8-9651-071B6C92BDA2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08BC1F73-BC4C-4EBF-B0E2-254E5A4A93AD}" type="sibTrans" cxnId="{9E23C6E1-DAEC-4CA8-9651-071B6C92BDA2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2B16467E-DF2C-42A0-9A23-A02991BD814E}">
      <dgm:prSet phldrT="[ข้อความ]"/>
      <dgm:spPr/>
      <dgm:t>
        <a:bodyPr/>
        <a:lstStyle/>
        <a:p>
          <a:r>
            <a:rPr lang="th-TH" b="1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อปท.</a:t>
          </a:r>
          <a:endParaRPr lang="th-TH" b="1" dirty="0">
            <a:solidFill>
              <a:schemeClr val="tx1"/>
            </a:solidFill>
            <a:latin typeface="TH K2D July8" pitchFamily="2" charset="-34"/>
            <a:cs typeface="TH K2D July8" pitchFamily="2" charset="-34"/>
          </a:endParaRPr>
        </a:p>
      </dgm:t>
    </dgm:pt>
    <dgm:pt modelId="{B6AB8839-24B8-44EB-B951-C84EC50839AD}" type="parTrans" cxnId="{A21065C1-16F9-41FC-8A01-C96375C9C299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8D7A0929-9B9F-410F-B6C2-7713D4F99860}" type="sibTrans" cxnId="{A21065C1-16F9-41FC-8A01-C96375C9C299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272E2E3E-6C5F-42BC-BBE5-86D425ECE837}">
      <dgm:prSet phldrT="[ข้อความ]"/>
      <dgm:spPr/>
      <dgm:t>
        <a:bodyPr/>
        <a:lstStyle/>
        <a:p>
          <a:r>
            <a:rPr lang="th-TH" b="1" dirty="0" err="1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สสจ</a:t>
          </a:r>
          <a:r>
            <a:rPr lang="th-TH" b="1" dirty="0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.</a:t>
          </a:r>
          <a:endParaRPr lang="th-TH" b="1" dirty="0">
            <a:solidFill>
              <a:schemeClr val="tx1"/>
            </a:solidFill>
            <a:latin typeface="TH K2D July8" pitchFamily="2" charset="-34"/>
            <a:cs typeface="TH K2D July8" pitchFamily="2" charset="-34"/>
          </a:endParaRPr>
        </a:p>
      </dgm:t>
    </dgm:pt>
    <dgm:pt modelId="{FA74E596-77DB-449B-ABBC-13AC034E1592}" type="parTrans" cxnId="{6B53F72E-1042-46B0-9910-E437B7DFC8A3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9CC7C827-3ED0-429C-AA5B-C185D8A8B37D}" type="sibTrans" cxnId="{6B53F72E-1042-46B0-9910-E437B7DFC8A3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1360E308-4A25-43D6-9313-8F61121745CB}">
      <dgm:prSet phldrT="[ข้อความ]"/>
      <dgm:spPr/>
      <dgm:t>
        <a:bodyPr/>
        <a:lstStyle/>
        <a:p>
          <a:r>
            <a:rPr lang="th-TH" b="1" dirty="0" err="1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สสอ</a:t>
          </a:r>
          <a:r>
            <a:rPr lang="th-TH" b="1" dirty="0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.</a:t>
          </a:r>
        </a:p>
        <a:p>
          <a:r>
            <a:rPr lang="th-TH" b="1" dirty="0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 รพ.สต.</a:t>
          </a:r>
          <a:endParaRPr lang="th-TH" b="1" dirty="0">
            <a:solidFill>
              <a:schemeClr val="tx1"/>
            </a:solidFill>
            <a:latin typeface="TH K2D July8" pitchFamily="2" charset="-34"/>
            <a:cs typeface="TH K2D July8" pitchFamily="2" charset="-34"/>
          </a:endParaRPr>
        </a:p>
      </dgm:t>
    </dgm:pt>
    <dgm:pt modelId="{81FDFECF-1889-4081-91CB-7EB4CD0A2F28}" type="parTrans" cxnId="{17A5CED2-A610-4926-8BC9-AFB1D0218193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F75CAEA6-A985-4367-A7B7-217E3D15ABB5}" type="sibTrans" cxnId="{17A5CED2-A610-4926-8BC9-AFB1D0218193}">
      <dgm:prSet/>
      <dgm:spPr/>
      <dgm:t>
        <a:bodyPr/>
        <a:lstStyle/>
        <a:p>
          <a:endParaRPr lang="th-TH">
            <a:solidFill>
              <a:schemeClr val="tx1"/>
            </a:solidFill>
          </a:endParaRPr>
        </a:p>
      </dgm:t>
    </dgm:pt>
    <dgm:pt modelId="{0542E850-3599-4646-A8C3-4478EB297B87}" type="pres">
      <dgm:prSet presAssocID="{6646B47B-80FB-483C-8645-63B77068F5D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th-TH"/>
        </a:p>
      </dgm:t>
    </dgm:pt>
    <dgm:pt modelId="{4798DDDA-CC67-4D69-8FC2-487B58EEB6F6}" type="pres">
      <dgm:prSet presAssocID="{D8A996F0-B7F6-43A7-98E5-929AF6504EF5}" presName="singleCycle" presStyleCnt="0"/>
      <dgm:spPr/>
    </dgm:pt>
    <dgm:pt modelId="{1E7E7D8C-BFC0-49BD-BD86-52017C3AD3E6}" type="pres">
      <dgm:prSet presAssocID="{D8A996F0-B7F6-43A7-98E5-929AF6504EF5}" presName="singleCenter" presStyleLbl="node1" presStyleIdx="0" presStyleCnt="4" custLinFactNeighborY="-10758">
        <dgm:presLayoutVars>
          <dgm:chMax val="7"/>
          <dgm:chPref val="7"/>
        </dgm:presLayoutVars>
      </dgm:prSet>
      <dgm:spPr/>
      <dgm:t>
        <a:bodyPr/>
        <a:lstStyle/>
        <a:p>
          <a:endParaRPr lang="th-TH"/>
        </a:p>
      </dgm:t>
    </dgm:pt>
    <dgm:pt modelId="{FC4FCCD5-B6F6-49C2-88EC-7A122F9338B4}" type="pres">
      <dgm:prSet presAssocID="{B6AB8839-24B8-44EB-B951-C84EC50839AD}" presName="Name56" presStyleLbl="parChTrans1D2" presStyleIdx="0" presStyleCnt="3"/>
      <dgm:spPr/>
      <dgm:t>
        <a:bodyPr/>
        <a:lstStyle/>
        <a:p>
          <a:endParaRPr lang="th-TH"/>
        </a:p>
      </dgm:t>
    </dgm:pt>
    <dgm:pt modelId="{C2EA58DE-A931-4215-A096-7ACFC86A422C}" type="pres">
      <dgm:prSet presAssocID="{2B16467E-DF2C-42A0-9A23-A02991BD814E}" presName="text0" presStyleLbl="node1" presStyleIdx="1" presStyleCnt="4" custRadScaleRad="10195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46CA7B3-CD0A-4352-A2E1-B914F4E2CDBB}" type="pres">
      <dgm:prSet presAssocID="{FA74E596-77DB-449B-ABBC-13AC034E1592}" presName="Name56" presStyleLbl="parChTrans1D2" presStyleIdx="1" presStyleCnt="3"/>
      <dgm:spPr/>
      <dgm:t>
        <a:bodyPr/>
        <a:lstStyle/>
        <a:p>
          <a:endParaRPr lang="th-TH"/>
        </a:p>
      </dgm:t>
    </dgm:pt>
    <dgm:pt modelId="{84FB38B1-E3F1-4E0B-851B-1A55E86F5E4E}" type="pres">
      <dgm:prSet presAssocID="{272E2E3E-6C5F-42BC-BBE5-86D425ECE837}" presName="text0" presStyleLbl="node1" presStyleIdx="2" presStyleCnt="4" custRadScaleRad="76461" custRadScaleInc="-1354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D1FF2C9-F1A0-417C-8339-D118B982E4C7}" type="pres">
      <dgm:prSet presAssocID="{81FDFECF-1889-4081-91CB-7EB4CD0A2F28}" presName="Name56" presStyleLbl="parChTrans1D2" presStyleIdx="2" presStyleCnt="3"/>
      <dgm:spPr/>
      <dgm:t>
        <a:bodyPr/>
        <a:lstStyle/>
        <a:p>
          <a:endParaRPr lang="th-TH"/>
        </a:p>
      </dgm:t>
    </dgm:pt>
    <dgm:pt modelId="{0EF8BF2F-4C46-4240-A446-6B70A1C48FA3}" type="pres">
      <dgm:prSet presAssocID="{1360E308-4A25-43D6-9313-8F61121745CB}" presName="text0" presStyleLbl="node1" presStyleIdx="3" presStyleCnt="4" custRadScaleRad="81934" custRadScaleInc="1609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4AE38881-BD4B-4CC7-A22F-A17E4ED6B088}" type="presOf" srcId="{81FDFECF-1889-4081-91CB-7EB4CD0A2F28}" destId="{DD1FF2C9-F1A0-417C-8339-D118B982E4C7}" srcOrd="0" destOrd="0" presId="urn:microsoft.com/office/officeart/2008/layout/RadialCluster"/>
    <dgm:cxn modelId="{A21065C1-16F9-41FC-8A01-C96375C9C299}" srcId="{D8A996F0-B7F6-43A7-98E5-929AF6504EF5}" destId="{2B16467E-DF2C-42A0-9A23-A02991BD814E}" srcOrd="0" destOrd="0" parTransId="{B6AB8839-24B8-44EB-B951-C84EC50839AD}" sibTransId="{8D7A0929-9B9F-410F-B6C2-7713D4F99860}"/>
    <dgm:cxn modelId="{17A5CED2-A610-4926-8BC9-AFB1D0218193}" srcId="{D8A996F0-B7F6-43A7-98E5-929AF6504EF5}" destId="{1360E308-4A25-43D6-9313-8F61121745CB}" srcOrd="2" destOrd="0" parTransId="{81FDFECF-1889-4081-91CB-7EB4CD0A2F28}" sibTransId="{F75CAEA6-A985-4367-A7B7-217E3D15ABB5}"/>
    <dgm:cxn modelId="{6B53F72E-1042-46B0-9910-E437B7DFC8A3}" srcId="{D8A996F0-B7F6-43A7-98E5-929AF6504EF5}" destId="{272E2E3E-6C5F-42BC-BBE5-86D425ECE837}" srcOrd="1" destOrd="0" parTransId="{FA74E596-77DB-449B-ABBC-13AC034E1592}" sibTransId="{9CC7C827-3ED0-429C-AA5B-C185D8A8B37D}"/>
    <dgm:cxn modelId="{60435E13-6AC4-4A39-AD24-04BFF9FD783E}" type="presOf" srcId="{1360E308-4A25-43D6-9313-8F61121745CB}" destId="{0EF8BF2F-4C46-4240-A446-6B70A1C48FA3}" srcOrd="0" destOrd="0" presId="urn:microsoft.com/office/officeart/2008/layout/RadialCluster"/>
    <dgm:cxn modelId="{83A6709E-FB0F-4252-BA0F-6E4294B8C2B8}" type="presOf" srcId="{6646B47B-80FB-483C-8645-63B77068F5D7}" destId="{0542E850-3599-4646-A8C3-4478EB297B87}" srcOrd="0" destOrd="0" presId="urn:microsoft.com/office/officeart/2008/layout/RadialCluster"/>
    <dgm:cxn modelId="{97C62F92-5B7D-4654-A74F-996D0628F213}" type="presOf" srcId="{D8A996F0-B7F6-43A7-98E5-929AF6504EF5}" destId="{1E7E7D8C-BFC0-49BD-BD86-52017C3AD3E6}" srcOrd="0" destOrd="0" presId="urn:microsoft.com/office/officeart/2008/layout/RadialCluster"/>
    <dgm:cxn modelId="{B7A8B4BC-DD1F-4C4A-A098-987C7DD7A6B4}" type="presOf" srcId="{272E2E3E-6C5F-42BC-BBE5-86D425ECE837}" destId="{84FB38B1-E3F1-4E0B-851B-1A55E86F5E4E}" srcOrd="0" destOrd="0" presId="urn:microsoft.com/office/officeart/2008/layout/RadialCluster"/>
    <dgm:cxn modelId="{7FC7C048-14BC-4840-87C2-58F97425EB57}" type="presOf" srcId="{2B16467E-DF2C-42A0-9A23-A02991BD814E}" destId="{C2EA58DE-A931-4215-A096-7ACFC86A422C}" srcOrd="0" destOrd="0" presId="urn:microsoft.com/office/officeart/2008/layout/RadialCluster"/>
    <dgm:cxn modelId="{C3C5691D-1129-432C-82AB-3EFA49E5144F}" type="presOf" srcId="{FA74E596-77DB-449B-ABBC-13AC034E1592}" destId="{B46CA7B3-CD0A-4352-A2E1-B914F4E2CDBB}" srcOrd="0" destOrd="0" presId="urn:microsoft.com/office/officeart/2008/layout/RadialCluster"/>
    <dgm:cxn modelId="{9E23C6E1-DAEC-4CA8-9651-071B6C92BDA2}" srcId="{6646B47B-80FB-483C-8645-63B77068F5D7}" destId="{D8A996F0-B7F6-43A7-98E5-929AF6504EF5}" srcOrd="0" destOrd="0" parTransId="{149EE45B-BE6A-458B-B4FC-3495649EC785}" sibTransId="{08BC1F73-BC4C-4EBF-B0E2-254E5A4A93AD}"/>
    <dgm:cxn modelId="{5048B646-43F2-4972-99EA-09908C6EF616}" type="presOf" srcId="{B6AB8839-24B8-44EB-B951-C84EC50839AD}" destId="{FC4FCCD5-B6F6-49C2-88EC-7A122F9338B4}" srcOrd="0" destOrd="0" presId="urn:microsoft.com/office/officeart/2008/layout/RadialCluster"/>
    <dgm:cxn modelId="{90166F84-D2A7-4FB5-AA4C-1847500C0C46}" type="presParOf" srcId="{0542E850-3599-4646-A8C3-4478EB297B87}" destId="{4798DDDA-CC67-4D69-8FC2-487B58EEB6F6}" srcOrd="0" destOrd="0" presId="urn:microsoft.com/office/officeart/2008/layout/RadialCluster"/>
    <dgm:cxn modelId="{1DC7EE4A-F795-4622-8148-5610FC5F9D71}" type="presParOf" srcId="{4798DDDA-CC67-4D69-8FC2-487B58EEB6F6}" destId="{1E7E7D8C-BFC0-49BD-BD86-52017C3AD3E6}" srcOrd="0" destOrd="0" presId="urn:microsoft.com/office/officeart/2008/layout/RadialCluster"/>
    <dgm:cxn modelId="{4311CE5E-4BB4-4C56-9253-A8E3FF7FBEF7}" type="presParOf" srcId="{4798DDDA-CC67-4D69-8FC2-487B58EEB6F6}" destId="{FC4FCCD5-B6F6-49C2-88EC-7A122F9338B4}" srcOrd="1" destOrd="0" presId="urn:microsoft.com/office/officeart/2008/layout/RadialCluster"/>
    <dgm:cxn modelId="{34FF6067-63D8-4E7A-816A-7ABA5323956A}" type="presParOf" srcId="{4798DDDA-CC67-4D69-8FC2-487B58EEB6F6}" destId="{C2EA58DE-A931-4215-A096-7ACFC86A422C}" srcOrd="2" destOrd="0" presId="urn:microsoft.com/office/officeart/2008/layout/RadialCluster"/>
    <dgm:cxn modelId="{9268EAE2-2F7B-4549-83FC-BD94AC9D31CB}" type="presParOf" srcId="{4798DDDA-CC67-4D69-8FC2-487B58EEB6F6}" destId="{B46CA7B3-CD0A-4352-A2E1-B914F4E2CDBB}" srcOrd="3" destOrd="0" presId="urn:microsoft.com/office/officeart/2008/layout/RadialCluster"/>
    <dgm:cxn modelId="{A4E77E68-1E65-40E2-9197-41B5B638A602}" type="presParOf" srcId="{4798DDDA-CC67-4D69-8FC2-487B58EEB6F6}" destId="{84FB38B1-E3F1-4E0B-851B-1A55E86F5E4E}" srcOrd="4" destOrd="0" presId="urn:microsoft.com/office/officeart/2008/layout/RadialCluster"/>
    <dgm:cxn modelId="{5B531131-33C7-4644-95F4-308074E29677}" type="presParOf" srcId="{4798DDDA-CC67-4D69-8FC2-487B58EEB6F6}" destId="{DD1FF2C9-F1A0-417C-8339-D118B982E4C7}" srcOrd="5" destOrd="0" presId="urn:microsoft.com/office/officeart/2008/layout/RadialCluster"/>
    <dgm:cxn modelId="{E91F6720-65C3-4E3D-A86A-6F825F666E8E}" type="presParOf" srcId="{4798DDDA-CC67-4D69-8FC2-487B58EEB6F6}" destId="{0EF8BF2F-4C46-4240-A446-6B70A1C48FA3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4A40F38-F7AE-4C9A-A270-8054235B2F73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AD8796B4-6497-4492-8730-4737D8321ADA}">
      <dgm:prSet phldrT="[ข้อความ]" custT="1"/>
      <dgm:spPr/>
      <dgm:t>
        <a:bodyPr/>
        <a:lstStyle/>
        <a:p>
          <a:pPr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dirty="0" err="1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ร.พ</a:t>
          </a:r>
          <a:r>
            <a:rPr lang="th-TH" sz="2400" b="1" dirty="0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.นาดี                        </a:t>
          </a:r>
          <a:r>
            <a:rPr lang="th-TH" sz="2400" b="1" dirty="0" err="1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ร.พ</a:t>
          </a:r>
          <a:r>
            <a:rPr lang="th-TH" sz="2400" b="1" dirty="0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.</a:t>
          </a:r>
          <a:r>
            <a:rPr lang="th-TH" sz="2400" b="1" dirty="0" err="1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ประจันต</a:t>
          </a:r>
          <a:r>
            <a:rPr lang="th-TH" sz="2400" b="1" dirty="0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คาม               </a:t>
          </a:r>
          <a:r>
            <a:rPr lang="th-TH" sz="2400" b="1" dirty="0" err="1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ร.พ.ศ</a:t>
          </a:r>
          <a:r>
            <a:rPr lang="th-TH" sz="2400" b="1" dirty="0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รีม</a:t>
          </a:r>
          <a:r>
            <a:rPr lang="th-TH" sz="2400" b="1" dirty="0" err="1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โหสถ</a:t>
          </a:r>
          <a:r>
            <a:rPr lang="th-TH" sz="2400" b="1" dirty="0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                    </a:t>
          </a:r>
          <a:r>
            <a:rPr lang="th-TH" sz="2400" b="1" dirty="0" err="1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ร.พ.ศ</a:t>
          </a:r>
          <a:r>
            <a:rPr lang="th-TH" sz="2400" b="1" dirty="0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รีมหา</a:t>
          </a:r>
          <a:r>
            <a:rPr lang="th-TH" sz="2400" b="1" dirty="0" err="1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โพธิ</a:t>
          </a:r>
          <a:endParaRPr lang="th-TH" sz="2400" b="1" dirty="0">
            <a:solidFill>
              <a:schemeClr val="accent4">
                <a:lumMod val="50000"/>
              </a:schemeClr>
            </a:solidFill>
            <a:latin typeface="TH SarabunPSK" pitchFamily="34" charset="-34"/>
            <a:cs typeface="TH SarabunPSK" pitchFamily="34" charset="-34"/>
          </a:endParaRPr>
        </a:p>
      </dgm:t>
    </dgm:pt>
    <dgm:pt modelId="{AB91F416-BF5B-4AC8-A855-5EBD794F4FFB}" type="parTrans" cxnId="{D02267A3-A80E-48A8-BF71-2F61D36119B8}">
      <dgm:prSet/>
      <dgm:spPr/>
      <dgm:t>
        <a:bodyPr/>
        <a:lstStyle/>
        <a:p>
          <a:endParaRPr lang="th-TH"/>
        </a:p>
      </dgm:t>
    </dgm:pt>
    <dgm:pt modelId="{65A68AF1-CDF8-4D26-9B32-626A09E16B5D}" type="sibTrans" cxnId="{D02267A3-A80E-48A8-BF71-2F61D36119B8}">
      <dgm:prSet/>
      <dgm:spPr/>
      <dgm:t>
        <a:bodyPr/>
        <a:lstStyle/>
        <a:p>
          <a:endParaRPr lang="th-TH"/>
        </a:p>
      </dgm:t>
    </dgm:pt>
    <dgm:pt modelId="{5A8FA80C-FB1B-4D35-B42F-C6B7E8D7B613}">
      <dgm:prSet phldrT="[ข้อความ]"/>
      <dgm:spPr/>
      <dgm:t>
        <a:bodyPr/>
        <a:lstStyle/>
        <a:p>
          <a:endParaRPr lang="th-TH" b="1" dirty="0" smtClean="0">
            <a:latin typeface="TH SarabunPSK" pitchFamily="34" charset="-34"/>
            <a:cs typeface="TH SarabunPSK" pitchFamily="34" charset="-34"/>
          </a:endParaRPr>
        </a:p>
      </dgm:t>
    </dgm:pt>
    <dgm:pt modelId="{E8319660-1A19-427B-B5FE-2003A984F3FF}" type="sibTrans" cxnId="{F35679A7-77C9-4B16-97BB-96AA3494788E}">
      <dgm:prSet/>
      <dgm:spPr/>
      <dgm:t>
        <a:bodyPr/>
        <a:lstStyle/>
        <a:p>
          <a:endParaRPr lang="th-TH"/>
        </a:p>
      </dgm:t>
    </dgm:pt>
    <dgm:pt modelId="{BE603B94-2433-4CDD-86F9-D284ACCCD076}" type="parTrans" cxnId="{F35679A7-77C9-4B16-97BB-96AA3494788E}">
      <dgm:prSet/>
      <dgm:spPr/>
      <dgm:t>
        <a:bodyPr/>
        <a:lstStyle/>
        <a:p>
          <a:endParaRPr lang="th-TH"/>
        </a:p>
      </dgm:t>
    </dgm:pt>
    <dgm:pt modelId="{1AC09A44-DDE3-4169-B47C-6E798BFD6385}">
      <dgm:prSet phldrT="[ข้อความ]" custT="1"/>
      <dgm:spPr/>
      <dgm:t>
        <a:bodyPr/>
        <a:lstStyle/>
        <a:p>
          <a:endParaRPr lang="th-TH" sz="2200" b="1" dirty="0">
            <a:latin typeface="TH SarabunPSK" pitchFamily="34" charset="-34"/>
            <a:cs typeface="TH SarabunPSK" pitchFamily="34" charset="-34"/>
          </a:endParaRPr>
        </a:p>
      </dgm:t>
    </dgm:pt>
    <dgm:pt modelId="{15213041-1C6F-4A4F-B96A-7EC3791E422C}" type="sibTrans" cxnId="{1F852547-6812-490D-82AF-8DDB5B088B0E}">
      <dgm:prSet/>
      <dgm:spPr/>
      <dgm:t>
        <a:bodyPr/>
        <a:lstStyle/>
        <a:p>
          <a:endParaRPr lang="th-TH"/>
        </a:p>
      </dgm:t>
    </dgm:pt>
    <dgm:pt modelId="{9BDB6C34-CB5C-4788-ABB3-A8ABC22D6581}" type="parTrans" cxnId="{1F852547-6812-490D-82AF-8DDB5B088B0E}">
      <dgm:prSet/>
      <dgm:spPr/>
      <dgm:t>
        <a:bodyPr/>
        <a:lstStyle/>
        <a:p>
          <a:endParaRPr lang="th-TH"/>
        </a:p>
      </dgm:t>
    </dgm:pt>
    <dgm:pt modelId="{BE858871-CD62-4E4C-974E-262D66BC0AAF}">
      <dgm:prSet phldrT="[ข้อความ]" custT="1"/>
      <dgm:spPr/>
      <dgm:t>
        <a:bodyPr/>
        <a:lstStyle/>
        <a:p>
          <a:r>
            <a:rPr lang="th-TH" sz="2400" b="1" dirty="0" err="1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ร.พ</a:t>
          </a:r>
          <a:r>
            <a:rPr lang="th-TH" sz="2400" b="1" dirty="0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.เจ้าพระยาอภัย</a:t>
          </a:r>
          <a:r>
            <a:rPr lang="th-TH" sz="2400" b="1" dirty="0" err="1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ภูเบ</a:t>
          </a:r>
          <a:r>
            <a:rPr lang="th-TH" sz="2400" b="1" dirty="0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ศร</a:t>
          </a:r>
          <a:endParaRPr lang="th-TH" sz="2400" b="1" dirty="0">
            <a:solidFill>
              <a:schemeClr val="accent4">
                <a:lumMod val="50000"/>
              </a:schemeClr>
            </a:solidFill>
            <a:latin typeface="TH SarabunPSK" pitchFamily="34" charset="-34"/>
            <a:cs typeface="TH SarabunPSK" pitchFamily="34" charset="-34"/>
          </a:endParaRPr>
        </a:p>
      </dgm:t>
    </dgm:pt>
    <dgm:pt modelId="{02B36EC8-8D17-4E3C-A79F-6F71C603821A}" type="parTrans" cxnId="{DBB2B1F7-80ED-474D-A76A-9D51ACDF8473}">
      <dgm:prSet/>
      <dgm:spPr/>
      <dgm:t>
        <a:bodyPr/>
        <a:lstStyle/>
        <a:p>
          <a:endParaRPr lang="th-TH"/>
        </a:p>
      </dgm:t>
    </dgm:pt>
    <dgm:pt modelId="{C7A8E7F6-2EAA-4553-8CDB-D9A3A6C739EB}" type="sibTrans" cxnId="{DBB2B1F7-80ED-474D-A76A-9D51ACDF8473}">
      <dgm:prSet/>
      <dgm:spPr/>
      <dgm:t>
        <a:bodyPr/>
        <a:lstStyle/>
        <a:p>
          <a:endParaRPr lang="th-TH"/>
        </a:p>
      </dgm:t>
    </dgm:pt>
    <dgm:pt modelId="{CFC47EAD-BC2F-473A-AA35-4CEEDBEA45F0}">
      <dgm:prSet phldrT="[ข้อความ]" custT="1"/>
      <dgm:spPr/>
      <dgm:t>
        <a:bodyPr/>
        <a:lstStyle/>
        <a:p>
          <a:endParaRPr lang="th-TH" sz="2400" b="1" dirty="0" smtClean="0">
            <a:latin typeface="TH SarabunPSK" pitchFamily="34" charset="-34"/>
            <a:cs typeface="TH SarabunPSK" pitchFamily="34" charset="-34"/>
          </a:endParaRPr>
        </a:p>
      </dgm:t>
    </dgm:pt>
    <dgm:pt modelId="{5BBA18F3-F22D-4A2B-ACE1-503768BB3274}" type="sibTrans" cxnId="{6C0F5137-AB48-4CEA-8D2F-35D41BEA6529}">
      <dgm:prSet/>
      <dgm:spPr/>
      <dgm:t>
        <a:bodyPr/>
        <a:lstStyle/>
        <a:p>
          <a:endParaRPr lang="th-TH"/>
        </a:p>
      </dgm:t>
    </dgm:pt>
    <dgm:pt modelId="{6D89F648-0DB4-436D-B269-94EB428E56C7}" type="parTrans" cxnId="{6C0F5137-AB48-4CEA-8D2F-35D41BEA6529}">
      <dgm:prSet/>
      <dgm:spPr/>
      <dgm:t>
        <a:bodyPr/>
        <a:lstStyle/>
        <a:p>
          <a:endParaRPr lang="th-TH"/>
        </a:p>
      </dgm:t>
    </dgm:pt>
    <dgm:pt modelId="{7C14946E-7A6B-4924-A83B-7CE3206468F3}" type="pres">
      <dgm:prSet presAssocID="{44A40F38-F7AE-4C9A-A270-8054235B2F73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E77005C7-4BE9-4DD8-9E57-FBE60F85B54A}" type="pres">
      <dgm:prSet presAssocID="{44A40F38-F7AE-4C9A-A270-8054235B2F73}" presName="arrow" presStyleLbl="bgShp" presStyleIdx="0" presStyleCnt="1" custScaleX="126513" custScaleY="100000" custLinFactNeighborX="-6187" custLinFactNeighborY="6632"/>
      <dgm:spPr>
        <a:solidFill>
          <a:schemeClr val="accent1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th-TH"/>
        </a:p>
      </dgm:t>
    </dgm:pt>
    <dgm:pt modelId="{8E212AAF-AADA-42E9-8875-FAB056DDD1AC}" type="pres">
      <dgm:prSet presAssocID="{44A40F38-F7AE-4C9A-A270-8054235B2F73}" presName="arrowDiagram5" presStyleCnt="0"/>
      <dgm:spPr/>
    </dgm:pt>
    <dgm:pt modelId="{9123DDC3-F777-48AC-A1A4-C22DF6409480}" type="pres">
      <dgm:prSet presAssocID="{CFC47EAD-BC2F-473A-AA35-4CEEDBEA45F0}" presName="bullet5a" presStyleLbl="node1" presStyleIdx="0" presStyleCnt="5" custScaleX="199838" custScaleY="154309" custLinFactX="-195097" custLinFactY="-47193" custLinFactNeighborX="-200000" custLinFactNeighborY="-100000"/>
      <dgm:spPr/>
    </dgm:pt>
    <dgm:pt modelId="{FDB49E99-B8F6-42DB-A877-7CF32405A877}" type="pres">
      <dgm:prSet presAssocID="{CFC47EAD-BC2F-473A-AA35-4CEEDBEA45F0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10E51D4-B8CA-4AAC-AAF4-2241B740110E}" type="pres">
      <dgm:prSet presAssocID="{1AC09A44-DDE3-4169-B47C-6E798BFD6385}" presName="bullet5b" presStyleLbl="node1" presStyleIdx="1" presStyleCnt="5" custLinFactX="8384" custLinFactY="-88074" custLinFactNeighborX="100000" custLinFactNeighborY="-100000"/>
      <dgm:spPr/>
    </dgm:pt>
    <dgm:pt modelId="{8A93372A-EEAA-4A5F-BFC8-6600BF6E0358}" type="pres">
      <dgm:prSet presAssocID="{1AC09A44-DDE3-4169-B47C-6E798BFD6385}" presName="textBox5b" presStyleLbl="revTx" presStyleIdx="1" presStyleCnt="5" custScaleX="137374" custScaleY="61482" custLinFactNeighborX="-4292" custLinFactNeighborY="-1088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078764B-CFBC-42BD-9ABD-6BCCF93A7B1B}" type="pres">
      <dgm:prSet presAssocID="{AD8796B4-6497-4492-8730-4737D8321ADA}" presName="bullet5c" presStyleLbl="node1" presStyleIdx="2" presStyleCnt="5" custScaleX="182547" custScaleY="196693" custLinFactX="-122944" custLinFactNeighborX="-200000" custLinFactNeighborY="74240"/>
      <dgm:spPr/>
    </dgm:pt>
    <dgm:pt modelId="{82DCB2D6-52FD-4473-8735-507CE9E3A5B6}" type="pres">
      <dgm:prSet presAssocID="{AD8796B4-6497-4492-8730-4737D8321ADA}" presName="textBox5c" presStyleLbl="revTx" presStyleIdx="2" presStyleCnt="5" custScaleX="156449" custScaleY="68853" custLinFactNeighborX="34033" custLinFactNeighborY="-760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8323C87-7593-450A-AD50-35D2135E7A30}" type="pres">
      <dgm:prSet presAssocID="{5A8FA80C-FB1B-4D35-B42F-C6B7E8D7B613}" presName="bullet5d" presStyleLbl="node1" presStyleIdx="3" presStyleCnt="5" custScaleX="183391" custScaleY="181730" custLinFactX="-69566" custLinFactNeighborX="-100000" custLinFactNeighborY="40236"/>
      <dgm:spPr/>
    </dgm:pt>
    <dgm:pt modelId="{F36339F8-E626-4CAA-B796-295134BFC5F4}" type="pres">
      <dgm:prSet presAssocID="{5A8FA80C-FB1B-4D35-B42F-C6B7E8D7B613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B619443-EE97-449E-A0AD-345B004C0A63}" type="pres">
      <dgm:prSet presAssocID="{BE858871-CD62-4E4C-974E-262D66BC0AAF}" presName="bullet5e" presStyleLbl="node1" presStyleIdx="4" presStyleCnt="5" custScaleX="206783" custScaleY="194426" custLinFactNeighborX="-33825"/>
      <dgm:spPr/>
    </dgm:pt>
    <dgm:pt modelId="{5BFFA2E2-FE62-4AB6-B97B-2AB37AA97586}" type="pres">
      <dgm:prSet presAssocID="{BE858871-CD62-4E4C-974E-262D66BC0AAF}" presName="textBox5e" presStyleLbl="revTx" presStyleIdx="4" presStyleCnt="5" custScaleX="193190" custScaleY="14482" custLinFactNeighborX="-19476" custLinFactNeighborY="-1232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D7F5E82C-48CF-4445-8ECC-9DDBA4C70F5B}" type="presOf" srcId="{1AC09A44-DDE3-4169-B47C-6E798BFD6385}" destId="{8A93372A-EEAA-4A5F-BFC8-6600BF6E0358}" srcOrd="0" destOrd="0" presId="urn:microsoft.com/office/officeart/2005/8/layout/arrow2"/>
    <dgm:cxn modelId="{F35679A7-77C9-4B16-97BB-96AA3494788E}" srcId="{44A40F38-F7AE-4C9A-A270-8054235B2F73}" destId="{5A8FA80C-FB1B-4D35-B42F-C6B7E8D7B613}" srcOrd="3" destOrd="0" parTransId="{BE603B94-2433-4CDD-86F9-D284ACCCD076}" sibTransId="{E8319660-1A19-427B-B5FE-2003A984F3FF}"/>
    <dgm:cxn modelId="{4E770E08-FEE9-4C1E-AB47-0B9FC6180056}" type="presOf" srcId="{5A8FA80C-FB1B-4D35-B42F-C6B7E8D7B613}" destId="{F36339F8-E626-4CAA-B796-295134BFC5F4}" srcOrd="0" destOrd="0" presId="urn:microsoft.com/office/officeart/2005/8/layout/arrow2"/>
    <dgm:cxn modelId="{DBB2B1F7-80ED-474D-A76A-9D51ACDF8473}" srcId="{44A40F38-F7AE-4C9A-A270-8054235B2F73}" destId="{BE858871-CD62-4E4C-974E-262D66BC0AAF}" srcOrd="4" destOrd="0" parTransId="{02B36EC8-8D17-4E3C-A79F-6F71C603821A}" sibTransId="{C7A8E7F6-2EAA-4553-8CDB-D9A3A6C739EB}"/>
    <dgm:cxn modelId="{8AFEEE42-AB3B-4C49-B7C3-BFD51EEC2555}" type="presOf" srcId="{AD8796B4-6497-4492-8730-4737D8321ADA}" destId="{82DCB2D6-52FD-4473-8735-507CE9E3A5B6}" srcOrd="0" destOrd="0" presId="urn:microsoft.com/office/officeart/2005/8/layout/arrow2"/>
    <dgm:cxn modelId="{D02267A3-A80E-48A8-BF71-2F61D36119B8}" srcId="{44A40F38-F7AE-4C9A-A270-8054235B2F73}" destId="{AD8796B4-6497-4492-8730-4737D8321ADA}" srcOrd="2" destOrd="0" parTransId="{AB91F416-BF5B-4AC8-A855-5EBD794F4FFB}" sibTransId="{65A68AF1-CDF8-4D26-9B32-626A09E16B5D}"/>
    <dgm:cxn modelId="{FACA1DEF-F980-4B1A-A69F-810A08250920}" type="presOf" srcId="{BE858871-CD62-4E4C-974E-262D66BC0AAF}" destId="{5BFFA2E2-FE62-4AB6-B97B-2AB37AA97586}" srcOrd="0" destOrd="0" presId="urn:microsoft.com/office/officeart/2005/8/layout/arrow2"/>
    <dgm:cxn modelId="{1F852547-6812-490D-82AF-8DDB5B088B0E}" srcId="{44A40F38-F7AE-4C9A-A270-8054235B2F73}" destId="{1AC09A44-DDE3-4169-B47C-6E798BFD6385}" srcOrd="1" destOrd="0" parTransId="{9BDB6C34-CB5C-4788-ABB3-A8ABC22D6581}" sibTransId="{15213041-1C6F-4A4F-B96A-7EC3791E422C}"/>
    <dgm:cxn modelId="{6C0F5137-AB48-4CEA-8D2F-35D41BEA6529}" srcId="{44A40F38-F7AE-4C9A-A270-8054235B2F73}" destId="{CFC47EAD-BC2F-473A-AA35-4CEEDBEA45F0}" srcOrd="0" destOrd="0" parTransId="{6D89F648-0DB4-436D-B269-94EB428E56C7}" sibTransId="{5BBA18F3-F22D-4A2B-ACE1-503768BB3274}"/>
    <dgm:cxn modelId="{A4383BAA-4983-461B-84AF-A3913449523E}" type="presOf" srcId="{CFC47EAD-BC2F-473A-AA35-4CEEDBEA45F0}" destId="{FDB49E99-B8F6-42DB-A877-7CF32405A877}" srcOrd="0" destOrd="0" presId="urn:microsoft.com/office/officeart/2005/8/layout/arrow2"/>
    <dgm:cxn modelId="{1C06DBF7-9628-46C7-9C91-A1B8D181223B}" type="presOf" srcId="{44A40F38-F7AE-4C9A-A270-8054235B2F73}" destId="{7C14946E-7A6B-4924-A83B-7CE3206468F3}" srcOrd="0" destOrd="0" presId="urn:microsoft.com/office/officeart/2005/8/layout/arrow2"/>
    <dgm:cxn modelId="{52B66B7C-DDB4-418F-99B5-DFDB083750E1}" type="presParOf" srcId="{7C14946E-7A6B-4924-A83B-7CE3206468F3}" destId="{E77005C7-4BE9-4DD8-9E57-FBE60F85B54A}" srcOrd="0" destOrd="0" presId="urn:microsoft.com/office/officeart/2005/8/layout/arrow2"/>
    <dgm:cxn modelId="{3AE9FA96-4147-43F4-A386-BF91A1073702}" type="presParOf" srcId="{7C14946E-7A6B-4924-A83B-7CE3206468F3}" destId="{8E212AAF-AADA-42E9-8875-FAB056DDD1AC}" srcOrd="1" destOrd="0" presId="urn:microsoft.com/office/officeart/2005/8/layout/arrow2"/>
    <dgm:cxn modelId="{880C3D73-AE13-461D-8D19-78B864368CAB}" type="presParOf" srcId="{8E212AAF-AADA-42E9-8875-FAB056DDD1AC}" destId="{9123DDC3-F777-48AC-A1A4-C22DF6409480}" srcOrd="0" destOrd="0" presId="urn:microsoft.com/office/officeart/2005/8/layout/arrow2"/>
    <dgm:cxn modelId="{0A567D32-276A-4AB2-967A-8EF02554335E}" type="presParOf" srcId="{8E212AAF-AADA-42E9-8875-FAB056DDD1AC}" destId="{FDB49E99-B8F6-42DB-A877-7CF32405A877}" srcOrd="1" destOrd="0" presId="urn:microsoft.com/office/officeart/2005/8/layout/arrow2"/>
    <dgm:cxn modelId="{7A2EEFFF-3FF4-4617-B86F-4DDE3BDD6B44}" type="presParOf" srcId="{8E212AAF-AADA-42E9-8875-FAB056DDD1AC}" destId="{E10E51D4-B8CA-4AAC-AAF4-2241B740110E}" srcOrd="2" destOrd="0" presId="urn:microsoft.com/office/officeart/2005/8/layout/arrow2"/>
    <dgm:cxn modelId="{A467AAC7-1AAA-4CA1-8971-6694FC00A756}" type="presParOf" srcId="{8E212AAF-AADA-42E9-8875-FAB056DDD1AC}" destId="{8A93372A-EEAA-4A5F-BFC8-6600BF6E0358}" srcOrd="3" destOrd="0" presId="urn:microsoft.com/office/officeart/2005/8/layout/arrow2"/>
    <dgm:cxn modelId="{59F99235-D7BA-4335-87CC-36A84E62BC83}" type="presParOf" srcId="{8E212AAF-AADA-42E9-8875-FAB056DDD1AC}" destId="{9078764B-CFBC-42BD-9ABD-6BCCF93A7B1B}" srcOrd="4" destOrd="0" presId="urn:microsoft.com/office/officeart/2005/8/layout/arrow2"/>
    <dgm:cxn modelId="{7DF56CC3-A359-44EE-84DF-C1AF3BD09EE7}" type="presParOf" srcId="{8E212AAF-AADA-42E9-8875-FAB056DDD1AC}" destId="{82DCB2D6-52FD-4473-8735-507CE9E3A5B6}" srcOrd="5" destOrd="0" presId="urn:microsoft.com/office/officeart/2005/8/layout/arrow2"/>
    <dgm:cxn modelId="{C12D289E-5F81-47B3-9101-213400DC70B8}" type="presParOf" srcId="{8E212AAF-AADA-42E9-8875-FAB056DDD1AC}" destId="{E8323C87-7593-450A-AD50-35D2135E7A30}" srcOrd="6" destOrd="0" presId="urn:microsoft.com/office/officeart/2005/8/layout/arrow2"/>
    <dgm:cxn modelId="{A5757130-2FD6-4552-A374-2751663CF885}" type="presParOf" srcId="{8E212AAF-AADA-42E9-8875-FAB056DDD1AC}" destId="{F36339F8-E626-4CAA-B796-295134BFC5F4}" srcOrd="7" destOrd="0" presId="urn:microsoft.com/office/officeart/2005/8/layout/arrow2"/>
    <dgm:cxn modelId="{E93F5790-14DA-4554-99A5-1F2A84980732}" type="presParOf" srcId="{8E212AAF-AADA-42E9-8875-FAB056DDD1AC}" destId="{5B619443-EE97-449E-A0AD-345B004C0A63}" srcOrd="8" destOrd="0" presId="urn:microsoft.com/office/officeart/2005/8/layout/arrow2"/>
    <dgm:cxn modelId="{2A74B7B8-9437-4395-9DAF-708F2F896E00}" type="presParOf" srcId="{8E212AAF-AADA-42E9-8875-FAB056DDD1AC}" destId="{5BFFA2E2-FE62-4AB6-B97B-2AB37AA97586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CA840B-4825-4930-8D45-EA456D246570}">
      <dsp:nvSpPr>
        <dsp:cNvPr id="0" name=""/>
        <dsp:cNvSpPr/>
      </dsp:nvSpPr>
      <dsp:spPr>
        <a:xfrm>
          <a:off x="933747" y="521112"/>
          <a:ext cx="3466505" cy="3466505"/>
        </a:xfrm>
        <a:prstGeom prst="blockArc">
          <a:avLst>
            <a:gd name="adj1" fmla="val 9000000"/>
            <a:gd name="adj2" fmla="val 162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CCA305-0691-4DEC-9D46-D1B579FAF3EA}">
      <dsp:nvSpPr>
        <dsp:cNvPr id="0" name=""/>
        <dsp:cNvSpPr/>
      </dsp:nvSpPr>
      <dsp:spPr>
        <a:xfrm>
          <a:off x="933747" y="521112"/>
          <a:ext cx="3466505" cy="3466505"/>
        </a:xfrm>
        <a:prstGeom prst="blockArc">
          <a:avLst>
            <a:gd name="adj1" fmla="val 1800000"/>
            <a:gd name="adj2" fmla="val 90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B4EB8F-9E2B-48DF-9E46-514891DFB403}">
      <dsp:nvSpPr>
        <dsp:cNvPr id="0" name=""/>
        <dsp:cNvSpPr/>
      </dsp:nvSpPr>
      <dsp:spPr>
        <a:xfrm>
          <a:off x="933747" y="521112"/>
          <a:ext cx="3466505" cy="3466505"/>
        </a:xfrm>
        <a:prstGeom prst="blockArc">
          <a:avLst>
            <a:gd name="adj1" fmla="val 16200000"/>
            <a:gd name="adj2" fmla="val 18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7E9D7C-CB3F-4FC8-9FEA-12C1C736F359}">
      <dsp:nvSpPr>
        <dsp:cNvPr id="0" name=""/>
        <dsp:cNvSpPr/>
      </dsp:nvSpPr>
      <dsp:spPr>
        <a:xfrm>
          <a:off x="1868723" y="1456088"/>
          <a:ext cx="1596553" cy="15965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i="0" kern="1200" dirty="0" smtClean="0">
              <a:solidFill>
                <a:schemeClr val="bg2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NEHIS</a:t>
          </a:r>
          <a:endParaRPr lang="th-TH" sz="4300" b="1" i="0" kern="1200" dirty="0">
            <a:solidFill>
              <a:schemeClr val="bg2">
                <a:lumMod val="50000"/>
              </a:schemeClr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2102533" y="1689898"/>
        <a:ext cx="1128933" cy="1128933"/>
      </dsp:txXfrm>
    </dsp:sp>
    <dsp:sp modelId="{BB16A59C-EFB0-4363-B784-4D0C75AFCCBA}">
      <dsp:nvSpPr>
        <dsp:cNvPr id="0" name=""/>
        <dsp:cNvSpPr/>
      </dsp:nvSpPr>
      <dsp:spPr>
        <a:xfrm>
          <a:off x="2108206" y="2551"/>
          <a:ext cx="1117587" cy="11175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 err="1" smtClean="0">
              <a:solidFill>
                <a:schemeClr val="bg2">
                  <a:lumMod val="50000"/>
                </a:schemeClr>
              </a:solidFill>
              <a:latin typeface="TH Kodchasal" pitchFamily="2" charset="-34"/>
              <a:cs typeface="TH Kodchasal" pitchFamily="2" charset="-34"/>
            </a:rPr>
            <a:t>สสจ</a:t>
          </a:r>
          <a:r>
            <a:rPr lang="th-TH" sz="2200" b="1" kern="1200" dirty="0" smtClean="0">
              <a:solidFill>
                <a:schemeClr val="bg2">
                  <a:lumMod val="50000"/>
                </a:schemeClr>
              </a:solidFill>
              <a:latin typeface="TH Kodchasal" pitchFamily="2" charset="-34"/>
              <a:cs typeface="TH Kodchasal" pitchFamily="2" charset="-34"/>
            </a:rPr>
            <a:t>.</a:t>
          </a:r>
          <a:endParaRPr lang="th-TH" sz="2200" b="1" kern="1200" dirty="0">
            <a:solidFill>
              <a:schemeClr val="bg2">
                <a:lumMod val="50000"/>
              </a:schemeClr>
            </a:solidFill>
            <a:latin typeface="TH Kodchasal" pitchFamily="2" charset="-34"/>
            <a:cs typeface="TH Kodchasal" pitchFamily="2" charset="-34"/>
          </a:endParaRPr>
        </a:p>
      </dsp:txBody>
      <dsp:txXfrm>
        <a:off x="2271873" y="166218"/>
        <a:ext cx="790253" cy="790253"/>
      </dsp:txXfrm>
    </dsp:sp>
    <dsp:sp modelId="{D735AD20-05A6-4A63-98E4-48B67D0484E4}">
      <dsp:nvSpPr>
        <dsp:cNvPr id="0" name=""/>
        <dsp:cNvSpPr/>
      </dsp:nvSpPr>
      <dsp:spPr>
        <a:xfrm>
          <a:off x="3574404" y="2542081"/>
          <a:ext cx="1117587" cy="11175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 smtClean="0">
              <a:solidFill>
                <a:schemeClr val="bg2">
                  <a:lumMod val="50000"/>
                </a:schemeClr>
              </a:solidFill>
              <a:latin typeface="TH Kodchasal" pitchFamily="2" charset="-34"/>
              <a:cs typeface="TH Kodchasal" pitchFamily="2" charset="-34"/>
            </a:rPr>
            <a:t>รพ.สต.</a:t>
          </a:r>
          <a:endParaRPr lang="th-TH" sz="2200" b="1" kern="1200" dirty="0">
            <a:solidFill>
              <a:schemeClr val="bg2">
                <a:lumMod val="50000"/>
              </a:schemeClr>
            </a:solidFill>
            <a:latin typeface="TH Kodchasal" pitchFamily="2" charset="-34"/>
            <a:cs typeface="TH Kodchasal" pitchFamily="2" charset="-34"/>
          </a:endParaRPr>
        </a:p>
      </dsp:txBody>
      <dsp:txXfrm>
        <a:off x="3738071" y="2705748"/>
        <a:ext cx="790253" cy="790253"/>
      </dsp:txXfrm>
    </dsp:sp>
    <dsp:sp modelId="{07BF482B-34BF-4087-B709-AA8B5D154A4E}">
      <dsp:nvSpPr>
        <dsp:cNvPr id="0" name=""/>
        <dsp:cNvSpPr/>
      </dsp:nvSpPr>
      <dsp:spPr>
        <a:xfrm>
          <a:off x="642008" y="2542081"/>
          <a:ext cx="1117587" cy="11175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smtClean="0">
              <a:solidFill>
                <a:schemeClr val="bg2">
                  <a:lumMod val="50000"/>
                </a:schemeClr>
              </a:solidFill>
              <a:latin typeface="TH Kodchasal" pitchFamily="2" charset="-34"/>
              <a:cs typeface="TH Kodchasal" pitchFamily="2" charset="-34"/>
            </a:rPr>
            <a:t>อปท.</a:t>
          </a:r>
          <a:endParaRPr lang="th-TH" sz="2200" b="1" kern="1200" dirty="0">
            <a:solidFill>
              <a:schemeClr val="bg2">
                <a:lumMod val="50000"/>
              </a:schemeClr>
            </a:solidFill>
            <a:latin typeface="TH Kodchasal" pitchFamily="2" charset="-34"/>
            <a:cs typeface="TH Kodchasal" pitchFamily="2" charset="-34"/>
          </a:endParaRPr>
        </a:p>
      </dsp:txBody>
      <dsp:txXfrm>
        <a:off x="805675" y="2705748"/>
        <a:ext cx="790253" cy="7902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BF4B40-5D4F-4E2B-B169-E9C274A7180E}">
      <dsp:nvSpPr>
        <dsp:cNvPr id="0" name=""/>
        <dsp:cNvSpPr/>
      </dsp:nvSpPr>
      <dsp:spPr>
        <a:xfrm>
          <a:off x="1486792" y="593111"/>
          <a:ext cx="3504165" cy="3504165"/>
        </a:xfrm>
        <a:prstGeom prst="blockArc">
          <a:avLst>
            <a:gd name="adj1" fmla="val 12025955"/>
            <a:gd name="adj2" fmla="val 1632293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8C86AF9-AB0A-4264-A2D5-D82C59CE9CC0}">
      <dsp:nvSpPr>
        <dsp:cNvPr id="0" name=""/>
        <dsp:cNvSpPr/>
      </dsp:nvSpPr>
      <dsp:spPr>
        <a:xfrm>
          <a:off x="1553191" y="369254"/>
          <a:ext cx="3504165" cy="3504165"/>
        </a:xfrm>
        <a:prstGeom prst="blockArc">
          <a:avLst>
            <a:gd name="adj1" fmla="val 7445724"/>
            <a:gd name="adj2" fmla="val 11556574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02394E9-36A2-467A-9A56-DF11FE681BF7}">
      <dsp:nvSpPr>
        <dsp:cNvPr id="0" name=""/>
        <dsp:cNvSpPr/>
      </dsp:nvSpPr>
      <dsp:spPr>
        <a:xfrm>
          <a:off x="1510706" y="341405"/>
          <a:ext cx="3504165" cy="3504165"/>
        </a:xfrm>
        <a:prstGeom prst="blockArc">
          <a:avLst>
            <a:gd name="adj1" fmla="val 3456318"/>
            <a:gd name="adj2" fmla="val 7343682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9DF17E7-D49F-4650-9684-1E70A59697B2}">
      <dsp:nvSpPr>
        <dsp:cNvPr id="0" name=""/>
        <dsp:cNvSpPr/>
      </dsp:nvSpPr>
      <dsp:spPr>
        <a:xfrm>
          <a:off x="1468221" y="369254"/>
          <a:ext cx="3504165" cy="3504165"/>
        </a:xfrm>
        <a:prstGeom prst="blockArc">
          <a:avLst>
            <a:gd name="adj1" fmla="val 20843426"/>
            <a:gd name="adj2" fmla="val 3354276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480B8FD-9E12-4686-8AE5-80C9421DAAD8}">
      <dsp:nvSpPr>
        <dsp:cNvPr id="0" name=""/>
        <dsp:cNvSpPr/>
      </dsp:nvSpPr>
      <dsp:spPr>
        <a:xfrm>
          <a:off x="1535010" y="594155"/>
          <a:ext cx="3504165" cy="3504165"/>
        </a:xfrm>
        <a:prstGeom prst="blockArc">
          <a:avLst>
            <a:gd name="adj1" fmla="val 16226051"/>
            <a:gd name="adj2" fmla="val 20371805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C388C26-3CBB-4C86-9D83-C87890410047}">
      <dsp:nvSpPr>
        <dsp:cNvPr id="0" name=""/>
        <dsp:cNvSpPr/>
      </dsp:nvSpPr>
      <dsp:spPr>
        <a:xfrm>
          <a:off x="2456731" y="1470527"/>
          <a:ext cx="1612115" cy="16121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การ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เฝ้าระวัง</a:t>
          </a:r>
          <a:endParaRPr lang="th-TH" sz="2400" b="1" kern="1200" dirty="0">
            <a:solidFill>
              <a:schemeClr val="tx1"/>
            </a:solidFill>
            <a:latin typeface="TH K2D July8" pitchFamily="2" charset="-34"/>
            <a:cs typeface="TH K2D July8" pitchFamily="2" charset="-34"/>
          </a:endParaRPr>
        </a:p>
      </dsp:txBody>
      <dsp:txXfrm>
        <a:off x="2692820" y="1706616"/>
        <a:ext cx="1139937" cy="1139937"/>
      </dsp:txXfrm>
    </dsp:sp>
    <dsp:sp modelId="{EE84620D-7FDB-46E9-AE8A-E0428313C5BE}">
      <dsp:nvSpPr>
        <dsp:cNvPr id="0" name=""/>
        <dsp:cNvSpPr/>
      </dsp:nvSpPr>
      <dsp:spPr>
        <a:xfrm>
          <a:off x="2735821" y="70589"/>
          <a:ext cx="1128480" cy="1128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มูลฝอยติดเชื้อ</a:t>
          </a:r>
          <a:endParaRPr lang="th-TH" sz="2400" kern="1200" dirty="0">
            <a:solidFill>
              <a:schemeClr val="tx1"/>
            </a:solidFill>
            <a:latin typeface="TH K2D July8" pitchFamily="2" charset="-34"/>
            <a:cs typeface="TH K2D July8" pitchFamily="2" charset="-34"/>
          </a:endParaRPr>
        </a:p>
      </dsp:txBody>
      <dsp:txXfrm>
        <a:off x="2901083" y="235851"/>
        <a:ext cx="797956" cy="797956"/>
      </dsp:txXfrm>
    </dsp:sp>
    <dsp:sp modelId="{9490A7EE-8120-4165-AA88-EF9E98ED03DD}">
      <dsp:nvSpPr>
        <dsp:cNvPr id="0" name=""/>
        <dsp:cNvSpPr/>
      </dsp:nvSpPr>
      <dsp:spPr>
        <a:xfrm>
          <a:off x="4195343" y="1066886"/>
          <a:ext cx="1390277" cy="13616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ไฟไหม้ บ่อขยะ</a:t>
          </a:r>
          <a:endParaRPr lang="th-TH" sz="2400" kern="1200" dirty="0">
            <a:solidFill>
              <a:schemeClr val="tx1"/>
            </a:solidFill>
            <a:latin typeface="TH K2D July8" pitchFamily="2" charset="-34"/>
            <a:cs typeface="TH K2D July8" pitchFamily="2" charset="-34"/>
          </a:endParaRPr>
        </a:p>
      </dsp:txBody>
      <dsp:txXfrm>
        <a:off x="4398944" y="1266296"/>
        <a:ext cx="983075" cy="962838"/>
      </dsp:txXfrm>
    </dsp:sp>
    <dsp:sp modelId="{A8DD2BD0-5B4D-4707-9ECE-68844EC39A4D}">
      <dsp:nvSpPr>
        <dsp:cNvPr id="0" name=""/>
        <dsp:cNvSpPr/>
      </dsp:nvSpPr>
      <dsp:spPr>
        <a:xfrm>
          <a:off x="3615460" y="2974364"/>
          <a:ext cx="1128480" cy="1128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ฝุ่น </a:t>
          </a:r>
          <a:r>
            <a:rPr lang="en-US" sz="2800" b="1" kern="1200" dirty="0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PM</a:t>
          </a:r>
          <a:r>
            <a:rPr lang="en-US" sz="1800" b="1" kern="1200" dirty="0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2.5</a:t>
          </a:r>
          <a:endParaRPr lang="th-TH" sz="1800" b="1" kern="1200" dirty="0">
            <a:solidFill>
              <a:schemeClr val="tx1"/>
            </a:solidFill>
            <a:latin typeface="TH K2D July8" pitchFamily="2" charset="-34"/>
            <a:cs typeface="TH K2D July8" pitchFamily="2" charset="-34"/>
          </a:endParaRPr>
        </a:p>
      </dsp:txBody>
      <dsp:txXfrm>
        <a:off x="3780722" y="3139626"/>
        <a:ext cx="797956" cy="797956"/>
      </dsp:txXfrm>
    </dsp:sp>
    <dsp:sp modelId="{3287C6D5-FBD3-40A2-A727-D734F5BBF8D3}">
      <dsp:nvSpPr>
        <dsp:cNvPr id="0" name=""/>
        <dsp:cNvSpPr/>
      </dsp:nvSpPr>
      <dsp:spPr>
        <a:xfrm>
          <a:off x="1781637" y="2974364"/>
          <a:ext cx="1128480" cy="1128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อาหาร</a:t>
          </a:r>
          <a:endParaRPr lang="th-TH" sz="2400" kern="1200" dirty="0">
            <a:solidFill>
              <a:schemeClr val="tx1"/>
            </a:solidFill>
            <a:latin typeface="TH K2D July8" pitchFamily="2" charset="-34"/>
            <a:cs typeface="TH K2D July8" pitchFamily="2" charset="-34"/>
          </a:endParaRPr>
        </a:p>
      </dsp:txBody>
      <dsp:txXfrm>
        <a:off x="1946899" y="3139626"/>
        <a:ext cx="797956" cy="797956"/>
      </dsp:txXfrm>
    </dsp:sp>
    <dsp:sp modelId="{8C3031DD-9D3B-4C23-9005-469FE81704C2}">
      <dsp:nvSpPr>
        <dsp:cNvPr id="0" name=""/>
        <dsp:cNvSpPr/>
      </dsp:nvSpPr>
      <dsp:spPr>
        <a:xfrm>
          <a:off x="1070856" y="1183475"/>
          <a:ext cx="1128480" cy="1128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น้ำ</a:t>
          </a:r>
          <a:endParaRPr lang="th-TH" sz="2800" kern="1200" dirty="0">
            <a:solidFill>
              <a:schemeClr val="tx1"/>
            </a:solidFill>
            <a:latin typeface="TH K2D July8" pitchFamily="2" charset="-34"/>
            <a:cs typeface="TH K2D July8" pitchFamily="2" charset="-34"/>
          </a:endParaRPr>
        </a:p>
      </dsp:txBody>
      <dsp:txXfrm>
        <a:off x="1236118" y="1348737"/>
        <a:ext cx="797956" cy="7979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57F04-8722-4934-8FE0-2E4CCD67A013}">
      <dsp:nvSpPr>
        <dsp:cNvPr id="0" name=""/>
        <dsp:cNvSpPr/>
      </dsp:nvSpPr>
      <dsp:spPr>
        <a:xfrm>
          <a:off x="0" y="0"/>
          <a:ext cx="2327539" cy="691376"/>
        </a:xfrm>
        <a:prstGeom prst="chevron">
          <a:avLst/>
        </a:prstGeom>
        <a:solidFill>
          <a:srgbClr val="3B8D6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bg1"/>
              </a:solidFill>
              <a:effectLst/>
              <a:latin typeface="TH K2D July8" pitchFamily="2" charset="-34"/>
              <a:cs typeface="TH K2D July8" pitchFamily="2" charset="-34"/>
            </a:rPr>
            <a:t>บุคลากร</a:t>
          </a:r>
          <a:endParaRPr lang="th-TH" sz="3200" b="1" kern="1200" dirty="0">
            <a:solidFill>
              <a:schemeClr val="bg1"/>
            </a:solidFill>
            <a:effectLst/>
            <a:latin typeface="TH K2D July8" pitchFamily="2" charset="-34"/>
            <a:cs typeface="TH K2D July8" pitchFamily="2" charset="-34"/>
          </a:endParaRPr>
        </a:p>
      </dsp:txBody>
      <dsp:txXfrm>
        <a:off x="345688" y="0"/>
        <a:ext cx="1636163" cy="691376"/>
      </dsp:txXfrm>
    </dsp:sp>
    <dsp:sp modelId="{4D6F1C51-2D2D-49A7-B2AD-967F9795B1C1}">
      <dsp:nvSpPr>
        <dsp:cNvPr id="0" name=""/>
        <dsp:cNvSpPr/>
      </dsp:nvSpPr>
      <dsp:spPr>
        <a:xfrm>
          <a:off x="2100282" y="0"/>
          <a:ext cx="2327539" cy="691376"/>
        </a:xfrm>
        <a:prstGeom prst="chevron">
          <a:avLst/>
        </a:prstGeom>
        <a:solidFill>
          <a:srgbClr val="18637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bg1"/>
              </a:solidFill>
              <a:effectLst/>
              <a:latin typeface="TH K2D July8" pitchFamily="2" charset="-34"/>
              <a:cs typeface="TH K2D July8" pitchFamily="2" charset="-34"/>
            </a:rPr>
            <a:t>ที่พักขยะ</a:t>
          </a:r>
          <a:endParaRPr lang="th-TH" sz="3200" b="1" kern="1200" dirty="0">
            <a:solidFill>
              <a:schemeClr val="bg1"/>
            </a:solidFill>
            <a:effectLst/>
            <a:latin typeface="TH K2D July8" pitchFamily="2" charset="-34"/>
            <a:cs typeface="TH K2D July8" pitchFamily="2" charset="-34"/>
          </a:endParaRPr>
        </a:p>
      </dsp:txBody>
      <dsp:txXfrm>
        <a:off x="2445970" y="0"/>
        <a:ext cx="1636163" cy="691376"/>
      </dsp:txXfrm>
    </dsp:sp>
    <dsp:sp modelId="{AC0F6E6E-93E7-48A1-B01C-C29E2A42CB19}">
      <dsp:nvSpPr>
        <dsp:cNvPr id="0" name=""/>
        <dsp:cNvSpPr/>
      </dsp:nvSpPr>
      <dsp:spPr>
        <a:xfrm>
          <a:off x="4240096" y="0"/>
          <a:ext cx="2327539" cy="691376"/>
        </a:xfrm>
        <a:prstGeom prst="chevron">
          <a:avLst/>
        </a:prstGeom>
        <a:solidFill>
          <a:srgbClr val="3B8D6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bg1"/>
              </a:solidFill>
              <a:effectLst/>
              <a:latin typeface="TH K2D July8" pitchFamily="2" charset="-34"/>
              <a:cs typeface="TH K2D July8" pitchFamily="2" charset="-34"/>
            </a:rPr>
            <a:t>การขนย้าย</a:t>
          </a:r>
          <a:endParaRPr lang="th-TH" sz="3200" b="1" kern="1200" dirty="0">
            <a:solidFill>
              <a:schemeClr val="bg1"/>
            </a:solidFill>
            <a:effectLst/>
            <a:latin typeface="TH K2D July8" pitchFamily="2" charset="-34"/>
            <a:cs typeface="TH K2D July8" pitchFamily="2" charset="-34"/>
          </a:endParaRPr>
        </a:p>
      </dsp:txBody>
      <dsp:txXfrm>
        <a:off x="4585784" y="0"/>
        <a:ext cx="1636163" cy="691376"/>
      </dsp:txXfrm>
    </dsp:sp>
    <dsp:sp modelId="{D9C105CC-DF2A-4EF3-8E58-CC893EDDFDEB}">
      <dsp:nvSpPr>
        <dsp:cNvPr id="0" name=""/>
        <dsp:cNvSpPr/>
      </dsp:nvSpPr>
      <dsp:spPr>
        <a:xfrm>
          <a:off x="6292352" y="0"/>
          <a:ext cx="2327539" cy="691376"/>
        </a:xfrm>
        <a:prstGeom prst="chevron">
          <a:avLst/>
        </a:prstGeom>
        <a:solidFill>
          <a:srgbClr val="18637B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bg1"/>
              </a:solidFill>
              <a:effectLst/>
              <a:latin typeface="TH K2D July8" pitchFamily="2" charset="-34"/>
              <a:cs typeface="TH K2D July8" pitchFamily="2" charset="-34"/>
            </a:rPr>
            <a:t>กำจัด</a:t>
          </a:r>
          <a:endParaRPr lang="th-TH" sz="3200" b="1" kern="1200" dirty="0">
            <a:solidFill>
              <a:schemeClr val="bg1"/>
            </a:solidFill>
            <a:effectLst/>
            <a:latin typeface="TH K2D July8" pitchFamily="2" charset="-34"/>
            <a:cs typeface="TH K2D July8" pitchFamily="2" charset="-34"/>
          </a:endParaRPr>
        </a:p>
      </dsp:txBody>
      <dsp:txXfrm>
        <a:off x="6638040" y="0"/>
        <a:ext cx="1636163" cy="6913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7E7D8C-BFC0-49BD-BD86-52017C3AD3E6}">
      <dsp:nvSpPr>
        <dsp:cNvPr id="0" name=""/>
        <dsp:cNvSpPr/>
      </dsp:nvSpPr>
      <dsp:spPr>
        <a:xfrm>
          <a:off x="1442900" y="1446487"/>
          <a:ext cx="1185453" cy="11854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i="0" kern="12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EHA</a:t>
          </a:r>
          <a:endParaRPr lang="th-TH" sz="3600" b="1" i="0" kern="120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1500769" y="1504356"/>
        <a:ext cx="1069715" cy="1069715"/>
      </dsp:txXfrm>
    </dsp:sp>
    <dsp:sp modelId="{FC4FCCD5-B6F6-49C2-88EC-7A122F9338B4}">
      <dsp:nvSpPr>
        <dsp:cNvPr id="0" name=""/>
        <dsp:cNvSpPr/>
      </dsp:nvSpPr>
      <dsp:spPr>
        <a:xfrm rot="16200000">
          <a:off x="1797987" y="1208846"/>
          <a:ext cx="47528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528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EA58DE-A931-4215-A096-7ACFC86A422C}">
      <dsp:nvSpPr>
        <dsp:cNvPr id="0" name=""/>
        <dsp:cNvSpPr/>
      </dsp:nvSpPr>
      <dsp:spPr>
        <a:xfrm>
          <a:off x="1638500" y="176952"/>
          <a:ext cx="794254" cy="7942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อปท.</a:t>
          </a:r>
          <a:endParaRPr lang="th-TH" sz="2800" b="1" kern="1200" dirty="0">
            <a:solidFill>
              <a:schemeClr val="tx1"/>
            </a:solidFill>
            <a:latin typeface="TH K2D July8" pitchFamily="2" charset="-34"/>
            <a:cs typeface="TH K2D July8" pitchFamily="2" charset="-34"/>
          </a:endParaRPr>
        </a:p>
      </dsp:txBody>
      <dsp:txXfrm>
        <a:off x="1677272" y="215724"/>
        <a:ext cx="716710" cy="716710"/>
      </dsp:txXfrm>
    </dsp:sp>
    <dsp:sp modelId="{B46CA7B3-CD0A-4352-A2E1-B914F4E2CDBB}">
      <dsp:nvSpPr>
        <dsp:cNvPr id="0" name=""/>
        <dsp:cNvSpPr/>
      </dsp:nvSpPr>
      <dsp:spPr>
        <a:xfrm rot="2110320">
          <a:off x="2594567" y="2563504"/>
          <a:ext cx="37012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012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FB38B1-E3F1-4E0B-851B-1A55E86F5E4E}">
      <dsp:nvSpPr>
        <dsp:cNvPr id="0" name=""/>
        <dsp:cNvSpPr/>
      </dsp:nvSpPr>
      <dsp:spPr>
        <a:xfrm>
          <a:off x="2930901" y="2552829"/>
          <a:ext cx="794254" cy="7942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000" b="1" kern="1200" dirty="0" err="1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สสจ</a:t>
          </a:r>
          <a:r>
            <a:rPr lang="th-TH" sz="3000" b="1" kern="1200" dirty="0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.</a:t>
          </a:r>
          <a:endParaRPr lang="th-TH" sz="3000" b="1" kern="1200" dirty="0">
            <a:solidFill>
              <a:schemeClr val="tx1"/>
            </a:solidFill>
            <a:latin typeface="TH K2D July8" pitchFamily="2" charset="-34"/>
            <a:cs typeface="TH K2D July8" pitchFamily="2" charset="-34"/>
          </a:endParaRPr>
        </a:p>
      </dsp:txBody>
      <dsp:txXfrm>
        <a:off x="2969673" y="2591601"/>
        <a:ext cx="716710" cy="716710"/>
      </dsp:txXfrm>
    </dsp:sp>
    <dsp:sp modelId="{DD1FF2C9-F1A0-417C-8339-D118B982E4C7}">
      <dsp:nvSpPr>
        <dsp:cNvPr id="0" name=""/>
        <dsp:cNvSpPr/>
      </dsp:nvSpPr>
      <dsp:spPr>
        <a:xfrm rot="8816520">
          <a:off x="993955" y="2558219"/>
          <a:ext cx="48848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8848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F8BF2F-4C46-4240-A446-6B70A1C48FA3}">
      <dsp:nvSpPr>
        <dsp:cNvPr id="0" name=""/>
        <dsp:cNvSpPr/>
      </dsp:nvSpPr>
      <dsp:spPr>
        <a:xfrm>
          <a:off x="239239" y="2552792"/>
          <a:ext cx="794254" cy="7942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b="1" kern="1200" dirty="0" err="1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สสอ</a:t>
          </a:r>
          <a:r>
            <a:rPr lang="th-TH" sz="1900" b="1" kern="1200" dirty="0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.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b="1" kern="1200" dirty="0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rPr>
            <a:t> รพ.สต.</a:t>
          </a:r>
          <a:endParaRPr lang="th-TH" sz="1900" b="1" kern="1200" dirty="0">
            <a:solidFill>
              <a:schemeClr val="tx1"/>
            </a:solidFill>
            <a:latin typeface="TH K2D July8" pitchFamily="2" charset="-34"/>
            <a:cs typeface="TH K2D July8" pitchFamily="2" charset="-34"/>
          </a:endParaRPr>
        </a:p>
      </dsp:txBody>
      <dsp:txXfrm>
        <a:off x="278011" y="2591564"/>
        <a:ext cx="716710" cy="7167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7005C7-4BE9-4DD8-9E57-FBE60F85B54A}">
      <dsp:nvSpPr>
        <dsp:cNvPr id="0" name=""/>
        <dsp:cNvSpPr/>
      </dsp:nvSpPr>
      <dsp:spPr>
        <a:xfrm>
          <a:off x="0" y="0"/>
          <a:ext cx="8432038" cy="416559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23DDC3-F777-48AC-A1A4-C22DF6409480}">
      <dsp:nvSpPr>
        <dsp:cNvPr id="0" name=""/>
        <dsp:cNvSpPr/>
      </dsp:nvSpPr>
      <dsp:spPr>
        <a:xfrm>
          <a:off x="1067786" y="2830275"/>
          <a:ext cx="306339" cy="2365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B49E99-B8F6-42DB-A877-7CF32405A877}">
      <dsp:nvSpPr>
        <dsp:cNvPr id="0" name=""/>
        <dsp:cNvSpPr/>
      </dsp:nvSpPr>
      <dsp:spPr>
        <a:xfrm>
          <a:off x="1826616" y="3174186"/>
          <a:ext cx="873109" cy="991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27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400" b="1" kern="1200" dirty="0" smtClean="0">
            <a:latin typeface="TH SarabunPSK" pitchFamily="34" charset="-34"/>
            <a:cs typeface="TH SarabunPSK" pitchFamily="34" charset="-34"/>
          </a:endParaRPr>
        </a:p>
      </dsp:txBody>
      <dsp:txXfrm>
        <a:off x="1826616" y="3174186"/>
        <a:ext cx="873109" cy="991412"/>
      </dsp:txXfrm>
    </dsp:sp>
    <dsp:sp modelId="{E10E51D4-B8CA-4AAC-AAF4-2241B740110E}">
      <dsp:nvSpPr>
        <dsp:cNvPr id="0" name=""/>
        <dsp:cNvSpPr/>
      </dsp:nvSpPr>
      <dsp:spPr>
        <a:xfrm>
          <a:off x="2839811" y="1848981"/>
          <a:ext cx="239938" cy="2399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93372A-EEAA-4A5F-BFC8-6600BF6E0358}">
      <dsp:nvSpPr>
        <dsp:cNvPr id="0" name=""/>
        <dsp:cNvSpPr/>
      </dsp:nvSpPr>
      <dsp:spPr>
        <a:xfrm>
          <a:off x="2445490" y="2566458"/>
          <a:ext cx="1519882" cy="1073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138" tIns="0" rIns="0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200" b="1" kern="1200" dirty="0">
            <a:latin typeface="TH SarabunPSK" pitchFamily="34" charset="-34"/>
            <a:cs typeface="TH SarabunPSK" pitchFamily="34" charset="-34"/>
          </a:endParaRPr>
        </a:p>
      </dsp:txBody>
      <dsp:txXfrm>
        <a:off x="2445490" y="2566458"/>
        <a:ext cx="1519882" cy="1073098"/>
      </dsp:txXfrm>
    </dsp:sp>
    <dsp:sp modelId="{9078764B-CFBC-42BD-9ABD-6BCCF93A7B1B}">
      <dsp:nvSpPr>
        <dsp:cNvPr id="0" name=""/>
        <dsp:cNvSpPr/>
      </dsp:nvSpPr>
      <dsp:spPr>
        <a:xfrm>
          <a:off x="2480952" y="1747411"/>
          <a:ext cx="584000" cy="6292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CB2D6-52FD-4473-8735-507CE9E3A5B6}">
      <dsp:nvSpPr>
        <dsp:cNvPr id="0" name=""/>
        <dsp:cNvSpPr/>
      </dsp:nvSpPr>
      <dsp:spPr>
        <a:xfrm>
          <a:off x="3880825" y="2011080"/>
          <a:ext cx="2012461" cy="1611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518" tIns="0" rIns="0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err="1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ร.พ</a:t>
          </a:r>
          <a:r>
            <a:rPr lang="th-TH" sz="2400" b="1" kern="1200" dirty="0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.นาดี                        </a:t>
          </a:r>
          <a:r>
            <a:rPr lang="th-TH" sz="2400" b="1" kern="1200" dirty="0" err="1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ร.พ</a:t>
          </a:r>
          <a:r>
            <a:rPr lang="th-TH" sz="2400" b="1" kern="1200" dirty="0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.</a:t>
          </a:r>
          <a:r>
            <a:rPr lang="th-TH" sz="2400" b="1" kern="1200" dirty="0" err="1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ประจันต</a:t>
          </a:r>
          <a:r>
            <a:rPr lang="th-TH" sz="2400" b="1" kern="1200" dirty="0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คาม               </a:t>
          </a:r>
          <a:r>
            <a:rPr lang="th-TH" sz="2400" b="1" kern="1200" dirty="0" err="1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ร.พ.ศ</a:t>
          </a:r>
          <a:r>
            <a:rPr lang="th-TH" sz="2400" b="1" kern="1200" dirty="0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รีม</a:t>
          </a:r>
          <a:r>
            <a:rPr lang="th-TH" sz="2400" b="1" kern="1200" dirty="0" err="1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โหสถ</a:t>
          </a:r>
          <a:r>
            <a:rPr lang="th-TH" sz="2400" b="1" kern="1200" dirty="0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                    </a:t>
          </a:r>
          <a:r>
            <a:rPr lang="th-TH" sz="2400" b="1" kern="1200" dirty="0" err="1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ร.พ.ศ</a:t>
          </a:r>
          <a:r>
            <a:rPr lang="th-TH" sz="2400" b="1" kern="1200" dirty="0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รีมหา</a:t>
          </a:r>
          <a:r>
            <a:rPr lang="th-TH" sz="2400" b="1" kern="1200" dirty="0" err="1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โพธิ</a:t>
          </a:r>
          <a:endParaRPr lang="th-TH" sz="2400" b="1" kern="1200" dirty="0">
            <a:solidFill>
              <a:schemeClr val="accent4">
                <a:lumMod val="50000"/>
              </a:schemeClr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3880825" y="2011080"/>
        <a:ext cx="2012461" cy="1611894"/>
      </dsp:txXfrm>
    </dsp:sp>
    <dsp:sp modelId="{E8323C87-7593-450A-AD50-35D2135E7A30}">
      <dsp:nvSpPr>
        <dsp:cNvPr id="0" name=""/>
        <dsp:cNvSpPr/>
      </dsp:nvSpPr>
      <dsp:spPr>
        <a:xfrm>
          <a:off x="4012841" y="1165434"/>
          <a:ext cx="757821" cy="7509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6339F8-E626-4CAA-B796-295134BFC5F4}">
      <dsp:nvSpPr>
        <dsp:cNvPr id="0" name=""/>
        <dsp:cNvSpPr/>
      </dsp:nvSpPr>
      <dsp:spPr>
        <a:xfrm>
          <a:off x="5092445" y="1374647"/>
          <a:ext cx="1332991" cy="2790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961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6500" b="1" kern="1200" dirty="0" smtClean="0">
            <a:latin typeface="TH SarabunPSK" pitchFamily="34" charset="-34"/>
            <a:cs typeface="TH SarabunPSK" pitchFamily="34" charset="-34"/>
          </a:endParaRPr>
        </a:p>
      </dsp:txBody>
      <dsp:txXfrm>
        <a:off x="5092445" y="1374647"/>
        <a:ext cx="1332991" cy="2790951"/>
      </dsp:txXfrm>
    </dsp:sp>
    <dsp:sp modelId="{5B619443-EE97-449E-A0AD-345B004C0A63}">
      <dsp:nvSpPr>
        <dsp:cNvPr id="0" name=""/>
        <dsp:cNvSpPr/>
      </dsp:nvSpPr>
      <dsp:spPr>
        <a:xfrm>
          <a:off x="5702949" y="587860"/>
          <a:ext cx="1088778" cy="10237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FFA2E2-FE62-4AB6-B97B-2AB37AA97586}">
      <dsp:nvSpPr>
        <dsp:cNvPr id="0" name=""/>
        <dsp:cNvSpPr/>
      </dsp:nvSpPr>
      <dsp:spPr>
        <a:xfrm>
          <a:off x="5544716" y="2032941"/>
          <a:ext cx="2575206" cy="44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8998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err="1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ร.พ</a:t>
          </a:r>
          <a:r>
            <a:rPr lang="th-TH" sz="2400" b="1" kern="1200" dirty="0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.เจ้าพระยาอภัย</a:t>
          </a:r>
          <a:r>
            <a:rPr lang="th-TH" sz="2400" b="1" kern="1200" dirty="0" err="1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ภูเบ</a:t>
          </a:r>
          <a:r>
            <a:rPr lang="th-TH" sz="2400" b="1" kern="1200" dirty="0" smtClean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rPr>
            <a:t>ศร</a:t>
          </a:r>
          <a:endParaRPr lang="th-TH" sz="2400" b="1" kern="1200" dirty="0">
            <a:solidFill>
              <a:schemeClr val="accent4">
                <a:lumMod val="50000"/>
              </a:schemeClr>
            </a:solidFill>
            <a:latin typeface="TH SarabunPSK" pitchFamily="34" charset="-34"/>
            <a:cs typeface="TH SarabunPSK" pitchFamily="34" charset="-34"/>
          </a:endParaRPr>
        </a:p>
      </dsp:txBody>
      <dsp:txXfrm>
        <a:off x="5544716" y="2032941"/>
        <a:ext cx="2575206" cy="444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C1D81-76CF-486A-955C-A701B9BA5477}" type="datetimeFigureOut">
              <a:rPr lang="th-TH" smtClean="0"/>
              <a:t>01/10/62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0B4853-0B90-447E-B543-75B39C0E445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28468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545073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66435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50179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50179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47818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47818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4288500"/>
            <a:ext cx="9144000" cy="2475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0" y="0"/>
            <a:ext cx="91440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500625"/>
            <a:ext cx="91440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0" y="4493604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0" y="4584075"/>
            <a:ext cx="9144000" cy="5594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685800" y="2601425"/>
            <a:ext cx="58104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6000"/>
            </a:lvl2pPr>
            <a:lvl3pPr lvl="2" algn="ctr">
              <a:spcBef>
                <a:spcPts val="0"/>
              </a:spcBef>
              <a:buSzPct val="100000"/>
              <a:defRPr sz="6000"/>
            </a:lvl3pPr>
            <a:lvl4pPr lvl="3" algn="ctr">
              <a:spcBef>
                <a:spcPts val="0"/>
              </a:spcBef>
              <a:buSzPct val="100000"/>
              <a:defRPr sz="6000"/>
            </a:lvl4pPr>
            <a:lvl5pPr lvl="4" algn="ctr">
              <a:spcBef>
                <a:spcPts val="0"/>
              </a:spcBef>
              <a:buSzPct val="100000"/>
              <a:defRPr sz="6000"/>
            </a:lvl5pPr>
            <a:lvl6pPr lvl="5" algn="ctr">
              <a:spcBef>
                <a:spcPts val="0"/>
              </a:spcBef>
              <a:buSzPct val="100000"/>
              <a:defRPr sz="6000"/>
            </a:lvl6pPr>
            <a:lvl7pPr lvl="6" algn="ctr">
              <a:spcBef>
                <a:spcPts val="0"/>
              </a:spcBef>
              <a:buSzPct val="100000"/>
              <a:defRPr sz="6000"/>
            </a:lvl7pPr>
            <a:lvl8pPr lvl="7" algn="ctr">
              <a:spcBef>
                <a:spcPts val="0"/>
              </a:spcBef>
              <a:buSzPct val="100000"/>
              <a:defRPr sz="6000"/>
            </a:lvl8pPr>
            <a:lvl9pPr lvl="8" algn="ctr">
              <a:spcBef>
                <a:spcPts val="0"/>
              </a:spcBef>
              <a:buSzPct val="100000"/>
              <a:defRPr sz="6000"/>
            </a:lvl9pPr>
          </a:lstStyle>
          <a:p>
            <a:endParaRPr dirty="0"/>
          </a:p>
        </p:txBody>
      </p:sp>
      <p:pic>
        <p:nvPicPr>
          <p:cNvPr id="5" name="รูปภาพ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74153"/>
            <a:ext cx="1779948" cy="178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93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 style A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0" y="1148250"/>
            <a:ext cx="9144000" cy="28470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4" name="Shape 84"/>
          <p:cNvSpPr/>
          <p:nvPr/>
        </p:nvSpPr>
        <p:spPr>
          <a:xfrm>
            <a:off x="0" y="0"/>
            <a:ext cx="91440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85" name="Shape 85"/>
          <p:cNvSpPr/>
          <p:nvPr/>
        </p:nvSpPr>
        <p:spPr>
          <a:xfrm>
            <a:off x="0" y="500624"/>
            <a:ext cx="9144000" cy="7320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/>
          <p:nvPr/>
        </p:nvSpPr>
        <p:spPr>
          <a:xfrm>
            <a:off x="0" y="3962800"/>
            <a:ext cx="9144000" cy="370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" name="Shape 87"/>
          <p:cNvSpPr/>
          <p:nvPr/>
        </p:nvSpPr>
        <p:spPr>
          <a:xfrm>
            <a:off x="0" y="4333125"/>
            <a:ext cx="9144000" cy="8102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" name="รูปภาพ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5" y="113639"/>
            <a:ext cx="1033679" cy="105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65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 style B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0" y="4294550"/>
            <a:ext cx="9144000" cy="241199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90"/>
          <p:cNvSpPr/>
          <p:nvPr/>
        </p:nvSpPr>
        <p:spPr>
          <a:xfrm>
            <a:off x="0" y="0"/>
            <a:ext cx="91440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91" name="Shape 91"/>
          <p:cNvSpPr/>
          <p:nvPr/>
        </p:nvSpPr>
        <p:spPr>
          <a:xfrm>
            <a:off x="0" y="500625"/>
            <a:ext cx="91440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/>
          <p:nvPr/>
        </p:nvSpPr>
        <p:spPr>
          <a:xfrm>
            <a:off x="0" y="4493604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/>
          <p:nvPr/>
        </p:nvSpPr>
        <p:spPr>
          <a:xfrm>
            <a:off x="0" y="4584075"/>
            <a:ext cx="9144000" cy="5594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" name="รูปภาพ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5" y="113639"/>
            <a:ext cx="1033679" cy="105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16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31A7E4B-43C9-4FE8-B700-EA20B8C9CC65}" type="datetimeFigureOut">
              <a:rPr lang="th-TH" smtClean="0"/>
              <a:t>01/10/62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6801B3D-5F3B-450A-B753-BDA11DCC2D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69256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AA63AC7-B56F-42F8-AA07-6D422608B0E1}" type="datetimeFigureOut">
              <a:rPr lang="th-TH" smtClean="0"/>
              <a:t>01/10/62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A7701B3-0515-421F-B070-45935D6A53E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84215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ub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4113600" y="2878750"/>
            <a:ext cx="4505699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114454"/>
              </a:buClr>
              <a:buSzPct val="100000"/>
              <a:defRPr sz="4800">
                <a:solidFill>
                  <a:srgbClr val="114454"/>
                </a:solidFill>
              </a:defRPr>
            </a:lvl1pPr>
            <a:lvl2pPr lvl="1" rtl="0">
              <a:spcBef>
                <a:spcPts val="0"/>
              </a:spcBef>
              <a:buClr>
                <a:srgbClr val="114454"/>
              </a:buClr>
              <a:buSzPct val="100000"/>
              <a:defRPr sz="4800">
                <a:solidFill>
                  <a:srgbClr val="114454"/>
                </a:solidFill>
              </a:defRPr>
            </a:lvl2pPr>
            <a:lvl3pPr lvl="2" rtl="0">
              <a:spcBef>
                <a:spcPts val="0"/>
              </a:spcBef>
              <a:buClr>
                <a:srgbClr val="114454"/>
              </a:buClr>
              <a:buSzPct val="100000"/>
              <a:defRPr sz="4800">
                <a:solidFill>
                  <a:srgbClr val="114454"/>
                </a:solidFill>
              </a:defRPr>
            </a:lvl3pPr>
            <a:lvl4pPr lvl="3" rtl="0">
              <a:spcBef>
                <a:spcPts val="0"/>
              </a:spcBef>
              <a:buClr>
                <a:srgbClr val="114454"/>
              </a:buClr>
              <a:buSzPct val="100000"/>
              <a:defRPr sz="4800">
                <a:solidFill>
                  <a:srgbClr val="114454"/>
                </a:solidFill>
              </a:defRPr>
            </a:lvl4pPr>
            <a:lvl5pPr lvl="4" rtl="0">
              <a:spcBef>
                <a:spcPts val="0"/>
              </a:spcBef>
              <a:buClr>
                <a:srgbClr val="114454"/>
              </a:buClr>
              <a:buSzPct val="100000"/>
              <a:defRPr sz="4800">
                <a:solidFill>
                  <a:srgbClr val="114454"/>
                </a:solidFill>
              </a:defRPr>
            </a:lvl5pPr>
            <a:lvl6pPr lvl="5" rtl="0">
              <a:spcBef>
                <a:spcPts val="0"/>
              </a:spcBef>
              <a:buClr>
                <a:srgbClr val="114454"/>
              </a:buClr>
              <a:buSzPct val="100000"/>
              <a:defRPr sz="4800">
                <a:solidFill>
                  <a:srgbClr val="114454"/>
                </a:solidFill>
              </a:defRPr>
            </a:lvl6pPr>
            <a:lvl7pPr lvl="6" rtl="0">
              <a:spcBef>
                <a:spcPts val="0"/>
              </a:spcBef>
              <a:buClr>
                <a:srgbClr val="114454"/>
              </a:buClr>
              <a:buSzPct val="100000"/>
              <a:defRPr sz="4800">
                <a:solidFill>
                  <a:srgbClr val="114454"/>
                </a:solidFill>
              </a:defRPr>
            </a:lvl7pPr>
            <a:lvl8pPr lvl="7" rtl="0">
              <a:spcBef>
                <a:spcPts val="0"/>
              </a:spcBef>
              <a:buClr>
                <a:srgbClr val="114454"/>
              </a:buClr>
              <a:buSzPct val="100000"/>
              <a:defRPr sz="4800">
                <a:solidFill>
                  <a:srgbClr val="114454"/>
                </a:solidFill>
              </a:defRPr>
            </a:lvl8pPr>
            <a:lvl9pPr lvl="8" rtl="0">
              <a:spcBef>
                <a:spcPts val="0"/>
              </a:spcBef>
              <a:buClr>
                <a:srgbClr val="114454"/>
              </a:buClr>
              <a:buSzPct val="100000"/>
              <a:defRPr sz="4800">
                <a:solidFill>
                  <a:srgbClr val="114454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4113600" y="3983050"/>
            <a:ext cx="4505699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94BF6E"/>
              </a:buClr>
              <a:buSzPct val="100000"/>
              <a:buNone/>
              <a:defRPr sz="1800" b="1">
                <a:solidFill>
                  <a:srgbClr val="94BF6E"/>
                </a:solidFill>
              </a:defRPr>
            </a:lvl1pPr>
            <a:lvl2pPr lvl="1" rtl="0">
              <a:spcBef>
                <a:spcPts val="0"/>
              </a:spcBef>
              <a:buClr>
                <a:srgbClr val="94BF6E"/>
              </a:buClr>
              <a:buSzPct val="100000"/>
              <a:buNone/>
              <a:defRPr sz="1800" b="1">
                <a:solidFill>
                  <a:srgbClr val="94BF6E"/>
                </a:solidFill>
              </a:defRPr>
            </a:lvl2pPr>
            <a:lvl3pPr lvl="2" rtl="0">
              <a:spcBef>
                <a:spcPts val="0"/>
              </a:spcBef>
              <a:buClr>
                <a:srgbClr val="94BF6E"/>
              </a:buClr>
              <a:buSzPct val="100000"/>
              <a:buNone/>
              <a:defRPr sz="1800" b="1">
                <a:solidFill>
                  <a:srgbClr val="94BF6E"/>
                </a:solidFill>
              </a:defRPr>
            </a:lvl3pPr>
            <a:lvl4pPr lvl="3" rtl="0">
              <a:spcBef>
                <a:spcPts val="0"/>
              </a:spcBef>
              <a:buClr>
                <a:srgbClr val="94BF6E"/>
              </a:buClr>
              <a:buNone/>
              <a:defRPr b="1">
                <a:solidFill>
                  <a:srgbClr val="94BF6E"/>
                </a:solidFill>
              </a:defRPr>
            </a:lvl4pPr>
            <a:lvl5pPr lvl="4" rtl="0">
              <a:spcBef>
                <a:spcPts val="0"/>
              </a:spcBef>
              <a:buClr>
                <a:srgbClr val="94BF6E"/>
              </a:buClr>
              <a:buNone/>
              <a:defRPr b="1">
                <a:solidFill>
                  <a:srgbClr val="94BF6E"/>
                </a:solidFill>
              </a:defRPr>
            </a:lvl5pPr>
            <a:lvl6pPr lvl="5" rtl="0">
              <a:spcBef>
                <a:spcPts val="0"/>
              </a:spcBef>
              <a:buClr>
                <a:srgbClr val="94BF6E"/>
              </a:buClr>
              <a:buNone/>
              <a:defRPr b="1">
                <a:solidFill>
                  <a:srgbClr val="94BF6E"/>
                </a:solidFill>
              </a:defRPr>
            </a:lvl6pPr>
            <a:lvl7pPr lvl="6" rtl="0">
              <a:spcBef>
                <a:spcPts val="0"/>
              </a:spcBef>
              <a:buClr>
                <a:srgbClr val="94BF6E"/>
              </a:buClr>
              <a:buNone/>
              <a:defRPr b="1">
                <a:solidFill>
                  <a:srgbClr val="94BF6E"/>
                </a:solidFill>
              </a:defRPr>
            </a:lvl7pPr>
            <a:lvl8pPr lvl="7" rtl="0">
              <a:spcBef>
                <a:spcPts val="0"/>
              </a:spcBef>
              <a:buClr>
                <a:srgbClr val="94BF6E"/>
              </a:buClr>
              <a:buNone/>
              <a:defRPr b="1">
                <a:solidFill>
                  <a:srgbClr val="94BF6E"/>
                </a:solidFill>
              </a:defRPr>
            </a:lvl8pPr>
            <a:lvl9pPr lvl="8" rtl="0">
              <a:spcBef>
                <a:spcPts val="0"/>
              </a:spcBef>
              <a:buClr>
                <a:srgbClr val="94BF6E"/>
              </a:buClr>
              <a:buNone/>
              <a:defRPr b="1">
                <a:solidFill>
                  <a:srgbClr val="94BF6E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/>
          <p:nvPr/>
        </p:nvSpPr>
        <p:spPr>
          <a:xfrm>
            <a:off x="0" y="4288499"/>
            <a:ext cx="3474300" cy="2475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0" y="0"/>
            <a:ext cx="34743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20" name="Shape 20"/>
          <p:cNvSpPr/>
          <p:nvPr/>
        </p:nvSpPr>
        <p:spPr>
          <a:xfrm>
            <a:off x="0" y="500625"/>
            <a:ext cx="34743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>
            <a:off x="0" y="4493604"/>
            <a:ext cx="34743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/>
          <p:nvPr/>
        </p:nvSpPr>
        <p:spPr>
          <a:xfrm>
            <a:off x="0" y="4584075"/>
            <a:ext cx="3474300" cy="5594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" name="รูปภาพ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748" y="2679378"/>
            <a:ext cx="1524991" cy="155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57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0" y="1148250"/>
            <a:ext cx="9144000" cy="28470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25"/>
          <p:cNvSpPr/>
          <p:nvPr/>
        </p:nvSpPr>
        <p:spPr>
          <a:xfrm>
            <a:off x="3398537" y="1599537"/>
            <a:ext cx="2346925" cy="19444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0E3142">
                    <a:alpha val="20380"/>
                  </a:srgbClr>
                </a:solidFill>
                <a:latin typeface="Impact"/>
              </a:rPr>
              <a:t>“</a:t>
            </a:r>
          </a:p>
        </p:txBody>
      </p:sp>
      <p:sp>
        <p:nvSpPr>
          <p:cNvPr id="26" name="Shape 26"/>
          <p:cNvSpPr/>
          <p:nvPr/>
        </p:nvSpPr>
        <p:spPr>
          <a:xfrm>
            <a:off x="0" y="0"/>
            <a:ext cx="91440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27" name="Shape 27"/>
          <p:cNvSpPr/>
          <p:nvPr/>
        </p:nvSpPr>
        <p:spPr>
          <a:xfrm>
            <a:off x="0" y="500624"/>
            <a:ext cx="9144000" cy="7320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28"/>
          <p:cNvSpPr/>
          <p:nvPr/>
        </p:nvSpPr>
        <p:spPr>
          <a:xfrm>
            <a:off x="0" y="3962800"/>
            <a:ext cx="9144000" cy="370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" name="Shape 29"/>
          <p:cNvSpPr/>
          <p:nvPr/>
        </p:nvSpPr>
        <p:spPr>
          <a:xfrm>
            <a:off x="0" y="4333125"/>
            <a:ext cx="9144000" cy="8102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1556175" y="2300275"/>
            <a:ext cx="6031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pic>
        <p:nvPicPr>
          <p:cNvPr id="10" name="รูปภาพ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5" y="113639"/>
            <a:ext cx="1033679" cy="105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19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1034199"/>
            <a:ext cx="2472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33" name="Shape 33"/>
          <p:cNvSpPr/>
          <p:nvPr/>
        </p:nvSpPr>
        <p:spPr>
          <a:xfrm>
            <a:off x="0" y="0"/>
            <a:ext cx="9144000" cy="1058699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/>
          <p:nvPr/>
        </p:nvSpPr>
        <p:spPr>
          <a:xfrm>
            <a:off x="0" y="1553405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>
            <a:off x="0" y="3691500"/>
            <a:ext cx="247200" cy="14519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7" name="Shape 37"/>
          <p:cNvCxnSpPr/>
          <p:nvPr/>
        </p:nvCxnSpPr>
        <p:spPr>
          <a:xfrm>
            <a:off x="1027925" y="29537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1146025" y="14999"/>
            <a:ext cx="7540800" cy="1028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1146025" y="1143001"/>
            <a:ext cx="7540800" cy="3782974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800"/>
            </a:lvl1pPr>
            <a:lvl2pPr lvl="1">
              <a:spcBef>
                <a:spcPts val="0"/>
              </a:spcBef>
              <a:buSzPct val="100000"/>
              <a:defRPr sz="2800"/>
            </a:lvl2pPr>
            <a:lvl3pPr lvl="2">
              <a:spcBef>
                <a:spcPts val="0"/>
              </a:spcBef>
              <a:buSzPct val="100000"/>
              <a:defRPr sz="2800"/>
            </a:lvl3pPr>
            <a:lvl4pPr lvl="3">
              <a:spcBef>
                <a:spcPts val="0"/>
              </a:spcBef>
              <a:buSzPct val="100000"/>
              <a:defRPr sz="2800"/>
            </a:lvl4pPr>
            <a:lvl5pPr lvl="4">
              <a:spcBef>
                <a:spcPts val="0"/>
              </a:spcBef>
              <a:buSzPct val="100000"/>
              <a:defRPr sz="2800"/>
            </a:lvl5pPr>
            <a:lvl6pPr lvl="5">
              <a:spcBef>
                <a:spcPts val="0"/>
              </a:spcBef>
              <a:buSzPct val="100000"/>
              <a:defRPr sz="2800"/>
            </a:lvl6pPr>
            <a:lvl7pPr lvl="6">
              <a:spcBef>
                <a:spcPts val="0"/>
              </a:spcBef>
              <a:buSzPct val="100000"/>
              <a:defRPr sz="2800"/>
            </a:lvl7pPr>
            <a:lvl8pPr lvl="7">
              <a:spcBef>
                <a:spcPts val="0"/>
              </a:spcBef>
              <a:buSzPct val="100000"/>
              <a:defRPr sz="2800"/>
            </a:lvl8pPr>
            <a:lvl9pPr lvl="8">
              <a:spcBef>
                <a:spcPts val="0"/>
              </a:spcBef>
              <a:buSzPct val="100000"/>
              <a:defRPr sz="2800"/>
            </a:lvl9pPr>
          </a:lstStyle>
          <a:p>
            <a:endParaRPr/>
          </a:p>
        </p:txBody>
      </p:sp>
      <p:pic>
        <p:nvPicPr>
          <p:cNvPr id="11" name="รูปภาพ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2" y="101406"/>
            <a:ext cx="870802" cy="88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9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1034199"/>
            <a:ext cx="2472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33" name="Shape 33"/>
          <p:cNvSpPr/>
          <p:nvPr/>
        </p:nvSpPr>
        <p:spPr>
          <a:xfrm>
            <a:off x="0" y="0"/>
            <a:ext cx="4572000" cy="1058699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/>
          <p:nvPr/>
        </p:nvSpPr>
        <p:spPr>
          <a:xfrm>
            <a:off x="0" y="1553405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>
            <a:off x="0" y="3691500"/>
            <a:ext cx="247200" cy="14519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7" name="Shape 37"/>
          <p:cNvCxnSpPr/>
          <p:nvPr/>
        </p:nvCxnSpPr>
        <p:spPr>
          <a:xfrm>
            <a:off x="1027925" y="29537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1146025" y="14999"/>
            <a:ext cx="3208799" cy="1028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1146025" y="1143001"/>
            <a:ext cx="7540800" cy="3782974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800"/>
            </a:lvl1pPr>
            <a:lvl2pPr lvl="1">
              <a:spcBef>
                <a:spcPts val="0"/>
              </a:spcBef>
              <a:buSzPct val="100000"/>
              <a:defRPr sz="2800"/>
            </a:lvl2pPr>
            <a:lvl3pPr lvl="2">
              <a:spcBef>
                <a:spcPts val="0"/>
              </a:spcBef>
              <a:buSzPct val="100000"/>
              <a:defRPr sz="2800"/>
            </a:lvl3pPr>
            <a:lvl4pPr lvl="3">
              <a:spcBef>
                <a:spcPts val="0"/>
              </a:spcBef>
              <a:buSzPct val="100000"/>
              <a:defRPr sz="2800"/>
            </a:lvl4pPr>
            <a:lvl5pPr lvl="4">
              <a:spcBef>
                <a:spcPts val="0"/>
              </a:spcBef>
              <a:buSzPct val="100000"/>
              <a:defRPr sz="2800"/>
            </a:lvl5pPr>
            <a:lvl6pPr lvl="5">
              <a:spcBef>
                <a:spcPts val="0"/>
              </a:spcBef>
              <a:buSzPct val="100000"/>
              <a:defRPr sz="2800"/>
            </a:lvl6pPr>
            <a:lvl7pPr lvl="6">
              <a:spcBef>
                <a:spcPts val="0"/>
              </a:spcBef>
              <a:buSzPct val="100000"/>
              <a:defRPr sz="2800"/>
            </a:lvl7pPr>
            <a:lvl8pPr lvl="7">
              <a:spcBef>
                <a:spcPts val="0"/>
              </a:spcBef>
              <a:buSzPct val="100000"/>
              <a:defRPr sz="2800"/>
            </a:lvl8pPr>
            <a:lvl9pPr lvl="8">
              <a:spcBef>
                <a:spcPts val="0"/>
              </a:spcBef>
              <a:buSzPct val="100000"/>
              <a:defRPr sz="2800"/>
            </a:lvl9pPr>
          </a:lstStyle>
          <a:p>
            <a:endParaRPr/>
          </a:p>
        </p:txBody>
      </p:sp>
      <p:pic>
        <p:nvPicPr>
          <p:cNvPr id="11" name="รูปภาพ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2" y="101406"/>
            <a:ext cx="870802" cy="88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13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2472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33" name="Shape 33"/>
          <p:cNvSpPr/>
          <p:nvPr/>
        </p:nvSpPr>
        <p:spPr>
          <a:xfrm>
            <a:off x="0" y="500625"/>
            <a:ext cx="4572000" cy="1058699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/>
          <p:nvPr/>
        </p:nvSpPr>
        <p:spPr>
          <a:xfrm>
            <a:off x="0" y="1553405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>
            <a:off x="0" y="3691500"/>
            <a:ext cx="247200" cy="14519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7" name="Shape 37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799" cy="1028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7540800" cy="3158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800"/>
            </a:lvl1pPr>
            <a:lvl2pPr lvl="1">
              <a:spcBef>
                <a:spcPts val="0"/>
              </a:spcBef>
              <a:buSzPct val="100000"/>
              <a:defRPr sz="2800"/>
            </a:lvl2pPr>
            <a:lvl3pPr lvl="2">
              <a:spcBef>
                <a:spcPts val="0"/>
              </a:spcBef>
              <a:buSzPct val="100000"/>
              <a:defRPr sz="2800"/>
            </a:lvl3pPr>
            <a:lvl4pPr lvl="3">
              <a:spcBef>
                <a:spcPts val="0"/>
              </a:spcBef>
              <a:buSzPct val="100000"/>
              <a:defRPr sz="2800"/>
            </a:lvl4pPr>
            <a:lvl5pPr lvl="4">
              <a:spcBef>
                <a:spcPts val="0"/>
              </a:spcBef>
              <a:buSzPct val="100000"/>
              <a:defRPr sz="2800"/>
            </a:lvl5pPr>
            <a:lvl6pPr lvl="5">
              <a:spcBef>
                <a:spcPts val="0"/>
              </a:spcBef>
              <a:buSzPct val="100000"/>
              <a:defRPr sz="2800"/>
            </a:lvl6pPr>
            <a:lvl7pPr lvl="6">
              <a:spcBef>
                <a:spcPts val="0"/>
              </a:spcBef>
              <a:buSzPct val="100000"/>
              <a:defRPr sz="2800"/>
            </a:lvl7pPr>
            <a:lvl8pPr lvl="7">
              <a:spcBef>
                <a:spcPts val="0"/>
              </a:spcBef>
              <a:buSzPct val="100000"/>
              <a:defRPr sz="2800"/>
            </a:lvl8pPr>
            <a:lvl9pPr lvl="8">
              <a:spcBef>
                <a:spcPts val="0"/>
              </a:spcBef>
              <a:buSzPct val="100000"/>
              <a:defRPr sz="2800"/>
            </a:lvl9pPr>
          </a:lstStyle>
          <a:p>
            <a:endParaRPr dirty="0"/>
          </a:p>
        </p:txBody>
      </p:sp>
      <p:pic>
        <p:nvPicPr>
          <p:cNvPr id="11" name="รูปภาพ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1" y="572492"/>
            <a:ext cx="910673" cy="93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93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1_Title + 2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0"/>
            <a:ext cx="2472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42" name="Shape 42"/>
          <p:cNvSpPr/>
          <p:nvPr/>
        </p:nvSpPr>
        <p:spPr>
          <a:xfrm>
            <a:off x="0" y="500625"/>
            <a:ext cx="4572000" cy="1058699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" name="Shape 43"/>
          <p:cNvSpPr/>
          <p:nvPr/>
        </p:nvSpPr>
        <p:spPr>
          <a:xfrm>
            <a:off x="0" y="1553405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" name="Shape 45"/>
          <p:cNvSpPr/>
          <p:nvPr/>
        </p:nvSpPr>
        <p:spPr>
          <a:xfrm>
            <a:off x="0" y="3691500"/>
            <a:ext cx="247200" cy="14519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6" name="Shape 46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799" cy="1028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3660300" cy="3158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2"/>
          </p:nvPr>
        </p:nvSpPr>
        <p:spPr>
          <a:xfrm>
            <a:off x="5026623" y="1767275"/>
            <a:ext cx="3660300" cy="3158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1" y="572492"/>
            <a:ext cx="910673" cy="93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29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+ 3 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0" y="0"/>
            <a:ext cx="2472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52" name="Shape 52"/>
          <p:cNvSpPr/>
          <p:nvPr/>
        </p:nvSpPr>
        <p:spPr>
          <a:xfrm>
            <a:off x="0" y="500625"/>
            <a:ext cx="4572000" cy="1058699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" name="Shape 53"/>
          <p:cNvSpPr/>
          <p:nvPr/>
        </p:nvSpPr>
        <p:spPr>
          <a:xfrm>
            <a:off x="0" y="1553405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" name="Shape 54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0" y="3691500"/>
            <a:ext cx="247200" cy="14519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6" name="Shape 56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799" cy="1028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1146025" y="1773300"/>
            <a:ext cx="2409900" cy="315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2"/>
          </p:nvPr>
        </p:nvSpPr>
        <p:spPr>
          <a:xfrm>
            <a:off x="3679387" y="1773300"/>
            <a:ext cx="2409900" cy="315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3"/>
          </p:nvPr>
        </p:nvSpPr>
        <p:spPr>
          <a:xfrm>
            <a:off x="6212750" y="1773300"/>
            <a:ext cx="2409900" cy="315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1" y="572492"/>
            <a:ext cx="910673" cy="93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7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0"/>
            <a:ext cx="2472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42" name="Shape 42"/>
          <p:cNvSpPr/>
          <p:nvPr/>
        </p:nvSpPr>
        <p:spPr>
          <a:xfrm>
            <a:off x="0" y="500625"/>
            <a:ext cx="4572000" cy="1058699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" name="Shape 43"/>
          <p:cNvSpPr/>
          <p:nvPr/>
        </p:nvSpPr>
        <p:spPr>
          <a:xfrm>
            <a:off x="0" y="1553405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" name="Shape 45"/>
          <p:cNvSpPr/>
          <p:nvPr/>
        </p:nvSpPr>
        <p:spPr>
          <a:xfrm>
            <a:off x="0" y="3691500"/>
            <a:ext cx="247200" cy="14519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6" name="Shape 46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799" cy="1028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3660300" cy="3158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2"/>
          </p:nvPr>
        </p:nvSpPr>
        <p:spPr>
          <a:xfrm>
            <a:off x="5026623" y="1767275"/>
            <a:ext cx="3660300" cy="3158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799" cy="102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7540800" cy="315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114454"/>
              </a:buClr>
              <a:buSzPct val="100000"/>
              <a:buFont typeface="Nixie One"/>
              <a:buChar char="▪"/>
              <a:defRPr sz="30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480"/>
              </a:spcBef>
              <a:buClr>
                <a:srgbClr val="114454"/>
              </a:buClr>
              <a:buSzPct val="100000"/>
              <a:buFont typeface="Nixie One"/>
              <a:buChar char="▫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480"/>
              </a:spcBef>
              <a:buClr>
                <a:srgbClr val="114454"/>
              </a:buClr>
              <a:buSzPct val="100000"/>
              <a:buFont typeface="Nixie One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5" r:id="rId3"/>
    <p:sldLayoutId id="2147483661" r:id="rId4"/>
    <p:sldLayoutId id="2147483669" r:id="rId5"/>
    <p:sldLayoutId id="2147483666" r:id="rId6"/>
    <p:sldLayoutId id="2147483667" r:id="rId7"/>
    <p:sldLayoutId id="2147483668" r:id="rId8"/>
    <p:sldLayoutId id="2147483652" r:id="rId9"/>
    <p:sldLayoutId id="2147483663" r:id="rId10"/>
    <p:sldLayoutId id="2147483664" r:id="rId11"/>
    <p:sldLayoutId id="2147483670" r:id="rId12"/>
    <p:sldLayoutId id="2147483671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0.pn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14.jpeg"/><Relationship Id="rId4" Type="http://schemas.openxmlformats.org/officeDocument/2006/relationships/image" Target="../media/image24.jpe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0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3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0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ตัวเชื่อมต่อตรง 3"/>
          <p:cNvCxnSpPr/>
          <p:nvPr/>
        </p:nvCxnSpPr>
        <p:spPr>
          <a:xfrm>
            <a:off x="2490836" y="1125787"/>
            <a:ext cx="6441442" cy="141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397134" y="465799"/>
            <a:ext cx="66664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800" b="1" dirty="0" smtClean="0">
                <a:solidFill>
                  <a:schemeClr val="bg1"/>
                </a:solidFill>
                <a:latin typeface="TH K2D July8" pitchFamily="2" charset="-34"/>
                <a:cs typeface="TH K2D July8" pitchFamily="2" charset="-34"/>
              </a:rPr>
              <a:t>กลุ่มงานอนามัยสิ่งแวดล้อมและอาชีวอนามัย</a:t>
            </a:r>
            <a:endParaRPr lang="th-TH" sz="3800" b="1" dirty="0">
              <a:solidFill>
                <a:schemeClr val="bg1"/>
              </a:solidFill>
              <a:latin typeface="TH K2D July8" pitchFamily="2" charset="-34"/>
              <a:cs typeface="TH K2D July8" pitchFamily="2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9" r="14978" b="13966"/>
          <a:stretch/>
        </p:blipFill>
        <p:spPr>
          <a:xfrm>
            <a:off x="3903210" y="1201477"/>
            <a:ext cx="1963201" cy="3086323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5" b="2711"/>
          <a:stretch/>
        </p:blipFill>
        <p:spPr>
          <a:xfrm>
            <a:off x="1615782" y="2277228"/>
            <a:ext cx="1975145" cy="2813108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8" t="18558" r="12753" b="982"/>
          <a:stretch/>
        </p:blipFill>
        <p:spPr>
          <a:xfrm>
            <a:off x="6205368" y="2277227"/>
            <a:ext cx="1810476" cy="2813108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4993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2D7B39E0-4809-4377-9B37-53607E24B3B6}"/>
              </a:ext>
            </a:extLst>
          </p:cNvPr>
          <p:cNvSpPr txBox="1">
            <a:spLocks/>
          </p:cNvSpPr>
          <p:nvPr/>
        </p:nvSpPr>
        <p:spPr>
          <a:xfrm>
            <a:off x="193579" y="1930512"/>
            <a:ext cx="5139431" cy="1872262"/>
          </a:xfrm>
          <a:prstGeom prst="rect">
            <a:avLst/>
          </a:prstGeom>
          <a:ln>
            <a:solidFill>
              <a:srgbClr val="114454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50"/>
              </a:spcBef>
              <a:buClr>
                <a:srgbClr val="549F39"/>
              </a:buClr>
              <a:buNone/>
            </a:pP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* เทศบาล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ในเขตสุขภาพที่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6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ผ่านการประเมิน ร้อยละ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90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marL="0" indent="0">
              <a:spcBef>
                <a:spcPts val="450"/>
              </a:spcBef>
              <a:buClr>
                <a:srgbClr val="549F39"/>
              </a:buClr>
              <a:buNone/>
            </a:pP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* เทศบาล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ยังไม่ได้สมัครเข้ารวมโครงการจังหวัดละ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1-5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แห่ง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marL="0" indent="0">
              <a:spcBef>
                <a:spcPts val="450"/>
              </a:spcBef>
              <a:buClr>
                <a:srgbClr val="549F39"/>
              </a:buClr>
              <a:buNone/>
            </a:pP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ยกเว้นสมุทรปราการ มี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การสมัครทุก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เทศบาล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marL="0" indent="0">
              <a:spcBef>
                <a:spcPts val="450"/>
              </a:spcBef>
              <a:buClr>
                <a:srgbClr val="549F39"/>
              </a:buClr>
              <a:buNone/>
            </a:pP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* ประเด็น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งานที่สมัครน้อย คือ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EHA 5000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ถึง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9000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Rectangle 1"/>
          <p:cNvSpPr/>
          <p:nvPr/>
        </p:nvSpPr>
        <p:spPr>
          <a:xfrm>
            <a:off x="1912399" y="1468901"/>
            <a:ext cx="2063733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EHA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เขตสุขภาพที่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6 </a:t>
            </a:r>
            <a:endParaRPr lang="en-US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" name="ชื่อเรื่อง 2"/>
          <p:cNvSpPr>
            <a:spLocks noGrp="1"/>
          </p:cNvSpPr>
          <p:nvPr>
            <p:ph type="title"/>
          </p:nvPr>
        </p:nvSpPr>
        <p:spPr>
          <a:xfrm>
            <a:off x="720051" y="91217"/>
            <a:ext cx="7845580" cy="1028700"/>
          </a:xfrm>
        </p:spPr>
        <p:txBody>
          <a:bodyPr/>
          <a:lstStyle/>
          <a:p>
            <a:pPr lvl="1" algn="ctr" rtl="0"/>
            <a:r>
              <a:rPr lang="th-TH" sz="32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การจัดการคุณภาพระบบบริการอนามัยสิ่งแวดล้อม</a:t>
            </a:r>
            <a:r>
              <a:rPr lang="th-TH" sz="32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ของ </a:t>
            </a:r>
            <a:r>
              <a:rPr lang="th-TH" sz="3200" dirty="0" err="1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อปท</a:t>
            </a:r>
            <a:r>
              <a:rPr lang="th-TH" sz="32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br>
              <a:rPr lang="th-TH" sz="32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32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EHA ; </a:t>
            </a:r>
            <a:r>
              <a:rPr lang="en-GB" sz="32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Environmental Health Accreditation</a:t>
            </a:r>
            <a:r>
              <a:rPr lang="en-US" sz="3200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)</a:t>
            </a:r>
            <a:endParaRPr lang="th-TH" sz="4400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2D7B39E0-4809-4377-9B37-53607E24B3B6}"/>
              </a:ext>
            </a:extLst>
          </p:cNvPr>
          <p:cNvSpPr txBox="1">
            <a:spLocks/>
          </p:cNvSpPr>
          <p:nvPr/>
        </p:nvSpPr>
        <p:spPr>
          <a:xfrm>
            <a:off x="5402726" y="1964162"/>
            <a:ext cx="3688116" cy="1872262"/>
          </a:xfrm>
          <a:prstGeom prst="rect">
            <a:avLst/>
          </a:prstGeom>
          <a:ln>
            <a:solidFill>
              <a:srgbClr val="114454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50"/>
              </a:spcBef>
              <a:buClr>
                <a:srgbClr val="549F39"/>
              </a:buClr>
              <a:buNone/>
            </a:pP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* เทศบาล ผ่าน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การประเมิน ร้อยละ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92.31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marL="0" indent="0">
              <a:spcBef>
                <a:spcPts val="450"/>
              </a:spcBef>
              <a:buClr>
                <a:srgbClr val="549F39"/>
              </a:buClr>
              <a:buNone/>
            </a:pP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* เทศบาลที่ยังไม่ผ่านการประเมิน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แห่ง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marL="0" indent="0">
              <a:spcBef>
                <a:spcPts val="450"/>
              </a:spcBef>
              <a:buClr>
                <a:srgbClr val="549F39"/>
              </a:buClr>
              <a:buNone/>
            </a:pP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* ประเด็น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งานที่สมัคร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น้อย คือ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EHA 5000 </a:t>
            </a:r>
            <a:endParaRPr lang="th-TH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marL="0" indent="0">
              <a:spcBef>
                <a:spcPts val="450"/>
              </a:spcBef>
              <a:buClr>
                <a:srgbClr val="549F39"/>
              </a:buClr>
              <a:buNone/>
            </a:pP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 ถึง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9000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9" name="Rectangle 1"/>
          <p:cNvSpPr/>
          <p:nvPr/>
        </p:nvSpPr>
        <p:spPr>
          <a:xfrm>
            <a:off x="6090755" y="1468901"/>
            <a:ext cx="2170770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EHA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จังหวัดปราจีนบุรี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en-US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3136131" y="4159132"/>
            <a:ext cx="4181099" cy="57586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3B8D6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EHA</a:t>
            </a:r>
            <a:r>
              <a:rPr lang="th-TH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มี 9 ประเด็น </a:t>
            </a:r>
            <a:r>
              <a:rPr lang="en-US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; </a:t>
            </a:r>
            <a:r>
              <a:rPr lang="th-TH" sz="2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20 กระบวนงาน</a:t>
            </a:r>
            <a:endParaRPr lang="th-TH" sz="28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4115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ไดอะแกรม 3"/>
          <p:cNvGraphicFramePr/>
          <p:nvPr>
            <p:extLst>
              <p:ext uri="{D42A27DB-BD31-4B8C-83A1-F6EECF244321}">
                <p14:modId xmlns:p14="http://schemas.microsoft.com/office/powerpoint/2010/main" val="3727035669"/>
              </p:ext>
            </p:extLst>
          </p:nvPr>
        </p:nvGraphicFramePr>
        <p:xfrm>
          <a:off x="16834" y="1110343"/>
          <a:ext cx="4071255" cy="3951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สี่เหลี่ยมผืนผ้า 4"/>
          <p:cNvSpPr/>
          <p:nvPr/>
        </p:nvSpPr>
        <p:spPr>
          <a:xfrm>
            <a:off x="4405742" y="1434936"/>
            <a:ext cx="4490863" cy="137159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3B8D6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อปท</a:t>
            </a:r>
            <a:r>
              <a:rPr lang="th-TH" sz="28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. สมัครขอรับการประเมิน 21 แห่ง </a:t>
            </a:r>
          </a:p>
          <a:p>
            <a:r>
              <a:rPr lang="th-TH" sz="28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* </a:t>
            </a:r>
            <a:r>
              <a:rPr lang="th-TH" sz="2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ระดับเกียรติบัตร 2 แห่ง </a:t>
            </a:r>
            <a:r>
              <a:rPr lang="en-US" sz="2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; </a:t>
            </a:r>
            <a:r>
              <a:rPr lang="th-TH" sz="2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2 กระบวนงาน</a:t>
            </a:r>
          </a:p>
          <a:p>
            <a:r>
              <a:rPr lang="th-TH" sz="2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* ระดับพื้นฐาน 19 แห่ง </a:t>
            </a:r>
            <a:r>
              <a:rPr lang="en-US" sz="2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; </a:t>
            </a:r>
            <a:r>
              <a:rPr lang="th-TH" sz="2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19 กระบวนงาน</a:t>
            </a:r>
            <a:endParaRPr lang="th-TH" sz="24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รูปห้าเหลี่ยม 5"/>
          <p:cNvSpPr/>
          <p:nvPr/>
        </p:nvSpPr>
        <p:spPr>
          <a:xfrm>
            <a:off x="3611107" y="1533917"/>
            <a:ext cx="1023258" cy="598711"/>
          </a:xfrm>
          <a:prstGeom prst="homePlate">
            <a:avLst/>
          </a:prstGeom>
          <a:solidFill>
            <a:srgbClr val="48AE76"/>
          </a:solidFill>
          <a:ln>
            <a:solidFill>
              <a:srgbClr val="00B05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rgbClr val="124057"/>
                </a:solidFill>
                <a:latin typeface="TH SarabunPSK" pitchFamily="34" charset="-34"/>
                <a:cs typeface="TH SarabunPSK" pitchFamily="34" charset="-34"/>
              </a:rPr>
              <a:t>2561</a:t>
            </a:r>
            <a:endParaRPr lang="th-TH" sz="2800" b="1" dirty="0">
              <a:solidFill>
                <a:srgbClr val="124057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452280" y="3044046"/>
            <a:ext cx="4446663" cy="132606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3B8D6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b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2800" b="1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อปท</a:t>
            </a:r>
            <a:r>
              <a:rPr lang="th-TH" sz="28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.สมัครขอรับการประเมิน 13 แห่ง 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* ระดับเกียรติบัตร </a:t>
            </a:r>
            <a:r>
              <a:rPr lang="th-TH" sz="2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7 </a:t>
            </a:r>
            <a:r>
              <a:rPr lang="th-TH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แห่ง </a:t>
            </a:r>
            <a:r>
              <a:rPr lang="en-US" sz="2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; </a:t>
            </a:r>
            <a:r>
              <a:rPr lang="th-TH" sz="2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11 </a:t>
            </a:r>
            <a:r>
              <a:rPr lang="th-TH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กระบวนงาน</a:t>
            </a:r>
          </a:p>
          <a:p>
            <a:r>
              <a:rPr lang="th-TH" sz="2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* </a:t>
            </a:r>
            <a:r>
              <a:rPr lang="th-TH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ระดับพื้นฐาน 6</a:t>
            </a:r>
            <a:r>
              <a:rPr lang="th-TH" sz="2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แห่ง </a:t>
            </a:r>
            <a:r>
              <a:rPr lang="en-US" sz="2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;</a:t>
            </a:r>
            <a:r>
              <a:rPr lang="th-TH" sz="2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7 กระบวนงาน</a:t>
            </a:r>
            <a:endParaRPr lang="th-TH" sz="24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2400" b="1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รูปห้าเหลี่ยม 7"/>
          <p:cNvSpPr/>
          <p:nvPr/>
        </p:nvSpPr>
        <p:spPr>
          <a:xfrm>
            <a:off x="3617050" y="3087616"/>
            <a:ext cx="1023258" cy="598711"/>
          </a:xfrm>
          <a:prstGeom prst="homePlate">
            <a:avLst/>
          </a:prstGeom>
          <a:solidFill>
            <a:srgbClr val="48AE76"/>
          </a:solidFill>
          <a:ln>
            <a:solidFill>
              <a:srgbClr val="00B05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rgbClr val="124057"/>
                </a:solidFill>
                <a:latin typeface="TH SarabunPSK" pitchFamily="34" charset="-34"/>
                <a:cs typeface="TH SarabunPSK" pitchFamily="34" charset="-34"/>
              </a:rPr>
              <a:t>2562</a:t>
            </a:r>
            <a:endParaRPr lang="th-TH" sz="2800" b="1" dirty="0">
              <a:solidFill>
                <a:srgbClr val="124057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ชื่อเรื่อง 2"/>
          <p:cNvSpPr>
            <a:spLocks noGrp="1"/>
          </p:cNvSpPr>
          <p:nvPr>
            <p:ph type="title"/>
          </p:nvPr>
        </p:nvSpPr>
        <p:spPr>
          <a:xfrm>
            <a:off x="1146025" y="14999"/>
            <a:ext cx="7845580" cy="1028700"/>
          </a:xfrm>
        </p:spPr>
        <p:txBody>
          <a:bodyPr/>
          <a:lstStyle/>
          <a:p>
            <a:pPr lvl="1" algn="ctr" rtl="0"/>
            <a:r>
              <a:rPr lang="th-TH" sz="3200" dirty="0">
                <a:latin typeface="TH K2D July8" pitchFamily="2" charset="-34"/>
                <a:cs typeface="TH K2D July8" pitchFamily="2" charset="-34"/>
              </a:rPr>
              <a:t>การจัดการคุณภาพระบบบริการอนามัยสิ่งแวดล้อม</a:t>
            </a:r>
            <a:r>
              <a:rPr lang="th-TH" sz="3200" dirty="0" smtClean="0">
                <a:latin typeface="TH K2D July8" pitchFamily="2" charset="-34"/>
                <a:cs typeface="TH K2D July8" pitchFamily="2" charset="-34"/>
              </a:rPr>
              <a:t>ของ </a:t>
            </a:r>
            <a:r>
              <a:rPr lang="th-TH" sz="3200" dirty="0" err="1" smtClean="0">
                <a:latin typeface="TH K2D July8" pitchFamily="2" charset="-34"/>
                <a:cs typeface="TH K2D July8" pitchFamily="2" charset="-34"/>
              </a:rPr>
              <a:t>อปท</a:t>
            </a:r>
            <a:r>
              <a:rPr lang="th-TH" sz="3200" dirty="0" smtClean="0">
                <a:latin typeface="TH K2D July8" pitchFamily="2" charset="-34"/>
                <a:cs typeface="TH K2D July8" pitchFamily="2" charset="-34"/>
              </a:rPr>
              <a:t>.</a:t>
            </a:r>
            <a:br>
              <a:rPr lang="th-TH" sz="3200" dirty="0" smtClean="0">
                <a:latin typeface="TH K2D July8" pitchFamily="2" charset="-34"/>
                <a:cs typeface="TH K2D July8" pitchFamily="2" charset="-34"/>
              </a:rPr>
            </a:br>
            <a:r>
              <a:rPr lang="th-TH" sz="3200" dirty="0" smtClean="0">
                <a:latin typeface="TH K2D July8" pitchFamily="2" charset="-34"/>
                <a:cs typeface="TH K2D July8" pitchFamily="2" charset="-34"/>
              </a:rPr>
              <a:t>(</a:t>
            </a:r>
            <a:r>
              <a:rPr lang="en-US" sz="3200" dirty="0" smtClean="0">
                <a:latin typeface="TH K2D July8" pitchFamily="2" charset="-34"/>
                <a:cs typeface="TH K2D July8" pitchFamily="2" charset="-34"/>
              </a:rPr>
              <a:t> </a:t>
            </a:r>
            <a:r>
              <a:rPr lang="en-US" sz="3200" dirty="0" smtClean="0">
                <a:latin typeface="TH SarabunPSK" pitchFamily="34" charset="-34"/>
                <a:cs typeface="TH SarabunPSK" pitchFamily="34" charset="-34"/>
              </a:rPr>
              <a:t>EHA ; </a:t>
            </a:r>
            <a:r>
              <a:rPr lang="en-GB" sz="3200" dirty="0">
                <a:latin typeface="TH SarabunPSK" pitchFamily="34" charset="-34"/>
                <a:cs typeface="TH SarabunPSK" pitchFamily="34" charset="-34"/>
              </a:rPr>
              <a:t>Environmental Health Accreditation</a:t>
            </a:r>
            <a:r>
              <a:rPr lang="en-US" sz="32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200" dirty="0" smtClean="0">
                <a:latin typeface="TH K2D July8" pitchFamily="2" charset="-34"/>
                <a:cs typeface="TH K2D July8" pitchFamily="2" charset="-34"/>
              </a:rPr>
              <a:t>)</a:t>
            </a:r>
            <a:endParaRPr lang="th-TH" sz="4400" dirty="0">
              <a:latin typeface="TH K2D July8" pitchFamily="2" charset="-34"/>
              <a:cs typeface="TH K2D July8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0284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1051024" y="14999"/>
            <a:ext cx="7997975" cy="1028700"/>
          </a:xfrm>
        </p:spPr>
        <p:txBody>
          <a:bodyPr/>
          <a:lstStyle/>
          <a:p>
            <a:pPr lvl="1" algn="ctr" rtl="0"/>
            <a:r>
              <a:rPr lang="th-TH" sz="3200" dirty="0" smtClean="0">
                <a:latin typeface="TH K2D July8" pitchFamily="2" charset="-34"/>
                <a:cs typeface="TH K2D July8" pitchFamily="2" charset="-34"/>
              </a:rPr>
              <a:t>ผลการประเมิน </a:t>
            </a:r>
            <a:r>
              <a:rPr lang="en-US" sz="3200" dirty="0" smtClean="0">
                <a:latin typeface="TH SarabunPSK" pitchFamily="34" charset="-34"/>
                <a:cs typeface="TH SarabunPSK" pitchFamily="34" charset="-34"/>
              </a:rPr>
              <a:t>EHA</a:t>
            </a:r>
            <a:r>
              <a:rPr lang="en-US" sz="3200" dirty="0">
                <a:latin typeface="TH K2D July8" pitchFamily="2" charset="-34"/>
                <a:cs typeface="TH K2D July8" pitchFamily="2" charset="-34"/>
              </a:rPr>
              <a:t> </a:t>
            </a:r>
            <a:r>
              <a:rPr lang="th-TH" sz="3200" dirty="0" smtClean="0">
                <a:latin typeface="TH K2D July8" pitchFamily="2" charset="-34"/>
                <a:cs typeface="TH K2D July8" pitchFamily="2" charset="-34"/>
              </a:rPr>
              <a:t>ปี 2562 </a:t>
            </a:r>
            <a:endParaRPr lang="th-TH" sz="4400" dirty="0">
              <a:latin typeface="TH K2D July8" pitchFamily="2" charset="-34"/>
              <a:cs typeface="TH K2D July8" pitchFamily="2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009572" y="1138880"/>
            <a:ext cx="3361700" cy="352697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3B8D6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ระดับพื้นฐาน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EHA 1001 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จำนวน  1  แห่ง</a:t>
            </a:r>
            <a:endParaRPr lang="en-US" sz="24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en-US" sz="24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EHA 1002 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จำนวน  1  แห่ง</a:t>
            </a:r>
            <a:r>
              <a:rPr lang="en-US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EHA </a:t>
            </a:r>
            <a:r>
              <a:rPr lang="en-US" sz="24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en-US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001 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จำนวน  2  แห่ง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EHA 4001  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จำนวน  3  แห่ง</a:t>
            </a:r>
            <a:endParaRPr lang="en-US" sz="24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EHA 4003  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จำนวน  1  แห่ง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EHA 6000  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จำนวน  1  แห่ง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EHA 7000  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จำนวน  1  แห่ง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EHA 9001  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จำนวน  2  แห่ง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</a:t>
            </a:r>
            <a:endParaRPr lang="th-TH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</a:t>
            </a:r>
          </a:p>
          <a:p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030094" y="1167242"/>
            <a:ext cx="3361700" cy="397625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3B8D6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ระดับเกียรติบัตร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EHA 1001 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จำนวน  1  แห่ง</a:t>
            </a:r>
            <a:r>
              <a:rPr lang="en-US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EHA </a:t>
            </a:r>
            <a:r>
              <a:rPr lang="en-US" sz="24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en-US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001 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จำนวน  1  แห่ง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EHA 3002  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จำนวน  1  แห่ง</a:t>
            </a:r>
            <a:endParaRPr lang="en-US" sz="24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EHA 4001  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จำนวน  3  แห่ง</a:t>
            </a:r>
            <a:endParaRPr lang="en-US" sz="24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EHA 4002  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จำนวน  1 แห่ง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EHA 4003  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จำนวน  3  แห่ง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EHA 6000  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จำนวน  2  แห่ง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EHA 7000  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จำนวน  3  แห่ง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EHA 9002  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จำนวน  1  แห่ง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EHA 9003  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จำนวน  2  แห่ง</a:t>
            </a:r>
            <a:r>
              <a:rPr lang="en-US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</a:t>
            </a:r>
          </a:p>
          <a:p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30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สี่เหลี่ยมผืนผ้า 20"/>
          <p:cNvSpPr/>
          <p:nvPr/>
        </p:nvSpPr>
        <p:spPr>
          <a:xfrm>
            <a:off x="2277081" y="1360715"/>
            <a:ext cx="4218708" cy="15843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3B8D6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ปัญหา / อุปสรรค</a:t>
            </a:r>
          </a:p>
          <a:p>
            <a:r>
              <a:rPr lang="th-TH" sz="2400" b="1" dirty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   * </a:t>
            </a:r>
            <a:r>
              <a:rPr lang="th-TH" sz="2400" b="1" dirty="0" err="1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อปท</a:t>
            </a:r>
            <a:r>
              <a:rPr lang="th-TH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.หลายแห่ง ไม่มีบุคลากรสาธารณสุข</a:t>
            </a:r>
          </a:p>
          <a:p>
            <a:r>
              <a:rPr lang="th-TH" sz="2400" b="1" dirty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   * </a:t>
            </a:r>
            <a:r>
              <a:rPr lang="th-TH" sz="2400" b="1" dirty="0" err="1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อปท</a:t>
            </a:r>
            <a:r>
              <a:rPr lang="th-TH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.บางแห่งยังไม่มีความพร้อม</a:t>
            </a:r>
          </a:p>
          <a:p>
            <a:r>
              <a:rPr lang="th-TH" sz="2400" b="1" dirty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   * ผู้บริหาร </a:t>
            </a:r>
            <a:r>
              <a:rPr lang="th-TH" sz="2400" b="1" dirty="0" err="1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อปท</a:t>
            </a:r>
            <a:r>
              <a:rPr lang="th-TH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.บางแห่งไม่ให้ความสำคัญ </a:t>
            </a:r>
            <a:endParaRPr lang="th-TH" sz="2400" b="1" dirty="0">
              <a:solidFill>
                <a:srgbClr val="7030A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2286981" y="3389365"/>
            <a:ext cx="4208808" cy="112325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3B8D6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โอกาสพัฒนา</a:t>
            </a:r>
          </a:p>
          <a:p>
            <a:r>
              <a:rPr lang="th-TH" sz="2400" b="1" dirty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   * </a:t>
            </a:r>
            <a:r>
              <a:rPr lang="th-TH" sz="2400" b="1" dirty="0" err="1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อปท</a:t>
            </a:r>
            <a:r>
              <a:rPr lang="th-TH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.ได้พัฒนาอนามัยสิ่งแวดล้อมที่ดี  </a:t>
            </a:r>
          </a:p>
          <a:p>
            <a:r>
              <a:rPr lang="th-TH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      เพื่อบริการประชาชนในพื้นที่</a:t>
            </a:r>
            <a:endParaRPr lang="th-TH" sz="2400" b="1" dirty="0">
              <a:solidFill>
                <a:srgbClr val="7030A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ชื่อเรื่อง 2"/>
          <p:cNvSpPr>
            <a:spLocks noGrp="1"/>
          </p:cNvSpPr>
          <p:nvPr>
            <p:ph type="title"/>
          </p:nvPr>
        </p:nvSpPr>
        <p:spPr>
          <a:xfrm>
            <a:off x="1051024" y="14999"/>
            <a:ext cx="6169173" cy="1028700"/>
          </a:xfrm>
        </p:spPr>
        <p:txBody>
          <a:bodyPr/>
          <a:lstStyle/>
          <a:p>
            <a:pPr lvl="1" algn="ctr" rtl="0"/>
            <a:r>
              <a:rPr lang="th-TH" sz="3200" dirty="0" smtClean="0">
                <a:latin typeface="TH K2D July8" pitchFamily="2" charset="-34"/>
                <a:cs typeface="TH K2D July8" pitchFamily="2" charset="-34"/>
              </a:rPr>
              <a:t>การดำเนินงาน </a:t>
            </a:r>
            <a:r>
              <a:rPr lang="en-US" sz="3200" dirty="0" smtClean="0">
                <a:latin typeface="TH SarabunPSK" pitchFamily="34" charset="-34"/>
                <a:cs typeface="TH SarabunPSK" pitchFamily="34" charset="-34"/>
              </a:rPr>
              <a:t>EHA</a:t>
            </a:r>
            <a:r>
              <a:rPr lang="en-US" sz="3200" dirty="0">
                <a:latin typeface="TH K2D July8" pitchFamily="2" charset="-34"/>
                <a:cs typeface="TH K2D July8" pitchFamily="2" charset="-34"/>
              </a:rPr>
              <a:t> </a:t>
            </a:r>
            <a:r>
              <a:rPr lang="th-TH" sz="3200" dirty="0" smtClean="0">
                <a:latin typeface="TH K2D July8" pitchFamily="2" charset="-34"/>
                <a:cs typeface="TH K2D July8" pitchFamily="2" charset="-34"/>
              </a:rPr>
              <a:t>ปี 2562 </a:t>
            </a:r>
            <a:endParaRPr lang="th-TH" sz="4400" dirty="0">
              <a:latin typeface="TH K2D July8" pitchFamily="2" charset="-34"/>
              <a:cs typeface="TH K2D July8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7782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 rtl="0"/>
            <a:r>
              <a:rPr lang="th-TH" sz="3200" dirty="0">
                <a:latin typeface="TH K2D July8" pitchFamily="2" charset="-34"/>
                <a:cs typeface="TH K2D July8" pitchFamily="2" charset="-34"/>
              </a:rPr>
              <a:t>ชุมชนที่มีศักยภาพในการจัดการด้านอนามัย</a:t>
            </a:r>
            <a:r>
              <a:rPr lang="th-TH" sz="3200" dirty="0" smtClean="0">
                <a:latin typeface="TH K2D July8" pitchFamily="2" charset="-34"/>
                <a:cs typeface="TH K2D July8" pitchFamily="2" charset="-34"/>
              </a:rPr>
              <a:t>สิ่งแวดล้อม</a:t>
            </a:r>
            <a:br>
              <a:rPr lang="th-TH" sz="3200" dirty="0" smtClean="0">
                <a:latin typeface="TH K2D July8" pitchFamily="2" charset="-34"/>
                <a:cs typeface="TH K2D July8" pitchFamily="2" charset="-34"/>
              </a:rPr>
            </a:br>
            <a:r>
              <a:rPr lang="th-TH" sz="3200" dirty="0" smtClean="0">
                <a:latin typeface="TH K2D July8" pitchFamily="2" charset="-34"/>
                <a:cs typeface="TH K2D July8" pitchFamily="2" charset="-34"/>
              </a:rPr>
              <a:t>(</a:t>
            </a:r>
            <a:r>
              <a:rPr lang="en-US" sz="3200" dirty="0" smtClean="0">
                <a:latin typeface="TH K2D July8" pitchFamily="2" charset="-34"/>
                <a:cs typeface="TH K2D July8" pitchFamily="2" charset="-34"/>
              </a:rPr>
              <a:t> Active Community )</a:t>
            </a:r>
            <a:endParaRPr lang="th-TH" sz="4400" dirty="0">
              <a:latin typeface="TH K2D July8" pitchFamily="2" charset="-34"/>
              <a:cs typeface="TH K2D July8" pitchFamily="2" charset="-34"/>
            </a:endParaRPr>
          </a:p>
        </p:txBody>
      </p:sp>
      <p:sp>
        <p:nvSpPr>
          <p:cNvPr id="12" name="สี่เหลี่ยมผืนผ้ามุมมน 11"/>
          <p:cNvSpPr/>
          <p:nvPr/>
        </p:nvSpPr>
        <p:spPr>
          <a:xfrm>
            <a:off x="495911" y="1100774"/>
            <a:ext cx="4180113" cy="542925"/>
          </a:xfrm>
          <a:prstGeom prst="roundRect">
            <a:avLst/>
          </a:prstGeom>
          <a:solidFill>
            <a:srgbClr val="48AE76"/>
          </a:solidFill>
          <a:ln>
            <a:solidFill>
              <a:srgbClr val="3B8D6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2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ตำบลจัดการขยะ</a:t>
            </a:r>
            <a:r>
              <a:rPr lang="en-US" sz="2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และบ้านปลอดขยะ</a:t>
            </a:r>
            <a:r>
              <a:rPr lang="en-US" sz="2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”</a:t>
            </a:r>
            <a:r>
              <a:rPr lang="th-TH" sz="2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491437" y="1736418"/>
            <a:ext cx="4180113" cy="904195"/>
          </a:xfrm>
          <a:prstGeom prst="rect">
            <a:avLst/>
          </a:prstGeom>
          <a:noFill/>
          <a:ln>
            <a:solidFill>
              <a:srgbClr val="3B8D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ปี 2562 เป้าหมายร้อย 60 ของหมู่บ้าน</a:t>
            </a:r>
          </a:p>
          <a:p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สถานการณ์ </a:t>
            </a:r>
            <a:r>
              <a:rPr lang="en-US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; 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อำเภอละ 2 ตำบล ๆ ละ 1 หมู่บ้าน</a:t>
            </a:r>
            <a:endParaRPr lang="th-TH" sz="24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184986" y="2702590"/>
            <a:ext cx="5652725" cy="13587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3B8D6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ปัญหา / อุปสรรค</a:t>
            </a:r>
          </a:p>
          <a:p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*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การดำเนินงานต้อง</a:t>
            </a:r>
            <a:r>
              <a:rPr lang="th-TH" sz="2400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การหลายกระทรวง หลายหน่วยงาน   </a:t>
            </a:r>
          </a:p>
          <a:p>
            <a:r>
              <a:rPr lang="th-TH" sz="24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( สำนักงาน</a:t>
            </a:r>
            <a:r>
              <a:rPr lang="th-TH" sz="24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ส่งเสริมการปกครองท้องถิ่นจังหวัด </a:t>
            </a:r>
            <a:endParaRPr lang="th-TH" sz="24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24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หน่วยงานสาธารณสุข  </a:t>
            </a:r>
            <a:r>
              <a:rPr lang="th-TH" sz="24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กำนัน 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ผู้ใหญ่บ้าน ) </a:t>
            </a:r>
            <a:endParaRPr lang="en-US" sz="24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</a:t>
            </a:r>
          </a:p>
          <a:p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en-US" sz="24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408141" y="4173115"/>
            <a:ext cx="5082716" cy="88576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3B8D6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โอกาสพัฒนา</a:t>
            </a:r>
          </a:p>
          <a:p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* 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ทุกอำเภอผลักดันเข้ากับการดำเนินงาน </a:t>
            </a:r>
            <a:r>
              <a:rPr lang="th-TH" sz="2400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พชอ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.  </a:t>
            </a:r>
            <a:endParaRPr lang="th-TH" sz="24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9497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2D7B39E0-4809-4377-9B37-53607E24B3B6}"/>
              </a:ext>
            </a:extLst>
          </p:cNvPr>
          <p:cNvSpPr txBox="1">
            <a:spLocks/>
          </p:cNvSpPr>
          <p:nvPr/>
        </p:nvSpPr>
        <p:spPr>
          <a:xfrm>
            <a:off x="-11875" y="6013"/>
            <a:ext cx="9143999" cy="5143501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noFill/>
          </a:ln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endParaRPr lang="th-TH" sz="2100" dirty="0">
              <a:latin typeface="TH SarabunPSK" pitchFamily="34" charset="-34"/>
              <a:cs typeface="TH SarabunPSK" pitchFamily="34" charset="-34"/>
            </a:endParaRPr>
          </a:p>
          <a:p>
            <a:pPr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endParaRPr lang="th-TH" sz="2100" dirty="0">
              <a:latin typeface="TH SarabunPSK" pitchFamily="34" charset="-34"/>
              <a:cs typeface="TH SarabunPSK" pitchFamily="34" charset="-34"/>
            </a:endParaRPr>
          </a:p>
          <a:p>
            <a:pPr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endParaRPr lang="th-TH" sz="2100" dirty="0">
              <a:latin typeface="TH SarabunPSK" pitchFamily="34" charset="-34"/>
              <a:cs typeface="TH SarabunPSK" pitchFamily="34" charset="-34"/>
            </a:endParaRPr>
          </a:p>
          <a:p>
            <a:pPr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endParaRPr lang="th-TH" sz="2100" dirty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Clr>
                <a:schemeClr val="bg2">
                  <a:lumMod val="60000"/>
                  <a:lumOff val="40000"/>
                </a:schemeClr>
              </a:buClr>
              <a:buNone/>
            </a:pPr>
            <a:endParaRPr lang="th-TH" sz="2100" dirty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Clr>
                <a:schemeClr val="bg2">
                  <a:lumMod val="60000"/>
                  <a:lumOff val="40000"/>
                </a:schemeClr>
              </a:buClr>
              <a:buNone/>
            </a:pPr>
            <a:endParaRPr lang="th-TH" sz="21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92536" y="271031"/>
            <a:ext cx="6958940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/>
            <a:r>
              <a:rPr lang="en-US" sz="6000" b="1" dirty="0" smtClean="0">
                <a:latin typeface="TH SarabunPSK" pitchFamily="34" charset="-34"/>
                <a:cs typeface="TH SarabunPSK" pitchFamily="34" charset="-34"/>
              </a:rPr>
              <a:t>GREEN &amp; CLEAN Hospital</a:t>
            </a:r>
            <a:endParaRPr lang="th-TH" sz="60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794" y="1598000"/>
            <a:ext cx="5496151" cy="191590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>
              <a:buClr>
                <a:srgbClr val="90C226"/>
              </a:buClr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เขต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สุขภาพที่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6</a:t>
            </a: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lvl="0">
              <a:buClr>
                <a:srgbClr val="90C226"/>
              </a:buClr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 * ระดับพื้นฐาน  ได้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ร้อยละ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100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(เกณฑ์ ร้อยละ 100 ) </a:t>
            </a:r>
          </a:p>
          <a:p>
            <a:pPr lvl="0">
              <a:buClr>
                <a:srgbClr val="90C226"/>
              </a:buClr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 * ระดับดี         ได้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ร้อยละ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84.80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(เกณฑ์ ร้อยละ 85 )</a:t>
            </a:r>
          </a:p>
          <a:p>
            <a:pPr lvl="0">
              <a:buClr>
                <a:srgbClr val="90C226"/>
              </a:buClr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 * ระดับ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ดีมาก 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 ได้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ร้อยละ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60.75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(เกณฑ์ ร้อยละ 50 )</a:t>
            </a:r>
            <a:endParaRPr lang="en-US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lvl="0">
              <a:buClr>
                <a:srgbClr val="90C226"/>
              </a:buClr>
            </a:pP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  *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ระดับ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ดีมาก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PLUS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ได้ 7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จังหวัด (เกณฑ์ จังหวัดละ 1 แห่ง)</a:t>
            </a:r>
            <a:endParaRPr 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5540945" y="1619775"/>
            <a:ext cx="3555541" cy="191590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>
              <a:buClr>
                <a:srgbClr val="90C226"/>
              </a:buClr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จังหวัดปราจีนบุรี</a:t>
            </a:r>
          </a:p>
          <a:p>
            <a:pPr lvl="0">
              <a:buClr>
                <a:srgbClr val="90C226"/>
              </a:buClr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   * ระดับพื้นฐาน ได้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ร้อยละ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100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lvl="0">
              <a:buClr>
                <a:srgbClr val="90C226"/>
              </a:buClr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   * ระดับ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ดี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       ได้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ร้อยละ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85.71 </a:t>
            </a: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  <a:p>
            <a:pPr lvl="0">
              <a:buClr>
                <a:srgbClr val="90C226"/>
              </a:buClr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   * ระดับ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ดีมาก 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 ได้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ร้อยละ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71.43</a:t>
            </a:r>
          </a:p>
          <a:p>
            <a:pPr lvl="0">
              <a:buClr>
                <a:srgbClr val="90C226"/>
              </a:buClr>
            </a:pP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    *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ระดับ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ดีมาก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PLUS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ได้ 1 แห่ง</a:t>
            </a:r>
            <a:endParaRPr 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Rectangle 3"/>
          <p:cNvSpPr/>
          <p:nvPr/>
        </p:nvSpPr>
        <p:spPr>
          <a:xfrm>
            <a:off x="5370417" y="1306143"/>
            <a:ext cx="174812" cy="3260888"/>
          </a:xfrm>
          <a:prstGeom prst="rect">
            <a:avLst/>
          </a:prstGeom>
          <a:solidFill>
            <a:srgbClr val="E3AC0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7811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800" dirty="0" smtClean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GREEN &amp; CLEAN Hospital </a:t>
            </a:r>
            <a:r>
              <a:rPr lang="th-TH" sz="3800" dirty="0" smtClean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 2562</a:t>
            </a:r>
            <a:endParaRPr lang="th-TH" sz="3800" dirty="0">
              <a:solidFill>
                <a:schemeClr val="bg1">
                  <a:lumMod val="95000"/>
                </a:schemeClr>
              </a:solidFill>
              <a:latin typeface="TH K2D July8" pitchFamily="2" charset="-34"/>
              <a:cs typeface="TH K2D July8" pitchFamily="2" charset="-34"/>
            </a:endParaRPr>
          </a:p>
        </p:txBody>
      </p:sp>
      <p:graphicFrame>
        <p:nvGraphicFramePr>
          <p:cNvPr id="10" name="ไดอะแกรม 9"/>
          <p:cNvGraphicFramePr/>
          <p:nvPr>
            <p:extLst>
              <p:ext uri="{D42A27DB-BD31-4B8C-83A1-F6EECF244321}">
                <p14:modId xmlns:p14="http://schemas.microsoft.com/office/powerpoint/2010/main" val="853944294"/>
              </p:ext>
            </p:extLst>
          </p:nvPr>
        </p:nvGraphicFramePr>
        <p:xfrm>
          <a:off x="179126" y="1016825"/>
          <a:ext cx="8851900" cy="4165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10151" y="2409442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chemeClr val="accent5">
                    <a:lumMod val="75000"/>
                  </a:schemeClr>
                </a:solidFill>
                <a:latin typeface="TH Kodchasal" pitchFamily="2" charset="-34"/>
                <a:cs typeface="TH Kodchasal" pitchFamily="2" charset="-34"/>
              </a:rPr>
              <a:t>ระดับดี</a:t>
            </a:r>
            <a:endParaRPr lang="th-TH" sz="2400" b="1" dirty="0">
              <a:solidFill>
                <a:schemeClr val="accent5">
                  <a:lumMod val="75000"/>
                </a:schemeClr>
              </a:solidFill>
              <a:latin typeface="TH Kodchasal" pitchFamily="2" charset="-34"/>
              <a:cs typeface="TH Kodchasal" pitchFamily="2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900" y="3397310"/>
            <a:ext cx="180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chemeClr val="accent5">
                    <a:lumMod val="75000"/>
                  </a:schemeClr>
                </a:solidFill>
                <a:latin typeface="TH Kodchasal" pitchFamily="2" charset="-34"/>
                <a:cs typeface="TH Kodchasal" pitchFamily="2" charset="-34"/>
              </a:rPr>
              <a:t>ระดับพื้นฐาน</a:t>
            </a:r>
            <a:endParaRPr lang="th-TH" sz="2400" b="1" dirty="0">
              <a:solidFill>
                <a:schemeClr val="accent5">
                  <a:lumMod val="75000"/>
                </a:schemeClr>
              </a:solidFill>
              <a:latin typeface="TH Kodchasal" pitchFamily="2" charset="-34"/>
              <a:cs typeface="TH Kodchasal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82121" y="1798068"/>
            <a:ext cx="147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chemeClr val="accent5">
                    <a:lumMod val="75000"/>
                  </a:schemeClr>
                </a:solidFill>
                <a:latin typeface="TH Kodchasal" pitchFamily="2" charset="-34"/>
                <a:cs typeface="TH Kodchasal" pitchFamily="2" charset="-34"/>
              </a:rPr>
              <a:t>ระดับดีมาก</a:t>
            </a:r>
            <a:endParaRPr lang="th-TH" sz="2400" b="1" dirty="0">
              <a:solidFill>
                <a:schemeClr val="accent5">
                  <a:lumMod val="75000"/>
                </a:schemeClr>
              </a:solidFill>
              <a:latin typeface="TH Kodchasal" pitchFamily="2" charset="-34"/>
              <a:cs typeface="TH Kodchasal" pitchFamily="2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13901" y="3417038"/>
            <a:ext cx="1600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err="1" smtClean="0">
                <a:solidFill>
                  <a:schemeClr val="accent4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ร.พ</a:t>
            </a:r>
            <a:r>
              <a:rPr lang="th-TH" sz="2400" b="1" dirty="0" smtClean="0">
                <a:solidFill>
                  <a:schemeClr val="accent4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.กบินทร์บุรี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51175" y="1241454"/>
            <a:ext cx="196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chemeClr val="accent5">
                    <a:lumMod val="75000"/>
                  </a:schemeClr>
                </a:solidFill>
                <a:latin typeface="TH Kodchasal" pitchFamily="2" charset="-34"/>
                <a:cs typeface="TH Kodchasal" pitchFamily="2" charset="-34"/>
              </a:rPr>
              <a:t>ระดับดีมาก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H Kodchasal" pitchFamily="2" charset="-34"/>
                <a:cs typeface="TH Kodchasal" pitchFamily="2" charset="-34"/>
              </a:rPr>
              <a:t>Plus</a:t>
            </a:r>
            <a:endParaRPr lang="th-TH" sz="2400" b="1" dirty="0">
              <a:solidFill>
                <a:schemeClr val="accent5">
                  <a:lumMod val="75000"/>
                </a:schemeClr>
              </a:solidFill>
              <a:latin typeface="TH Kodchasal" pitchFamily="2" charset="-34"/>
              <a:cs typeface="TH Kodchasal" pitchFamily="2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64564" y="3954523"/>
            <a:ext cx="1424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err="1">
                <a:solidFill>
                  <a:schemeClr val="accent4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ร.พ</a:t>
            </a:r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.บ้าน</a:t>
            </a:r>
            <a:r>
              <a:rPr lang="th-TH" sz="2400" b="1" dirty="0" smtClean="0">
                <a:solidFill>
                  <a:schemeClr val="accent4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สร้าง</a:t>
            </a:r>
            <a:endParaRPr lang="th-TH" sz="2400" b="1" dirty="0">
              <a:solidFill>
                <a:schemeClr val="accent4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11" name="กลุ่ม 10"/>
          <p:cNvGrpSpPr/>
          <p:nvPr/>
        </p:nvGrpSpPr>
        <p:grpSpPr>
          <a:xfrm>
            <a:off x="309781" y="944579"/>
            <a:ext cx="4296938" cy="856273"/>
            <a:chOff x="3004221" y="2253334"/>
            <a:chExt cx="4296938" cy="890222"/>
          </a:xfrm>
          <a:scene3d>
            <a:camera prst="orthographicFront"/>
            <a:lightRig rig="threePt" dir="t"/>
          </a:scene3d>
        </p:grpSpPr>
        <p:sp>
          <p:nvSpPr>
            <p:cNvPr id="12" name="สี่เหลี่ยมผืนผ้า 11"/>
            <p:cNvSpPr/>
            <p:nvPr/>
          </p:nvSpPr>
          <p:spPr>
            <a:xfrm>
              <a:off x="3075471" y="2253334"/>
              <a:ext cx="4225688" cy="714451"/>
            </a:xfrm>
            <a:prstGeom prst="rect">
              <a:avLst/>
            </a:prstGeom>
            <a:sp3d>
              <a:bevelT/>
            </a:sp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สี่เหลี่ยมผืนผ้า 12"/>
            <p:cNvSpPr/>
            <p:nvPr/>
          </p:nvSpPr>
          <p:spPr>
            <a:xfrm>
              <a:off x="3004221" y="2429106"/>
              <a:ext cx="4225688" cy="71445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1360" tIns="0" rIns="0" bIns="0" numCol="1" spcCol="1270" anchor="t" anchorCtr="0">
              <a:noAutofit/>
            </a:bodyPr>
            <a:lstStyle/>
            <a:p>
              <a:pPr lvl="0" defTabSz="977900">
                <a:lnSpc>
                  <a:spcPct val="90000"/>
                </a:lnSpc>
                <a:spcBef>
                  <a:spcPct val="0"/>
                </a:spcBef>
              </a:pPr>
              <a:r>
                <a:rPr lang="th-TH" sz="2400" b="1" kern="1200" dirty="0" smtClean="0">
                  <a:latin typeface="TH SarabunPSK" pitchFamily="34" charset="-34"/>
                  <a:cs typeface="TH SarabunPSK" pitchFamily="34" charset="-34"/>
                </a:rPr>
                <a:t>เกณฑ์ </a:t>
              </a:r>
              <a:r>
                <a:rPr lang="en-US" sz="2400" b="1" kern="1200" dirty="0" smtClean="0">
                  <a:latin typeface="TH SarabunPSK" pitchFamily="34" charset="-34"/>
                  <a:cs typeface="TH SarabunPSK" pitchFamily="34" charset="-34"/>
                </a:rPr>
                <a:t>; </a:t>
              </a:r>
              <a:r>
                <a:rPr lang="th-TH" sz="2400" b="1" kern="1200" dirty="0" smtClean="0">
                  <a:latin typeface="TH SarabunPSK" pitchFamily="34" charset="-34"/>
                  <a:cs typeface="TH SarabunPSK" pitchFamily="34" charset="-34"/>
                </a:rPr>
                <a:t>มีโรง</a:t>
              </a:r>
              <a:r>
                <a:rPr lang="th-TH" sz="2400" b="1" kern="1200" dirty="0">
                  <a:latin typeface="TH SarabunPSK" pitchFamily="34" charset="-34"/>
                  <a:cs typeface="TH SarabunPSK" pitchFamily="34" charset="-34"/>
                </a:rPr>
                <a:t>พยาบาลต้นแบบผ่านเกณฑ์ </a:t>
              </a:r>
              <a:r>
                <a:rPr lang="th-TH" sz="2400" b="1" kern="1200" dirty="0" smtClean="0">
                  <a:latin typeface="TH SarabunPSK" pitchFamily="34" charset="-34"/>
                  <a:cs typeface="TH SarabunPSK" pitchFamily="34" charset="-34"/>
                </a:rPr>
                <a:t>ฯ</a:t>
              </a:r>
            </a:p>
            <a:p>
              <a:pPr lvl="0" defTabSz="977900">
                <a:lnSpc>
                  <a:spcPct val="90000"/>
                </a:lnSpc>
                <a:spcBef>
                  <a:spcPct val="0"/>
                </a:spcBef>
              </a:pPr>
              <a:r>
                <a:rPr lang="th-TH" sz="2400" b="1" kern="1200" dirty="0" smtClean="0">
                  <a:latin typeface="TH SarabunPSK" pitchFamily="34" charset="-34"/>
                  <a:cs typeface="TH SarabunPSK" pitchFamily="34" charset="-34"/>
                </a:rPr>
                <a:t>ระดับ</a:t>
              </a:r>
              <a:r>
                <a:rPr lang="th-TH" sz="2400" b="1" kern="1200" dirty="0">
                  <a:latin typeface="TH SarabunPSK" pitchFamily="34" charset="-34"/>
                  <a:cs typeface="TH SarabunPSK" pitchFamily="34" charset="-34"/>
                </a:rPr>
                <a:t>ดีมาก </a:t>
              </a:r>
              <a:r>
                <a:rPr lang="en-US" sz="2400" b="1" kern="1200" dirty="0">
                  <a:latin typeface="TH SarabunPSK" pitchFamily="34" charset="-34"/>
                  <a:cs typeface="TH SarabunPSK" pitchFamily="34" charset="-34"/>
                </a:rPr>
                <a:t>PLUS </a:t>
              </a:r>
              <a:r>
                <a:rPr lang="th-TH" sz="2400" b="1" kern="1200" dirty="0">
                  <a:latin typeface="TH SarabunPSK" pitchFamily="34" charset="-34"/>
                  <a:cs typeface="TH SarabunPSK" pitchFamily="34" charset="-34"/>
                </a:rPr>
                <a:t>อย่าง</a:t>
              </a:r>
              <a:r>
                <a:rPr lang="th-TH" sz="2400" b="1" kern="1200" dirty="0" smtClean="0">
                  <a:latin typeface="TH SarabunPSK" pitchFamily="34" charset="-34"/>
                  <a:cs typeface="TH SarabunPSK" pitchFamily="34" charset="-34"/>
                </a:rPr>
                <a:t>น้อยจังหวัดละ 1 </a:t>
              </a:r>
              <a:r>
                <a:rPr lang="th-TH" sz="2400" b="1" kern="1200" dirty="0">
                  <a:latin typeface="TH SarabunPSK" pitchFamily="34" charset="-34"/>
                  <a:cs typeface="TH SarabunPSK" pitchFamily="34" charset="-34"/>
                </a:rPr>
                <a:t>แห่ง</a:t>
              </a:r>
            </a:p>
          </p:txBody>
        </p:sp>
      </p:grpSp>
      <p:sp>
        <p:nvSpPr>
          <p:cNvPr id="14" name="ชื่อเรื่อง 2"/>
          <p:cNvSpPr txBox="1">
            <a:spLocks/>
          </p:cNvSpPr>
          <p:nvPr/>
        </p:nvSpPr>
        <p:spPr>
          <a:xfrm>
            <a:off x="783771" y="4525524"/>
            <a:ext cx="8205851" cy="50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algn="ctr"/>
            <a:r>
              <a:rPr lang="th-TH" sz="2400" dirty="0" smtClean="0">
                <a:solidFill>
                  <a:schemeClr val="tx1"/>
                </a:solidFill>
                <a:latin typeface="TH K2D July8" pitchFamily="2" charset="-34"/>
                <a:cs typeface="TH K2D July8" pitchFamily="2" charset="-34"/>
              </a:rPr>
              <a:t>ประเมิน โดย คณะกรรมการระดับจังหวัด และ ศูนย์อนามัยที่ 6 ศูนย์</a:t>
            </a:r>
            <a:r>
              <a:rPr lang="th-TH" sz="2400" dirty="0" err="1" smtClean="0">
                <a:solidFill>
                  <a:schemeClr val="tx1"/>
                </a:solidFill>
                <a:latin typeface="TH K2D July8" pitchFamily="2" charset="-34"/>
                <a:cs typeface="TH K2D July8" pitchFamily="2" charset="-34"/>
              </a:rPr>
              <a:t>วิทย์</a:t>
            </a:r>
            <a:r>
              <a:rPr lang="th-TH" sz="2400" dirty="0" smtClean="0">
                <a:solidFill>
                  <a:schemeClr val="tx1"/>
                </a:solidFill>
                <a:latin typeface="TH K2D July8" pitchFamily="2" charset="-34"/>
                <a:cs typeface="TH K2D July8" pitchFamily="2" charset="-34"/>
              </a:rPr>
              <a:t>ฯที่ 6</a:t>
            </a:r>
            <a:endParaRPr lang="th-TH" sz="2400" dirty="0">
              <a:solidFill>
                <a:schemeClr val="tx1"/>
              </a:solidFill>
              <a:latin typeface="TH K2D July8" pitchFamily="2" charset="-34"/>
              <a:cs typeface="TH K2D July8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8031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สี่เหลี่ยมผืนผ้า 20"/>
          <p:cNvSpPr/>
          <p:nvPr/>
        </p:nvSpPr>
        <p:spPr>
          <a:xfrm>
            <a:off x="534390" y="1289465"/>
            <a:ext cx="8348353" cy="141810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3B8D6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sz="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ปัญหา / อุปสรรค</a:t>
            </a:r>
          </a:p>
          <a:p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*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การพัฒนา</a:t>
            </a:r>
            <a:r>
              <a:rPr lang="th-TH" sz="24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สิ่งแวดล้อมได้ตามเกณฑ์</a:t>
            </a:r>
            <a:r>
              <a:rPr lang="en-US" sz="24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GREEN &amp; CLEAN Hospital </a:t>
            </a:r>
            <a:r>
              <a:rPr lang="th-TH" sz="24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ตัวชี้วัดส่วนหนึ่งเป็น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ปัญหา </a:t>
            </a:r>
          </a:p>
          <a:p>
            <a:r>
              <a:rPr lang="th-TH" sz="24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ที่</a:t>
            </a:r>
            <a:r>
              <a:rPr lang="th-TH" sz="24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โครงสร้างพื้นฐาน จึงเป็นการยากที่จะพัฒนาให้ผ่านเกณฑ์ในระยะเวลาอันสั้น </a:t>
            </a:r>
            <a:endParaRPr lang="en-US" sz="24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</a:t>
            </a:r>
          </a:p>
          <a:p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en-US" sz="24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34391" y="3056864"/>
            <a:ext cx="8348352" cy="176452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3B8D6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โอกาสพัฒนา</a:t>
            </a:r>
          </a:p>
          <a:p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* </a:t>
            </a:r>
            <a:r>
              <a:rPr lang="th-TH" sz="24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การจัดสภาพแวดล้อมของโรงพยาบาล ที่เอื้อต่อการส่งเสริมสุขภาพแก่ประชาชนผู้มารับบริการ และเจ้าหน้าที่ของโรงพยาบาล 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รวมถึงการเป็น</a:t>
            </a:r>
            <a:r>
              <a:rPr lang="th-TH" sz="24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แบบอย่างที่ดีให้แก่</a:t>
            </a:r>
            <a:r>
              <a:rPr lang="th-TH" sz="24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ประชาชนผู้</a:t>
            </a:r>
            <a:r>
              <a:rPr lang="th-TH" sz="24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มารับบริการ 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ชื่อเรื่อง 2"/>
          <p:cNvSpPr>
            <a:spLocks noGrp="1"/>
          </p:cNvSpPr>
          <p:nvPr>
            <p:ph type="title"/>
          </p:nvPr>
        </p:nvSpPr>
        <p:spPr>
          <a:xfrm>
            <a:off x="1146025" y="14999"/>
            <a:ext cx="7540800" cy="1028700"/>
          </a:xfrm>
        </p:spPr>
        <p:txBody>
          <a:bodyPr/>
          <a:lstStyle/>
          <a:p>
            <a:pPr algn="ctr"/>
            <a:r>
              <a:rPr lang="en-US" sz="3800" dirty="0" smtClean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GREEN &amp; CLEAN Hospital </a:t>
            </a:r>
            <a:r>
              <a:rPr lang="th-TH" sz="3800" dirty="0" smtClean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 2562</a:t>
            </a:r>
            <a:endParaRPr lang="th-TH" sz="3800" dirty="0">
              <a:solidFill>
                <a:schemeClr val="bg1">
                  <a:lumMod val="95000"/>
                </a:schemeClr>
              </a:solidFill>
              <a:latin typeface="TH K2D July8" pitchFamily="2" charset="-34"/>
              <a:cs typeface="TH K2D July8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9414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1146024" y="14999"/>
            <a:ext cx="7997975" cy="1028700"/>
          </a:xfrm>
        </p:spPr>
        <p:txBody>
          <a:bodyPr/>
          <a:lstStyle/>
          <a:p>
            <a:pPr algn="ctr"/>
            <a:r>
              <a:rPr lang="th-TH" sz="3800" dirty="0" smtClean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เหตุรำคาญ ปี 2562 ( ตุลาคม 2561 ถึง กันยายน 2562 )</a:t>
            </a:r>
            <a:endParaRPr lang="th-TH" sz="3800" dirty="0">
              <a:solidFill>
                <a:schemeClr val="bg1">
                  <a:lumMod val="95000"/>
                </a:schemeClr>
              </a:solidFill>
              <a:latin typeface="TH K2D July8" pitchFamily="2" charset="-34"/>
              <a:cs typeface="TH K2D July8" pitchFamily="2" charset="-34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007298"/>
              </p:ext>
            </p:extLst>
          </p:nvPr>
        </p:nvGraphicFramePr>
        <p:xfrm>
          <a:off x="312727" y="1014818"/>
          <a:ext cx="8748146" cy="3657600"/>
        </p:xfrm>
        <a:graphic>
          <a:graphicData uri="http://schemas.openxmlformats.org/drawingml/2006/table">
            <a:tbl>
              <a:tblPr firstRow="1" bandRow="1">
                <a:tableStyleId>{169BCC74-2969-4425-B28E-BCF518CFBBCF}</a:tableStyleId>
              </a:tblPr>
              <a:tblGrid>
                <a:gridCol w="1563574"/>
                <a:gridCol w="1805050"/>
                <a:gridCol w="5379522"/>
              </a:tblGrid>
              <a:tr h="291465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อำเภอ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จำนวน (เรื่อง)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หมายเหตุ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178650">
                <a:tc>
                  <a:txBody>
                    <a:bodyPr/>
                    <a:lstStyle/>
                    <a:p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เมืองปราจีนบุรี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ไม่มี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232088">
                <a:tc>
                  <a:txBody>
                    <a:bodyPr/>
                    <a:lstStyle/>
                    <a:p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กบินทร์บุรี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ฝุ่นละอองโรงโม่หิน กลิ่นเหม็นจากฟาร์มเลี้ยงไก่ และสุกร 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นาดี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กิจการสะสมยางดิบ ปล่อยน้ำเสียลงแหล่งน้ำสาธารณะ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ศรีมหา</a:t>
                      </a:r>
                      <a:r>
                        <a:rPr lang="th-TH" sz="2400" dirty="0" err="1" smtClean="0">
                          <a:latin typeface="TH SarabunPSK" pitchFamily="34" charset="-34"/>
                          <a:cs typeface="TH SarabunPSK" pitchFamily="34" charset="-34"/>
                        </a:rPr>
                        <a:t>โพธิ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กลิ่นเหม็นจากฟาร์มเลี้ยงไก่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 err="1" smtClean="0">
                          <a:latin typeface="TH SarabunPSK" pitchFamily="34" charset="-34"/>
                          <a:cs typeface="TH SarabunPSK" pitchFamily="34" charset="-34"/>
                        </a:rPr>
                        <a:t>ประจันต</a:t>
                      </a:r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คาม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ไม่มี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 err="1" smtClean="0">
                          <a:latin typeface="TH SarabunPSK" pitchFamily="34" charset="-34"/>
                          <a:cs typeface="TH SarabunPSK" pitchFamily="34" charset="-34"/>
                        </a:rPr>
                        <a:t>ศรีมโหสถ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ไม่มี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บ้านสร้าง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โรงผลิตกระดาษปล่อยน้ำเสียลงแหล่งน้ำสาธารณะ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ตาราง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254506"/>
              </p:ext>
            </p:extLst>
          </p:nvPr>
        </p:nvGraphicFramePr>
        <p:xfrm>
          <a:off x="303050" y="4735638"/>
          <a:ext cx="8748146" cy="396240"/>
        </p:xfrm>
        <a:graphic>
          <a:graphicData uri="http://schemas.openxmlformats.org/drawingml/2006/table">
            <a:tbl>
              <a:tblPr firstRow="1" bandRow="1">
                <a:tableStyleId>{169BCC74-2969-4425-B28E-BCF518CFBBCF}</a:tableStyleId>
              </a:tblPr>
              <a:tblGrid>
                <a:gridCol w="1549501"/>
                <a:gridCol w="1793174"/>
                <a:gridCol w="540547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รวม</a:t>
                      </a:r>
                      <a:endParaRPr lang="th-T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/>
                        <a:t>8</a:t>
                      </a:r>
                      <a:endParaRPr lang="th-TH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2000" dirty="0"/>
                    </a:p>
                  </a:txBody>
                  <a:tcPr>
                    <a:solidFill>
                      <a:srgbClr val="C84D6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807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กรมชล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8"/>
            <a:ext cx="1225160" cy="1214306"/>
          </a:xfrm>
          <a:prstGeom prst="rect">
            <a:avLst/>
          </a:prstGeom>
        </p:spPr>
      </p:pic>
      <p:pic>
        <p:nvPicPr>
          <p:cNvPr id="7" name="รูปภาพ 6" descr="โลโก้กระทรว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18424" y="-18"/>
            <a:ext cx="1225611" cy="10739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3132" y="4191045"/>
            <a:ext cx="8573985" cy="95410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โครงการพัฒนา </a:t>
            </a: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ป้องกัน และ</a:t>
            </a:r>
            <a:r>
              <a:rPr lang="th-TH" sz="2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แก้ไขปัญหา</a:t>
            </a: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ผลกระทบด้าน</a:t>
            </a:r>
            <a:r>
              <a:rPr lang="th-TH" sz="2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สาธารณสุขและ</a:t>
            </a: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สิ่งแวดล้อม </a:t>
            </a:r>
          </a:p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ใน</a:t>
            </a:r>
            <a:r>
              <a:rPr lang="th-TH" sz="2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พื้นที่</a:t>
            </a: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โครงการห้วย</a:t>
            </a:r>
            <a:r>
              <a:rPr lang="th-TH" sz="28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โสมง</a:t>
            </a: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อันเนื่องมาจากพระราชดำริ จังหวัด</a:t>
            </a:r>
            <a:r>
              <a:rPr lang="th-TH" sz="2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ปราจีนบุรี ปี </a:t>
            </a: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2562</a:t>
            </a:r>
            <a:endParaRPr lang="th-TH" sz="2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0" name="Picture 2" descr="ผลการค้นหารูปภาพสำหรับ รูปภาพอ่างเก็บน้ำห้วยโสม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158" y="255181"/>
            <a:ext cx="6693266" cy="383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05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sz="3600" dirty="0" smtClean="0">
                <a:latin typeface="TH K2D July8" pitchFamily="2" charset="-34"/>
                <a:cs typeface="TH K2D July8" pitchFamily="2" charset="-34"/>
              </a:rPr>
              <a:t>จัดหวัดจัดการปัจจัยเสี่ยง</a:t>
            </a:r>
            <a:endParaRPr lang="th-TH" sz="3600" dirty="0">
              <a:latin typeface="TH K2D July8" pitchFamily="2" charset="-34"/>
              <a:cs typeface="TH K2D July8" pitchFamily="2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505742" y="1077679"/>
            <a:ext cx="5631327" cy="533337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1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ข้อมูล สถานการณ์ ด้านสิ่งแวดล้อม และสุขภาพ (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NEHIS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</p:txBody>
      </p:sp>
      <p:sp>
        <p:nvSpPr>
          <p:cNvPr id="5" name="รูปห้าเหลี่ยม 4"/>
          <p:cNvSpPr/>
          <p:nvPr/>
        </p:nvSpPr>
        <p:spPr>
          <a:xfrm>
            <a:off x="1066711" y="1053378"/>
            <a:ext cx="522624" cy="557638"/>
          </a:xfrm>
          <a:prstGeom prst="homePlate">
            <a:avLst/>
          </a:prstGeom>
          <a:solidFill>
            <a:srgbClr val="3B8D6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chemeClr val="bg1">
                    <a:lumMod val="95000"/>
                  </a:schemeClr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endParaRPr lang="th-TH" sz="3600" b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505739" y="1709058"/>
            <a:ext cx="5880714" cy="609544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1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การเฝ้าระวังด้านสิ่งแวดล้อม และสุขภาพ</a:t>
            </a:r>
          </a:p>
        </p:txBody>
      </p:sp>
      <p:sp>
        <p:nvSpPr>
          <p:cNvPr id="7" name="รูปห้าเหลี่ยม 6"/>
          <p:cNvSpPr/>
          <p:nvPr/>
        </p:nvSpPr>
        <p:spPr>
          <a:xfrm>
            <a:off x="1066707" y="1713940"/>
            <a:ext cx="522624" cy="637319"/>
          </a:xfrm>
          <a:prstGeom prst="homePlate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chemeClr val="bg1">
                    <a:lumMod val="95000"/>
                  </a:schemeClr>
                </a:solidFill>
                <a:latin typeface="TH SarabunPSK" pitchFamily="34" charset="-34"/>
                <a:cs typeface="TH SarabunPSK" pitchFamily="34" charset="-34"/>
              </a:rPr>
              <a:t>2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494849" y="2416631"/>
            <a:ext cx="6307240" cy="609600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1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กลไกการขับเคลื่อนการแก้ปัญหาด้านสิ่งแวดล้อม 	และสุขภาพ</a:t>
            </a:r>
          </a:p>
        </p:txBody>
      </p:sp>
      <p:sp>
        <p:nvSpPr>
          <p:cNvPr id="9" name="รูปห้าเหลี่ยม 8"/>
          <p:cNvSpPr/>
          <p:nvPr/>
        </p:nvSpPr>
        <p:spPr>
          <a:xfrm>
            <a:off x="1055817" y="2417104"/>
            <a:ext cx="522624" cy="637376"/>
          </a:xfrm>
          <a:prstGeom prst="homePlate">
            <a:avLst/>
          </a:prstGeom>
          <a:solidFill>
            <a:srgbClr val="16575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chemeClr val="bg1">
                    <a:lumMod val="95000"/>
                  </a:schemeClr>
                </a:solidFill>
                <a:latin typeface="TH SarabunPSK" pitchFamily="34" charset="-34"/>
                <a:cs typeface="TH SarabunPSK" pitchFamily="34" charset="-34"/>
              </a:rPr>
              <a:t>3</a:t>
            </a:r>
            <a:endParaRPr lang="th-TH" sz="3600" b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13133" y="3128755"/>
            <a:ext cx="6716474" cy="585031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1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ระบบการจัดการมูลฝอยติดเชื้อของสถานบริการสาธารณสุข</a:t>
            </a:r>
          </a:p>
        </p:txBody>
      </p:sp>
      <p:sp>
        <p:nvSpPr>
          <p:cNvPr id="11" name="รูปห้าเหลี่ยม 10"/>
          <p:cNvSpPr/>
          <p:nvPr/>
        </p:nvSpPr>
        <p:spPr>
          <a:xfrm>
            <a:off x="1074102" y="3102099"/>
            <a:ext cx="522624" cy="611688"/>
          </a:xfrm>
          <a:prstGeom prst="homePlate">
            <a:avLst/>
          </a:prstGeom>
          <a:solidFill>
            <a:srgbClr val="3B8D6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chemeClr val="bg1">
                    <a:lumMod val="95000"/>
                  </a:schemeClr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endParaRPr lang="th-TH" sz="3600" b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513132" y="3831777"/>
            <a:ext cx="7025226" cy="555109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1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การจัดการคุณภาพระบบบริการอนามัยสิ่งแวดล้อมของ </a:t>
            </a:r>
            <a:r>
              <a:rPr lang="th-TH" sz="2400" b="1" dirty="0" err="1" smtClean="0">
                <a:latin typeface="TH SarabunPSK" pitchFamily="34" charset="-34"/>
                <a:cs typeface="TH SarabunPSK" pitchFamily="34" charset="-34"/>
              </a:rPr>
              <a:t>อปท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. (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EHA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1513132" y="4517573"/>
            <a:ext cx="7440863" cy="555109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1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ชุมชนที่มีศักยภาพในการจัดการด้านอนามัยสิ่งแวดล้อม (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Active Community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</p:txBody>
      </p:sp>
      <p:sp>
        <p:nvSpPr>
          <p:cNvPr id="15" name="รูปห้าเหลี่ยม 14"/>
          <p:cNvSpPr/>
          <p:nvPr/>
        </p:nvSpPr>
        <p:spPr>
          <a:xfrm>
            <a:off x="1074102" y="4492280"/>
            <a:ext cx="522624" cy="580402"/>
          </a:xfrm>
          <a:prstGeom prst="homePlate">
            <a:avLst/>
          </a:prstGeom>
          <a:solidFill>
            <a:srgbClr val="3B8D6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chemeClr val="bg1">
                    <a:lumMod val="95000"/>
                  </a:schemeClr>
                </a:solidFill>
                <a:latin typeface="TH SarabunPSK" pitchFamily="34" charset="-34"/>
                <a:cs typeface="TH SarabunPSK" pitchFamily="34" charset="-34"/>
              </a:rPr>
              <a:t>6</a:t>
            </a:r>
            <a:endParaRPr lang="th-TH" sz="3600" b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รูปห้าเหลี่ยม 15"/>
          <p:cNvSpPr/>
          <p:nvPr/>
        </p:nvSpPr>
        <p:spPr>
          <a:xfrm>
            <a:off x="1052227" y="3831777"/>
            <a:ext cx="522624" cy="580402"/>
          </a:xfrm>
          <a:prstGeom prst="homePlate">
            <a:avLst/>
          </a:prstGeom>
          <a:solidFill>
            <a:srgbClr val="18637B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chemeClr val="bg1">
                    <a:lumMod val="95000"/>
                  </a:schemeClr>
                </a:solidFill>
                <a:latin typeface="TH SarabunPSK" pitchFamily="34" charset="-34"/>
                <a:cs typeface="TH SarabunPSK" pitchFamily="34" charset="-34"/>
              </a:rPr>
              <a:t>5</a:t>
            </a:r>
            <a:endParaRPr lang="th-TH" sz="3600" b="1" dirty="0">
              <a:solidFill>
                <a:schemeClr val="bg1">
                  <a:lumMod val="9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9031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resentation-1494380_960_7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4021" cy="5197097"/>
          </a:xfrm>
          <a:prstGeom prst="rect">
            <a:avLst/>
          </a:prstGeom>
        </p:spPr>
      </p:pic>
      <p:pic>
        <p:nvPicPr>
          <p:cNvPr id="3" name="รูปภาพ 2" descr="กรมชล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2"/>
            <a:ext cx="785788" cy="817538"/>
          </a:xfrm>
          <a:prstGeom prst="rect">
            <a:avLst/>
          </a:prstGeom>
        </p:spPr>
      </p:pic>
      <p:pic>
        <p:nvPicPr>
          <p:cNvPr id="4" name="รูปภาพ 3" descr="โลโก้กระทรวง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53640" y="0"/>
            <a:ext cx="786077" cy="723014"/>
          </a:xfrm>
          <a:prstGeom prst="rect">
            <a:avLst/>
          </a:prstGeom>
        </p:spPr>
      </p:pic>
      <p:graphicFrame>
        <p:nvGraphicFramePr>
          <p:cNvPr id="7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051146"/>
              </p:ext>
            </p:extLst>
          </p:nvPr>
        </p:nvGraphicFramePr>
        <p:xfrm>
          <a:off x="-14068" y="702492"/>
          <a:ext cx="9144000" cy="1518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48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091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64742">
                <a:tc>
                  <a:txBody>
                    <a:bodyPr/>
                    <a:lstStyle/>
                    <a:p>
                      <a:pPr algn="ctr"/>
                      <a:r>
                        <a:rPr lang="th-TH" sz="2800" b="1" spc="50" dirty="0" smtClean="0">
                          <a:ln w="11430"/>
                          <a:solidFill>
                            <a:srgbClr val="FFFF00"/>
                          </a:solidFill>
                          <a:effectLst>
                            <a:outerShdw blurRad="76200" dist="50800" dir="5400000" algn="tl" rotWithShape="0">
                              <a:srgbClr val="000000">
                                <a:alpha val="65000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กิจกรรม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46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1. การจัดทำป้ายประชาสัมพันธ์</a:t>
                      </a:r>
                      <a:endParaRPr lang="en-US" sz="2800" b="1" dirty="0" smtClean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sz="2800" b="1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หมู่บ้านที่ได้รับผลกระทบ</a:t>
                      </a:r>
                      <a:endParaRPr lang="th-TH" sz="2800" b="1" baseline="0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1920" marR="12192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รูปภาพ 7" descr="ขยะคืนถิ่น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542" y="1885544"/>
            <a:ext cx="4369336" cy="1142673"/>
          </a:xfrm>
          <a:prstGeom prst="rect">
            <a:avLst/>
          </a:prstGeom>
        </p:spPr>
      </p:pic>
      <p:pic>
        <p:nvPicPr>
          <p:cNvPr id="9" name="รูปภาพ 8" descr="ร่วมด้วยช่วยกัน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2706" y="1885544"/>
            <a:ext cx="4795843" cy="1142673"/>
          </a:xfrm>
          <a:prstGeom prst="rect">
            <a:avLst/>
          </a:prstGeom>
        </p:spPr>
      </p:pic>
      <p:pic>
        <p:nvPicPr>
          <p:cNvPr id="10" name="รูปภาพ 9" descr="สวมหมวก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4539" y="3058897"/>
            <a:ext cx="3095177" cy="2084603"/>
          </a:xfrm>
          <a:prstGeom prst="rect">
            <a:avLst/>
          </a:prstGeom>
        </p:spPr>
      </p:pic>
      <p:pic>
        <p:nvPicPr>
          <p:cNvPr id="11" name="รูปภาพ 10" descr="ห้ามดื่ม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0142" y="3043506"/>
            <a:ext cx="2755074" cy="2122259"/>
          </a:xfrm>
          <a:prstGeom prst="rect">
            <a:avLst/>
          </a:prstGeom>
        </p:spPr>
      </p:pic>
      <p:pic>
        <p:nvPicPr>
          <p:cNvPr id="12" name="รูปภาพ 11" descr="ห้ามทิ้งขยะ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028218"/>
            <a:ext cx="3289465" cy="211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3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resentation-1494380_960_7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4021" cy="5197097"/>
          </a:xfrm>
          <a:prstGeom prst="rect">
            <a:avLst/>
          </a:prstGeom>
        </p:spPr>
      </p:pic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480076"/>
              </p:ext>
            </p:extLst>
          </p:nvPr>
        </p:nvGraphicFramePr>
        <p:xfrm>
          <a:off x="118754" y="674164"/>
          <a:ext cx="8906494" cy="1874640"/>
        </p:xfrm>
        <a:graphic>
          <a:graphicData uri="http://schemas.openxmlformats.org/drawingml/2006/table">
            <a:tbl>
              <a:tblPr/>
              <a:tblGrid>
                <a:gridCol w="617516"/>
                <a:gridCol w="3040083"/>
                <a:gridCol w="3016333"/>
                <a:gridCol w="2232562"/>
              </a:tblGrid>
              <a:tr h="777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ลำดับ</a:t>
                      </a:r>
                      <a:endParaRPr lang="en-US" sz="24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0369" marR="50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ชื่อโครงการ</a:t>
                      </a:r>
                      <a:endParaRPr lang="en-US" sz="24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0369" marR="50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เป้าหมาย</a:t>
                      </a:r>
                      <a:endParaRPr lang="en-US" sz="24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0369" marR="50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ผู้รับผิดชอบ</a:t>
                      </a:r>
                      <a:endParaRPr lang="en-US" sz="24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0369" marR="50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5984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2.</a:t>
                      </a:r>
                      <a:endParaRPr lang="en-US" sz="24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0369" marR="50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ผู้ก่อการดีด้านการป้องกันการจมน้ำ</a:t>
                      </a:r>
                      <a:endParaRPr lang="en-US" sz="24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0369" marR="50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เยาวชนตำบลแก่งดินสอ 100 คน</a:t>
                      </a:r>
                      <a:endParaRPr lang="en-US" sz="24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0369" marR="50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1.กลุ่มงาน </a:t>
                      </a:r>
                      <a:r>
                        <a:rPr lang="en-US" sz="2400" dirty="0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NCD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2.</a:t>
                      </a:r>
                      <a:r>
                        <a:rPr lang="th-TH" sz="2400" dirty="0" err="1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สสอ</a:t>
                      </a:r>
                      <a:r>
                        <a:rPr lang="th-TH" sz="2400" dirty="0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.นาดี รพ.สต.4 แห่ง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   ในตำบลแก่งดินสอ</a:t>
                      </a:r>
                      <a:endParaRPr lang="en-US" sz="24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0369" marR="50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85" y="2977685"/>
            <a:ext cx="3017634" cy="1883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2" descr="D:\env_jane\2562\กิจกรรม\ห้วยโสมง\ภาพกิจกรรม\อ่างล้างมือ\อ่างล้างมือ_๑๙๐๙๑๐_0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9" r="10274" b="8314"/>
          <a:stretch/>
        </p:blipFill>
        <p:spPr bwMode="auto">
          <a:xfrm>
            <a:off x="6270172" y="3032855"/>
            <a:ext cx="2716558" cy="1800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4" descr="D:\env_jane\2562\กิจกรรม\ห้วยโสมง\ภาพกิจกรรม\ว่ายน้ำ\ประชุมชี้แจงว่ายน้ำ_๑๙๐๙๑๑_00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8" b="15340"/>
          <a:stretch/>
        </p:blipFill>
        <p:spPr bwMode="auto">
          <a:xfrm>
            <a:off x="253464" y="3026745"/>
            <a:ext cx="2880320" cy="1846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สี่เหลี่ยมผืนผ้า 12"/>
          <p:cNvSpPr/>
          <p:nvPr/>
        </p:nvSpPr>
        <p:spPr>
          <a:xfrm>
            <a:off x="392892" y="2452911"/>
            <a:ext cx="1804786" cy="53016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cs typeface="+mj-cs"/>
              </a:rPr>
              <a:t>ประชุมชี้แจง</a:t>
            </a:r>
            <a:endParaRPr lang="th-TH" sz="20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3035243" y="2491883"/>
            <a:ext cx="2356153" cy="5406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cs typeface="+mj-cs"/>
              </a:rPr>
              <a:t>จัดทำคอกกั้นเด็ก </a:t>
            </a:r>
            <a:r>
              <a:rPr lang="th-TH" b="1" dirty="0" err="1" smtClean="0">
                <a:solidFill>
                  <a:schemeClr val="tx1"/>
                </a:solidFill>
                <a:cs typeface="+mj-cs"/>
              </a:rPr>
              <a:t>ศพด</a:t>
            </a:r>
            <a:r>
              <a:rPr lang="th-TH" b="1" dirty="0" smtClean="0">
                <a:solidFill>
                  <a:schemeClr val="tx1"/>
                </a:solidFill>
                <a:cs typeface="+mj-cs"/>
              </a:rPr>
              <a:t>.</a:t>
            </a:r>
            <a:endParaRPr lang="th-TH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640779" y="2545661"/>
            <a:ext cx="3498938" cy="4374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cs typeface="+mj-cs"/>
              </a:rPr>
              <a:t>พัฒนาสภาพแวดล้อมโดยการทำอ่างล้างมือ</a:t>
            </a:r>
            <a:endParaRPr lang="th-TH" b="1" dirty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16" name="รูปภาพ 15" descr="กรมชล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2"/>
            <a:ext cx="785788" cy="817538"/>
          </a:xfrm>
          <a:prstGeom prst="rect">
            <a:avLst/>
          </a:prstGeom>
        </p:spPr>
      </p:pic>
      <p:pic>
        <p:nvPicPr>
          <p:cNvPr id="17" name="รูปภาพ 16" descr="โลโก้กระทรวง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53640" y="0"/>
            <a:ext cx="786077" cy="72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3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resentation-1494380_960_7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4021" cy="5197097"/>
          </a:xfrm>
          <a:prstGeom prst="rect">
            <a:avLst/>
          </a:prstGeom>
        </p:spPr>
      </p:pic>
      <p:pic>
        <p:nvPicPr>
          <p:cNvPr id="6" name="รูปภาพ 5" descr="อบรมว่ายน้ำ 11-12 ก.ค_๑๙๐๙๐๖_00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6" y="3111333"/>
            <a:ext cx="3111335" cy="1931508"/>
          </a:xfrm>
          <a:prstGeom prst="rect">
            <a:avLst/>
          </a:prstGeom>
        </p:spPr>
      </p:pic>
      <p:pic>
        <p:nvPicPr>
          <p:cNvPr id="8" name="รูปภาพ 7" descr="อบรมว่ายน้ำ 11-12 ก.ค_๑๙๐๙๐๖_008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005" y="3158687"/>
            <a:ext cx="2862012" cy="1909876"/>
          </a:xfrm>
          <a:prstGeom prst="rect">
            <a:avLst/>
          </a:prstGeom>
        </p:spPr>
      </p:pic>
      <p:pic>
        <p:nvPicPr>
          <p:cNvPr id="9" name="รูปภาพ 8" descr="1385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6639636" y="2695829"/>
            <a:ext cx="1953751" cy="2953937"/>
          </a:xfrm>
          <a:prstGeom prst="rect">
            <a:avLst/>
          </a:prstGeom>
        </p:spPr>
      </p:pic>
      <p:sp>
        <p:nvSpPr>
          <p:cNvPr id="10" name="สี่เหลี่ยมผืนผ้า 9"/>
          <p:cNvSpPr/>
          <p:nvPr/>
        </p:nvSpPr>
        <p:spPr>
          <a:xfrm>
            <a:off x="785786" y="574365"/>
            <a:ext cx="7336935" cy="4374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อบรมป้องกันการจมน้ำ และการช่วยพื้นคืนชีพเบื้องต้น</a:t>
            </a:r>
            <a:endPara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1" name="รูปภาพ 10" descr="13852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98594" y="657482"/>
            <a:ext cx="1856478" cy="2873832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4" t="4540" r="19355"/>
          <a:stretch/>
        </p:blipFill>
        <p:spPr bwMode="auto">
          <a:xfrm>
            <a:off x="6198893" y="1166159"/>
            <a:ext cx="2787712" cy="1919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25" b="26115"/>
          <a:stretch/>
        </p:blipFill>
        <p:spPr bwMode="auto">
          <a:xfrm>
            <a:off x="3230005" y="1134438"/>
            <a:ext cx="2773498" cy="1919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รูปภาพ 13" descr="กรมชล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" y="2"/>
            <a:ext cx="785788" cy="817538"/>
          </a:xfrm>
          <a:prstGeom prst="rect">
            <a:avLst/>
          </a:prstGeom>
        </p:spPr>
      </p:pic>
      <p:pic>
        <p:nvPicPr>
          <p:cNvPr id="15" name="รูปภาพ 14" descr="โลโก้กระทรวง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353640" y="0"/>
            <a:ext cx="786077" cy="72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9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resentation-1494380_960_7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4021" cy="5197097"/>
          </a:xfrm>
          <a:prstGeom prst="rect">
            <a:avLst/>
          </a:prstGeom>
        </p:spPr>
      </p:pic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410709"/>
              </p:ext>
            </p:extLst>
          </p:nvPr>
        </p:nvGraphicFramePr>
        <p:xfrm>
          <a:off x="118754" y="709789"/>
          <a:ext cx="8906494" cy="1508880"/>
        </p:xfrm>
        <a:graphic>
          <a:graphicData uri="http://schemas.openxmlformats.org/drawingml/2006/table">
            <a:tbl>
              <a:tblPr/>
              <a:tblGrid>
                <a:gridCol w="617516"/>
                <a:gridCol w="3669476"/>
                <a:gridCol w="2739155"/>
                <a:gridCol w="1880347"/>
              </a:tblGrid>
              <a:tr h="777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ลำดับ</a:t>
                      </a:r>
                      <a:endParaRPr lang="en-US" sz="24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0369" marR="50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ชื่อโครงการ</a:t>
                      </a:r>
                      <a:endParaRPr lang="en-US" sz="24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0369" marR="50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เป้าหมาย</a:t>
                      </a:r>
                      <a:endParaRPr lang="en-US" sz="24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0369" marR="50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ผู้รับผิดชอบ</a:t>
                      </a:r>
                      <a:endParaRPr lang="en-US" sz="24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0369" marR="50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5984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3.</a:t>
                      </a:r>
                      <a:endParaRPr lang="en-US" sz="24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0369" marR="50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พัฒนา</a:t>
                      </a:r>
                      <a:r>
                        <a:rPr lang="th-TH" sz="2400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ร้านอาหารเพื่อรองรับการท่องเที่ยว</a:t>
                      </a:r>
                      <a:endParaRPr lang="en-US" sz="24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0369" marR="50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ร้านอาหารในพื้นที่ได้รับผลกระทบ</a:t>
                      </a:r>
                      <a:endParaRPr lang="en-US" sz="24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0369" marR="50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1.กลุ่มงาน </a:t>
                      </a:r>
                      <a:r>
                        <a:rPr lang="th-TH" sz="2400" dirty="0" err="1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คคบ</a:t>
                      </a:r>
                      <a:r>
                        <a:rPr lang="th-TH" sz="2400" dirty="0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2.</a:t>
                      </a:r>
                      <a:r>
                        <a:rPr lang="th-TH" sz="2400" dirty="0" err="1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สสอ</a:t>
                      </a:r>
                      <a:r>
                        <a:rPr lang="th-TH" sz="2400" dirty="0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.นาดี</a:t>
                      </a:r>
                      <a:endParaRPr lang="en-US" sz="24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0369" marR="50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54" y="2812300"/>
            <a:ext cx="3818426" cy="2267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สี่เหลี่ยมผืนผ้า 9"/>
          <p:cNvSpPr/>
          <p:nvPr/>
        </p:nvSpPr>
        <p:spPr>
          <a:xfrm>
            <a:off x="760004" y="2346900"/>
            <a:ext cx="3028208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อบรมมาตรฐานร้านอาหาร</a:t>
            </a:r>
            <a:endParaRPr lang="th-TH" sz="2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8" r="13847"/>
          <a:stretch/>
        </p:blipFill>
        <p:spPr bwMode="auto">
          <a:xfrm>
            <a:off x="4855422" y="2812300"/>
            <a:ext cx="3700093" cy="2267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สี่เหลี่ยมผืนผ้า 11"/>
          <p:cNvSpPr/>
          <p:nvPr/>
        </p:nvSpPr>
        <p:spPr>
          <a:xfrm>
            <a:off x="4599922" y="2317150"/>
            <a:ext cx="4146756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ตรวจประเมินมาตรฐานร้านอาหาร</a:t>
            </a:r>
            <a:endParaRPr lang="th-TH" sz="2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3" name="รูปภาพ 12" descr="กรมชล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2"/>
            <a:ext cx="785788" cy="817538"/>
          </a:xfrm>
          <a:prstGeom prst="rect">
            <a:avLst/>
          </a:prstGeom>
        </p:spPr>
      </p:pic>
      <p:pic>
        <p:nvPicPr>
          <p:cNvPr id="14" name="รูปภาพ 13" descr="โลโก้กระทรวง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53640" y="0"/>
            <a:ext cx="786077" cy="72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3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resentation-1494380_960_7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"/>
            <a:ext cx="9144021" cy="5197097"/>
          </a:xfrm>
          <a:prstGeom prst="rect">
            <a:avLst/>
          </a:prstGeom>
        </p:spPr>
      </p:pic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723459"/>
              </p:ext>
            </p:extLst>
          </p:nvPr>
        </p:nvGraphicFramePr>
        <p:xfrm>
          <a:off x="71254" y="65795"/>
          <a:ext cx="8977745" cy="1884156"/>
        </p:xfrm>
        <a:graphic>
          <a:graphicData uri="http://schemas.openxmlformats.org/drawingml/2006/table">
            <a:tbl>
              <a:tblPr/>
              <a:tblGrid>
                <a:gridCol w="617516"/>
                <a:gridCol w="3669476"/>
                <a:gridCol w="2739155"/>
                <a:gridCol w="1951598"/>
              </a:tblGrid>
              <a:tr h="421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ลำดับ</a:t>
                      </a:r>
                      <a:endParaRPr lang="en-US" sz="24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0369" marR="50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ชื่อโครงการ</a:t>
                      </a:r>
                      <a:endParaRPr lang="en-US" sz="24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0369" marR="50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เป้าหมาย</a:t>
                      </a:r>
                      <a:endParaRPr lang="en-US" sz="24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0369" marR="50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ผู้รับผิดชอบ</a:t>
                      </a:r>
                      <a:endParaRPr lang="en-US" sz="24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0369" marR="50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457931"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4.</a:t>
                      </a:r>
                      <a:endParaRPr lang="th-TH" dirty="0"/>
                    </a:p>
                  </a:txBody>
                  <a:tcPr marL="50369" marR="50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0" i="0" u="none" strike="noStrike" cap="none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  <a:sym typeface="Arial"/>
                        </a:rPr>
                        <a:t>เสริมสร้าง</a:t>
                      </a:r>
                      <a:r>
                        <a:rPr lang="th-TH" sz="2400" b="0" i="0" u="none" strike="noStrike" cap="none" baseline="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  <a:sym typeface="Arial"/>
                        </a:rPr>
                        <a:t> กลไกเฝ้าระวัง ป้องกัน/สอบสวนควบคุมโรคติดต่อที่สำคัญ ในพื้นที่ได้รับผลกระทบ</a:t>
                      </a:r>
                      <a:endParaRPr lang="en-US" sz="2400" dirty="0" smtClean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  <a:p>
                      <a:endParaRPr lang="th-TH" dirty="0"/>
                    </a:p>
                  </a:txBody>
                  <a:tcPr marL="50369" marR="50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บุคลากรสาธารณสุข  องค์กรปกครองส่วนท้องถิ่น </a:t>
                      </a:r>
                      <a:r>
                        <a:rPr lang="th-TH" sz="2400" dirty="0" err="1" smtClean="0">
                          <a:latin typeface="TH SarabunPSK" pitchFamily="34" charset="-34"/>
                          <a:cs typeface="TH SarabunPSK" pitchFamily="34" charset="-34"/>
                        </a:rPr>
                        <a:t>อส</a:t>
                      </a:r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ม.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ผู้นำชุมชน ครู และนักเรียน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จำนวน </a:t>
                      </a:r>
                      <a:r>
                        <a:rPr lang="en-US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150</a:t>
                      </a:r>
                      <a:r>
                        <a:rPr lang="th-TH" sz="2400" dirty="0" smtClean="0">
                          <a:latin typeface="TH SarabunPSK" pitchFamily="34" charset="-34"/>
                          <a:cs typeface="TH SarabunPSK" pitchFamily="34" charset="-34"/>
                        </a:rPr>
                        <a:t> คน</a:t>
                      </a:r>
                      <a:endParaRPr lang="th-TH" sz="24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50369" marR="50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1.กลุ่มงาน </a:t>
                      </a:r>
                      <a:r>
                        <a:rPr lang="en-US" sz="2400" dirty="0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CD</a:t>
                      </a:r>
                      <a:endParaRPr lang="th-TH" sz="2400" dirty="0" smtClean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2.</a:t>
                      </a:r>
                      <a:r>
                        <a:rPr lang="th-TH" sz="2400" dirty="0" err="1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สสอ</a:t>
                      </a:r>
                      <a:r>
                        <a:rPr lang="th-TH" sz="2400" dirty="0" smtClean="0"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.นาดี</a:t>
                      </a:r>
                      <a:endParaRPr lang="en-US" sz="2400" dirty="0"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50369" marR="503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6" descr="D:\env_jane\2562\กิจกรรม\ห้วยโสมง\ภาพกิจกรรม\CD\S__85033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917" y="2018806"/>
            <a:ext cx="1530070" cy="2846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D:\env_jane\2562\กิจกรรม\ห้วยโสมง\ภาพกิจกรรม\CD\S__85033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782" y="1986473"/>
            <a:ext cx="1530070" cy="2850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D:\env_jane\2562\กิจกรรม\ห้วยโสมง\ภาพกิจกรรม\CD\S__85033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398" y="1990365"/>
            <a:ext cx="1526177" cy="2850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D:\env_jane\2562\กิจกรรม\ห้วยโสมง\ภาพกิจกรรม\CD\S__850337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70" y="1993597"/>
            <a:ext cx="1526177" cy="2846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72419" y="4836689"/>
            <a:ext cx="6863507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ชุดสื่อประชาสัมพันธ์ 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ชาวปราจีนบุรีมีสุขภาพดี ภาคีร่วมใจปลอดโรคปลอดภัยกายใจเป็นสุข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”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" t="15828" r="2774" b="7637"/>
          <a:stretch/>
        </p:blipFill>
        <p:spPr bwMode="auto">
          <a:xfrm>
            <a:off x="6502575" y="2621419"/>
            <a:ext cx="2641445" cy="2079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17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presentation-1494380_960_7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"/>
            <a:ext cx="9144021" cy="51970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30569" y="488916"/>
            <a:ext cx="3779115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อบรมให้ความรู้แก่ภาคีเครือข่าย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0" y="1056911"/>
            <a:ext cx="6133521" cy="365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6422065" y="1682793"/>
            <a:ext cx="27219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* บุคลากร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สาธารณสุข  </a:t>
            </a:r>
            <a:endParaRPr lang="th-TH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* องค์กร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ปกครองส่วนท้องถิ่น </a:t>
            </a:r>
            <a:endParaRPr lang="th-TH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* </a:t>
            </a:r>
            <a:r>
              <a:rPr lang="th-TH" sz="24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ม. </a:t>
            </a:r>
            <a:endParaRPr lang="th-TH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* ผู้นำ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ชุมชน </a:t>
            </a:r>
            <a:endParaRPr lang="th-TH" sz="24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* ครู</a:t>
            </a:r>
          </a:p>
          <a:p>
            <a:pPr>
              <a:defRPr/>
            </a:pP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* นักเรียน 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จำนวน 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150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คน</a:t>
            </a:r>
          </a:p>
        </p:txBody>
      </p:sp>
      <p:pic>
        <p:nvPicPr>
          <p:cNvPr id="6" name="รูปภาพ 5" descr="กรมชล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2"/>
            <a:ext cx="785788" cy="817538"/>
          </a:xfrm>
          <a:prstGeom prst="rect">
            <a:avLst/>
          </a:prstGeom>
        </p:spPr>
      </p:pic>
      <p:pic>
        <p:nvPicPr>
          <p:cNvPr id="7" name="รูปภาพ 6" descr="โลโก้กระทรวง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53640" y="0"/>
            <a:ext cx="786077" cy="72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9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sz="6600" dirty="0" smtClean="0">
                <a:latin typeface="TH K2D July8" pitchFamily="2" charset="-34"/>
                <a:cs typeface="TH K2D July8" pitchFamily="2" charset="-34"/>
              </a:rPr>
              <a:t>ผลงานเด่น</a:t>
            </a:r>
            <a:endParaRPr lang="th-TH" sz="6600" dirty="0">
              <a:latin typeface="TH K2D July8" pitchFamily="2" charset="-34"/>
              <a:cs typeface="TH K2D July8" pitchFamily="2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32510" y="1196429"/>
            <a:ext cx="8680862" cy="3518079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1" algn="thaiDist"/>
            <a:endParaRPr lang="th-TH" sz="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 marL="457200" lvl="1" algn="thaiDist"/>
            <a:r>
              <a:rPr lang="th-TH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คณะกรรมการสาธารณสุขจังหวัด ( </a:t>
            </a:r>
            <a:r>
              <a:rPr lang="th-TH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คสจ</a:t>
            </a:r>
            <a:r>
              <a:rPr lang="th-TH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.)</a:t>
            </a:r>
          </a:p>
          <a:p>
            <a:pPr marL="457200" lvl="1" algn="thaiDist"/>
            <a:r>
              <a:rPr lang="th-TH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ผลักดันให้เกิดการสร้างบ่อหมักสิ่งปฏิกูล จำนวน 3 แห่ง </a:t>
            </a:r>
          </a:p>
          <a:p>
            <a:pPr marL="457200" lvl="1"/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              1. เทศบาลเมืองปราจีนบุรี </a:t>
            </a:r>
          </a:p>
          <a:p>
            <a:pPr marL="457200" lvl="1"/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              2. </a:t>
            </a:r>
            <a:r>
              <a:rPr lang="th-TH" sz="3200" b="1" dirty="0" err="1" smtClean="0">
                <a:latin typeface="TH SarabunPSK" pitchFamily="34" charset="-34"/>
                <a:cs typeface="TH SarabunPSK" pitchFamily="34" charset="-34"/>
              </a:rPr>
              <a:t>อบต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.ท่าตูม อ.ศรีมหา</a:t>
            </a:r>
            <a:r>
              <a:rPr lang="th-TH" sz="3200" b="1" dirty="0" err="1" smtClean="0">
                <a:latin typeface="TH SarabunPSK" pitchFamily="34" charset="-34"/>
                <a:cs typeface="TH SarabunPSK" pitchFamily="34" charset="-34"/>
              </a:rPr>
              <a:t>โพธิ</a:t>
            </a:r>
            <a:endParaRPr lang="th-TH" sz="3200" b="1" dirty="0" smtClean="0">
              <a:latin typeface="TH SarabunPSK" pitchFamily="34" charset="-34"/>
              <a:cs typeface="TH SarabunPSK" pitchFamily="34" charset="-34"/>
            </a:endParaRPr>
          </a:p>
          <a:p>
            <a:pPr marL="457200" lvl="1"/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              3. </a:t>
            </a:r>
            <a:r>
              <a:rPr lang="th-TH" sz="3200" b="1" dirty="0" err="1" smtClean="0">
                <a:latin typeface="TH SarabunPSK" pitchFamily="34" charset="-34"/>
                <a:cs typeface="TH SarabunPSK" pitchFamily="34" charset="-34"/>
              </a:rPr>
              <a:t>อบต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.หนองกี่ อ.กบินทร์บุรี  </a:t>
            </a:r>
          </a:p>
          <a:p>
            <a:pPr marL="457200" lvl="1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หมายเหตุ 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;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ปัจจุบันมี 1 แห่ง ที่เทศบาลตำบลกบินทร์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8897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79346" y="584549"/>
            <a:ext cx="60839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800" b="1" dirty="0" smtClean="0">
                <a:solidFill>
                  <a:schemeClr val="bg1"/>
                </a:solidFill>
                <a:latin typeface="TH K2D July8" pitchFamily="2" charset="-34"/>
                <a:cs typeface="TH K2D July8" pitchFamily="2" charset="-34"/>
              </a:rPr>
              <a:t>การดำเนินงานในปีงบประมาณ 2563</a:t>
            </a:r>
            <a:endParaRPr lang="th-TH" sz="3800" b="1" dirty="0">
              <a:solidFill>
                <a:schemeClr val="bg1"/>
              </a:solidFill>
              <a:latin typeface="TH K2D July8" pitchFamily="2" charset="-34"/>
              <a:cs typeface="TH K2D July8" pitchFamily="2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8299" y="1273531"/>
            <a:ext cx="576318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* จังหวัดปัจจัยเสี่ยง </a:t>
            </a:r>
          </a:p>
          <a:p>
            <a:r>
              <a:rPr lang="th-TH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* จัดประชุม </a:t>
            </a:r>
            <a:r>
              <a:rPr lang="th-TH" sz="28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คสจ</a:t>
            </a:r>
            <a:r>
              <a:rPr lang="th-TH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และคณะกรรมการ</a:t>
            </a:r>
            <a:r>
              <a:rPr lang="th-TH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เปรียบเทียบ  </a:t>
            </a:r>
            <a:r>
              <a:rPr lang="th-TH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4 ครั้ง</a:t>
            </a:r>
          </a:p>
          <a:p>
            <a:r>
              <a:rPr lang="th-TH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* </a:t>
            </a:r>
            <a:r>
              <a:rPr 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GREEN </a:t>
            </a:r>
            <a:r>
              <a:rPr 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&amp; CLEAN Hospital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* </a:t>
            </a:r>
            <a:r>
              <a:rPr 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EHA </a:t>
            </a:r>
            <a:endParaRPr lang="en-US" sz="2800" b="1" dirty="0" smtClean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* </a:t>
            </a:r>
            <a:r>
              <a:rPr lang="th-TH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ควบคุมเหตุรำคาญ</a:t>
            </a:r>
          </a:p>
          <a:p>
            <a:r>
              <a:rPr lang="th-TH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* โครงการป้องกัน แก้ไข ปัญหาด้านสาธารณสุข </a:t>
            </a:r>
          </a:p>
          <a:p>
            <a:r>
              <a:rPr lang="th-TH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และอนามัยสิ่งแวดล้อม ( โครงการห้วย</a:t>
            </a:r>
            <a:r>
              <a:rPr lang="th-TH" sz="2800" b="1" dirty="0" err="1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โสมง</a:t>
            </a:r>
            <a:r>
              <a:rPr lang="th-TH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)</a:t>
            </a:r>
            <a:endParaRPr lang="th-TH" sz="2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7977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667778" y="1058444"/>
            <a:ext cx="5955227" cy="1840675"/>
          </a:xfrm>
        </p:spPr>
        <p:txBody>
          <a:bodyPr/>
          <a:lstStyle/>
          <a:p>
            <a:pPr algn="ctr"/>
            <a:r>
              <a:rPr lang="th-TH" sz="10000" dirty="0" smtClean="0">
                <a:latin typeface="TH K2D July8" pitchFamily="2" charset="-34"/>
                <a:cs typeface="TH K2D July8" pitchFamily="2" charset="-34"/>
              </a:rPr>
              <a:t>ขอบคุณครับ</a:t>
            </a:r>
            <a:endParaRPr lang="th-TH" sz="10000" dirty="0">
              <a:latin typeface="TH K2D July8" pitchFamily="2" charset="-34"/>
              <a:cs typeface="TH K2D July8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9417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902526" y="14999"/>
            <a:ext cx="8241474" cy="1028700"/>
          </a:xfrm>
        </p:spPr>
        <p:txBody>
          <a:bodyPr/>
          <a:lstStyle/>
          <a:p>
            <a:pPr marL="914400" lvl="1" indent="-457200" algn="l"/>
            <a:r>
              <a:rPr lang="th-TH" sz="3600" dirty="0" smtClean="0">
                <a:latin typeface="TH K2D July8" pitchFamily="2" charset="-34"/>
                <a:cs typeface="TH K2D July8" pitchFamily="2" charset="-34"/>
              </a:rPr>
              <a:t>การบริหารจัดการข้อมูล/สถานการณ์ด้านสิ่งแวดล้อม</a:t>
            </a:r>
            <a:br>
              <a:rPr lang="th-TH" sz="3600" dirty="0" smtClean="0">
                <a:latin typeface="TH K2D July8" pitchFamily="2" charset="-34"/>
                <a:cs typeface="TH K2D July8" pitchFamily="2" charset="-34"/>
              </a:rPr>
            </a:br>
            <a:r>
              <a:rPr lang="th-TH" sz="3600" dirty="0" smtClean="0">
                <a:latin typeface="TH K2D July8" pitchFamily="2" charset="-34"/>
                <a:cs typeface="TH K2D July8" pitchFamily="2" charset="-34"/>
              </a:rPr>
              <a:t>และสุขภาพ 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( </a:t>
            </a:r>
            <a:r>
              <a:rPr lang="en-US" sz="3600" dirty="0" smtClean="0">
                <a:latin typeface="TH SarabunPSK" pitchFamily="34" charset="-34"/>
                <a:cs typeface="TH SarabunPSK" pitchFamily="34" charset="-34"/>
              </a:rPr>
              <a:t>NEHIS </a:t>
            </a:r>
            <a:r>
              <a:rPr lang="th-TH" sz="3600" dirty="0" smtClean="0">
                <a:latin typeface="TH K2D July8" pitchFamily="2" charset="-34"/>
                <a:cs typeface="TH K2D July8" pitchFamily="2" charset="-34"/>
              </a:rPr>
              <a:t>)</a:t>
            </a:r>
            <a:endParaRPr lang="th-TH" sz="3600" dirty="0">
              <a:latin typeface="TH K2D July8" pitchFamily="2" charset="-34"/>
              <a:cs typeface="TH K2D July8" pitchFamily="2" charset="-34"/>
            </a:endParaRPr>
          </a:p>
        </p:txBody>
      </p:sp>
      <p:graphicFrame>
        <p:nvGraphicFramePr>
          <p:cNvPr id="2" name="ไดอะแกรม 1"/>
          <p:cNvGraphicFramePr/>
          <p:nvPr>
            <p:extLst>
              <p:ext uri="{D42A27DB-BD31-4B8C-83A1-F6EECF244321}">
                <p14:modId xmlns:p14="http://schemas.microsoft.com/office/powerpoint/2010/main" val="988362516"/>
              </p:ext>
            </p:extLst>
          </p:nvPr>
        </p:nvGraphicFramePr>
        <p:xfrm>
          <a:off x="-250371" y="1099456"/>
          <a:ext cx="5334000" cy="4212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สี่เหลี่ยมผืนผ้า 20"/>
          <p:cNvSpPr/>
          <p:nvPr/>
        </p:nvSpPr>
        <p:spPr>
          <a:xfrm>
            <a:off x="5331029" y="1360716"/>
            <a:ext cx="3444833" cy="62048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3B8D6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b="1" dirty="0" err="1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อปท</a:t>
            </a:r>
            <a:r>
              <a:rPr lang="th-TH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. และ รพ.สต. สำรวจ</a:t>
            </a:r>
          </a:p>
          <a:p>
            <a:r>
              <a:rPr lang="th-TH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และบันทึกข้อมูลลงในโปแกรม </a:t>
            </a:r>
            <a:r>
              <a:rPr lang="en-US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NEHIS</a:t>
            </a:r>
            <a:endParaRPr lang="th-TH" sz="2400" b="1" dirty="0">
              <a:solidFill>
                <a:srgbClr val="7030A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9" name="รูปห้าเหลี่ยม 18"/>
          <p:cNvSpPr/>
          <p:nvPr/>
        </p:nvSpPr>
        <p:spPr>
          <a:xfrm>
            <a:off x="4594770" y="1426032"/>
            <a:ext cx="478970" cy="489857"/>
          </a:xfrm>
          <a:prstGeom prst="homePlate">
            <a:avLst/>
          </a:prstGeom>
          <a:solidFill>
            <a:srgbClr val="48AE76"/>
          </a:solidFill>
          <a:ln>
            <a:solidFill>
              <a:srgbClr val="00B05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5331029" y="3216715"/>
            <a:ext cx="3444833" cy="62048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3B8D6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สื่อสารข้อมูลสถานการณ์</a:t>
            </a:r>
          </a:p>
          <a:p>
            <a:r>
              <a:rPr lang="th-TH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แก่ประชาชน และภาคีเครือข่าย</a:t>
            </a:r>
            <a:endParaRPr lang="th-TH" sz="2400" b="1" dirty="0">
              <a:solidFill>
                <a:srgbClr val="7030A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3" name="รูปห้าเหลี่ยม 22"/>
          <p:cNvSpPr/>
          <p:nvPr/>
        </p:nvSpPr>
        <p:spPr>
          <a:xfrm>
            <a:off x="4594770" y="3282031"/>
            <a:ext cx="478970" cy="489857"/>
          </a:xfrm>
          <a:prstGeom prst="homePlate">
            <a:avLst/>
          </a:prstGeom>
          <a:solidFill>
            <a:srgbClr val="48AE76"/>
          </a:solidFill>
          <a:ln>
            <a:solidFill>
              <a:srgbClr val="00B05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5331030" y="4102920"/>
            <a:ext cx="3444833" cy="62048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3B8D6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b="1" dirty="0" err="1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อปท</a:t>
            </a:r>
            <a:r>
              <a:rPr lang="th-TH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. และภาคีเครือข่าย</a:t>
            </a:r>
          </a:p>
          <a:p>
            <a:r>
              <a:rPr lang="th-TH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นำข้อมูลไปวางแผนแก้ปัญหา</a:t>
            </a:r>
            <a:endParaRPr lang="th-TH" sz="2400" b="1" dirty="0">
              <a:solidFill>
                <a:srgbClr val="7030A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5" name="รูปห้าเหลี่ยม 24"/>
          <p:cNvSpPr/>
          <p:nvPr/>
        </p:nvSpPr>
        <p:spPr>
          <a:xfrm>
            <a:off x="4594771" y="4168236"/>
            <a:ext cx="478970" cy="489857"/>
          </a:xfrm>
          <a:prstGeom prst="homePlate">
            <a:avLst/>
          </a:prstGeom>
          <a:solidFill>
            <a:srgbClr val="48AE76"/>
          </a:solidFill>
          <a:ln>
            <a:solidFill>
              <a:srgbClr val="00B05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340929" y="2273116"/>
            <a:ext cx="3444833" cy="62048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3B8D6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b="1" dirty="0" err="1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สสจ</a:t>
            </a:r>
            <a:r>
              <a:rPr lang="th-TH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.ร่วมกับ </a:t>
            </a:r>
            <a:r>
              <a:rPr lang="th-TH" sz="2400" b="1" dirty="0" err="1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สสอ</a:t>
            </a:r>
            <a:r>
              <a:rPr lang="th-TH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.กำกับ ติดตาม</a:t>
            </a:r>
            <a:endParaRPr lang="th-TH" sz="2400" b="1" dirty="0">
              <a:solidFill>
                <a:srgbClr val="7030A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รูปห้าเหลี่ยม 10"/>
          <p:cNvSpPr/>
          <p:nvPr/>
        </p:nvSpPr>
        <p:spPr>
          <a:xfrm>
            <a:off x="4604670" y="2338432"/>
            <a:ext cx="478970" cy="489857"/>
          </a:xfrm>
          <a:prstGeom prst="homePlate">
            <a:avLst/>
          </a:prstGeom>
          <a:solidFill>
            <a:srgbClr val="48AE76"/>
          </a:solidFill>
          <a:ln>
            <a:solidFill>
              <a:srgbClr val="00B05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1269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สี่เหลี่ยมผืนผ้า 20"/>
          <p:cNvSpPr/>
          <p:nvPr/>
        </p:nvSpPr>
        <p:spPr>
          <a:xfrm>
            <a:off x="2217706" y="1360715"/>
            <a:ext cx="4218708" cy="15843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3B8D6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ปัญหา / อุปสรรค</a:t>
            </a:r>
          </a:p>
          <a:p>
            <a:r>
              <a:rPr lang="th-TH" sz="2400" b="1" dirty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   * โปรแกรม </a:t>
            </a:r>
            <a:r>
              <a:rPr lang="en-US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NEHIS </a:t>
            </a:r>
            <a:r>
              <a:rPr lang="th-TH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ยังไม่เสถียร </a:t>
            </a:r>
          </a:p>
          <a:p>
            <a:r>
              <a:rPr lang="th-TH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    * </a:t>
            </a:r>
            <a:r>
              <a:rPr lang="th-TH" sz="2400" b="1" dirty="0" err="1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อปท</a:t>
            </a:r>
            <a:r>
              <a:rPr lang="th-TH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.หลายแห่ง ไม่มีบุคลากรสาธารณสุข</a:t>
            </a:r>
            <a:endParaRPr lang="th-TH" sz="2400" b="1" dirty="0">
              <a:solidFill>
                <a:srgbClr val="7030A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2227606" y="3413115"/>
            <a:ext cx="4208808" cy="112325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3B8D6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โอกาสพัฒนา</a:t>
            </a:r>
          </a:p>
          <a:p>
            <a:r>
              <a:rPr lang="th-TH" sz="2400" b="1" dirty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   * </a:t>
            </a:r>
            <a:r>
              <a:rPr lang="th-TH" sz="2400" b="1" dirty="0" err="1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อปท</a:t>
            </a:r>
            <a:r>
              <a:rPr lang="th-TH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.นำข้อมูลในการแก้ไขปัญหา </a:t>
            </a:r>
          </a:p>
          <a:p>
            <a:r>
              <a:rPr lang="th-TH" sz="2400" b="1" dirty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      และพัฒนาอนามัยสิ่งแวดล้อม</a:t>
            </a:r>
            <a:endParaRPr lang="th-TH" sz="2400" b="1" dirty="0">
              <a:solidFill>
                <a:srgbClr val="7030A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9601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 rtl="0"/>
            <a:r>
              <a:rPr lang="th-TH" sz="3600" dirty="0" smtClean="0">
                <a:latin typeface="TH K2D July8" pitchFamily="2" charset="-34"/>
                <a:cs typeface="TH K2D July8" pitchFamily="2" charset="-34"/>
              </a:rPr>
              <a:t>การ</a:t>
            </a:r>
            <a:r>
              <a:rPr lang="th-TH" sz="3600" dirty="0">
                <a:latin typeface="TH K2D July8" pitchFamily="2" charset="-34"/>
                <a:cs typeface="TH K2D July8" pitchFamily="2" charset="-34"/>
              </a:rPr>
              <a:t>เฝ้าระวังด้านสิ่งแวดล้อมและ</a:t>
            </a:r>
            <a:r>
              <a:rPr lang="th-TH" sz="3600" dirty="0" smtClean="0">
                <a:latin typeface="TH K2D July8" pitchFamily="2" charset="-34"/>
                <a:cs typeface="TH K2D July8" pitchFamily="2" charset="-34"/>
              </a:rPr>
              <a:t>สุขภาพ</a:t>
            </a:r>
            <a:endParaRPr lang="th-TH" sz="4800" dirty="0">
              <a:latin typeface="TH K2D July8" pitchFamily="2" charset="-34"/>
              <a:cs typeface="TH K2D July8" pitchFamily="2" charset="-34"/>
            </a:endParaRPr>
          </a:p>
        </p:txBody>
      </p:sp>
      <p:graphicFrame>
        <p:nvGraphicFramePr>
          <p:cNvPr id="4" name="ไดอะแกรม 3"/>
          <p:cNvGraphicFramePr/>
          <p:nvPr>
            <p:extLst>
              <p:ext uri="{D42A27DB-BD31-4B8C-83A1-F6EECF244321}">
                <p14:modId xmlns:p14="http://schemas.microsoft.com/office/powerpoint/2010/main" val="785944270"/>
              </p:ext>
            </p:extLst>
          </p:nvPr>
        </p:nvGraphicFramePr>
        <p:xfrm>
          <a:off x="1284517" y="990605"/>
          <a:ext cx="6656477" cy="4255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รูปห้าเหลี่ยม 7"/>
          <p:cNvSpPr/>
          <p:nvPr/>
        </p:nvSpPr>
        <p:spPr>
          <a:xfrm flipH="1">
            <a:off x="5159829" y="1121229"/>
            <a:ext cx="3048002" cy="674914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th-TH" sz="1600" kern="12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กำกับ ติดตามและพัฒนาระบบบริหาร</a:t>
            </a:r>
            <a:r>
              <a:rPr lang="th-TH" sz="1600" kern="12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จัดการ             มูล</a:t>
            </a:r>
            <a:r>
              <a:rPr lang="th-TH" sz="1600" kern="12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ฝอยติดเชื้อให้</a:t>
            </a:r>
            <a:r>
              <a:rPr lang="th-TH" sz="1600" kern="12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ครอบคลุม</a:t>
            </a:r>
            <a:endParaRPr lang="th-TH" sz="18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รูปห้าเหลี่ยม 9"/>
          <p:cNvSpPr/>
          <p:nvPr/>
        </p:nvSpPr>
        <p:spPr>
          <a:xfrm flipH="1">
            <a:off x="6896102" y="2394857"/>
            <a:ext cx="2117273" cy="674916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th-TH" sz="18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เฝ้าระวังผลกระทบต่อสุขภาพ</a:t>
            </a:r>
            <a:r>
              <a:rPr lang="th-TH" sz="18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ประชาชน</a:t>
            </a:r>
            <a:endParaRPr lang="th-TH" sz="18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รูปห้าเหลี่ยม 11"/>
          <p:cNvSpPr/>
          <p:nvPr/>
        </p:nvSpPr>
        <p:spPr>
          <a:xfrm>
            <a:off x="228597" y="2416630"/>
            <a:ext cx="2090055" cy="718461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16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เฝ้าระวังระบบน้ำประปาหมู่บ้าน</a:t>
            </a:r>
          </a:p>
          <a:p>
            <a:pPr lvl="0"/>
            <a:r>
              <a:rPr lang="th-TH" sz="1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และคุณภาพ</a:t>
            </a:r>
            <a:r>
              <a:rPr lang="th-TH" sz="16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น้ำบริโภค</a:t>
            </a:r>
          </a:p>
        </p:txBody>
      </p:sp>
      <p:sp>
        <p:nvSpPr>
          <p:cNvPr id="14" name="รูปห้าเหลี่ยม 13"/>
          <p:cNvSpPr/>
          <p:nvPr/>
        </p:nvSpPr>
        <p:spPr>
          <a:xfrm flipH="1">
            <a:off x="6085115" y="4218212"/>
            <a:ext cx="2340427" cy="729345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8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เฝ้า</a:t>
            </a:r>
            <a:r>
              <a:rPr lang="th-TH" sz="18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ระวังผลกระทบต่อสุขภาพประชาชน</a:t>
            </a:r>
            <a:endParaRPr lang="th-TH" sz="18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รูปห้าเหลี่ยม 8"/>
          <p:cNvSpPr/>
          <p:nvPr/>
        </p:nvSpPr>
        <p:spPr>
          <a:xfrm>
            <a:off x="740225" y="4218212"/>
            <a:ext cx="2090055" cy="718461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6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เฝ้าระวังความปลอดภัยด้านอาหาร </a:t>
            </a:r>
          </a:p>
        </p:txBody>
      </p:sp>
    </p:spTree>
    <p:extLst>
      <p:ext uri="{BB962C8B-B14F-4D97-AF65-F5344CB8AC3E}">
        <p14:creationId xmlns:p14="http://schemas.microsoft.com/office/powerpoint/2010/main" val="390086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1039149" y="14999"/>
            <a:ext cx="7997975" cy="1028700"/>
          </a:xfrm>
        </p:spPr>
        <p:txBody>
          <a:bodyPr/>
          <a:lstStyle/>
          <a:p>
            <a:pPr lvl="1" algn="ctr" rtl="0"/>
            <a:r>
              <a:rPr lang="th-TH" sz="3600" dirty="0" smtClean="0">
                <a:latin typeface="TH K2D July8" pitchFamily="2" charset="-34"/>
                <a:cs typeface="TH K2D July8" pitchFamily="2" charset="-34"/>
              </a:rPr>
              <a:t>การ</a:t>
            </a:r>
            <a:r>
              <a:rPr lang="th-TH" sz="3600" dirty="0">
                <a:latin typeface="TH K2D July8" pitchFamily="2" charset="-34"/>
                <a:cs typeface="TH K2D July8" pitchFamily="2" charset="-34"/>
              </a:rPr>
              <a:t>ขับเคลื่อนการแก้ปัญหาด้านสิ่งแวดล้อมและ</a:t>
            </a:r>
            <a:r>
              <a:rPr lang="th-TH" sz="3600" dirty="0" smtClean="0">
                <a:latin typeface="TH K2D July8" pitchFamily="2" charset="-34"/>
                <a:cs typeface="TH K2D July8" pitchFamily="2" charset="-34"/>
              </a:rPr>
              <a:t>สุขภาพ</a:t>
            </a:r>
            <a:endParaRPr lang="th-TH" sz="4800" dirty="0">
              <a:latin typeface="TH K2D July8" pitchFamily="2" charset="-34"/>
              <a:cs typeface="TH K2D July8" pitchFamily="2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480326" y="1189610"/>
            <a:ext cx="4531063" cy="598713"/>
          </a:xfrm>
          <a:prstGeom prst="roundRect">
            <a:avLst/>
          </a:prstGeom>
          <a:solidFill>
            <a:srgbClr val="48AE76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TH K2D July8" pitchFamily="2" charset="-34"/>
                <a:cs typeface="TH K2D July8" pitchFamily="2" charset="-34"/>
              </a:rPr>
              <a:t>1.คณะกรรมการสาธารณสุขจังหวัด ( </a:t>
            </a:r>
            <a:r>
              <a:rPr lang="th-TH" sz="2400" b="1" dirty="0" err="1" smtClean="0">
                <a:solidFill>
                  <a:schemeClr val="tx1"/>
                </a:solidFill>
                <a:latin typeface="TH K2D July8" pitchFamily="2" charset="-34"/>
                <a:cs typeface="TH K2D July8" pitchFamily="2" charset="-34"/>
              </a:rPr>
              <a:t>คสจ</a:t>
            </a:r>
            <a:r>
              <a:rPr lang="th-TH" sz="2400" b="1" dirty="0" smtClean="0">
                <a:solidFill>
                  <a:schemeClr val="tx1"/>
                </a:solidFill>
                <a:latin typeface="TH K2D July8" pitchFamily="2" charset="-34"/>
                <a:cs typeface="TH K2D July8" pitchFamily="2" charset="-34"/>
              </a:rPr>
              <a:t>.)</a:t>
            </a:r>
            <a:endParaRPr lang="th-TH" sz="2400" b="1" dirty="0">
              <a:solidFill>
                <a:schemeClr val="tx1"/>
              </a:solidFill>
              <a:latin typeface="TH K2D July8" pitchFamily="2" charset="-34"/>
              <a:cs typeface="TH K2D July8" pitchFamily="2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711" y="1874521"/>
            <a:ext cx="53504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จัดประชุม 2 ครั้ง 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ติดตามประเด็นปัญหา </a:t>
            </a:r>
          </a:p>
          <a:p>
            <a:pPr lvl="4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*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การบริหารจัดการสิ่งปฏิกูล</a:t>
            </a:r>
          </a:p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*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การ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บริหารจัดการขยะในจังหวัดปราจีนบุรี</a:t>
            </a:r>
          </a:p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*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การ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บริหารจัดการมูลฝอยติดเชื้อในสถานพยาบาล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สัตว์/ชุมชน</a:t>
            </a:r>
          </a:p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*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การ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จัดอบรมฟื้นฟูความรู้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ตาม พ.ร.บ.การ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สาธารณสุข </a:t>
            </a:r>
            <a:endParaRPr lang="th-TH" sz="24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 พ.ศ.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2535 และที่แก้ไข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เพิ่มเติม</a:t>
            </a:r>
          </a:p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*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การ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ออกข้อบัญญัติของท้องถิ่น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ตาม พ.รบ.การสาธารณสุข </a:t>
            </a:r>
          </a:p>
          <a:p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 พ.ศ.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2535 และที่แก้ไข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เพิ่มเติม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5916626" y="3944929"/>
            <a:ext cx="2795867" cy="1078892"/>
          </a:xfrm>
          <a:prstGeom prst="rect">
            <a:avLst/>
          </a:prstGeom>
          <a:noFill/>
          <a:ln>
            <a:solidFill>
              <a:srgbClr val="3B8D6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สี่เหลี่ยมผืนผ้ามุมมน 14"/>
          <p:cNvSpPr/>
          <p:nvPr/>
        </p:nvSpPr>
        <p:spPr>
          <a:xfrm>
            <a:off x="5463480" y="3518442"/>
            <a:ext cx="3394270" cy="557892"/>
          </a:xfrm>
          <a:prstGeom prst="roundRect">
            <a:avLst/>
          </a:prstGeom>
          <a:solidFill>
            <a:srgbClr val="48AE76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TH K2D July8" pitchFamily="2" charset="-34"/>
                <a:cs typeface="TH K2D July8" pitchFamily="2" charset="-34"/>
              </a:rPr>
              <a:t>2.คณะกรรมการเปรียบเทียบคดีฯ</a:t>
            </a:r>
            <a:endParaRPr lang="th-TH" sz="2400" b="1" dirty="0">
              <a:solidFill>
                <a:schemeClr val="tx1"/>
              </a:solidFill>
              <a:latin typeface="TH K2D July8" pitchFamily="2" charset="-34"/>
              <a:cs typeface="TH K2D July8" pitchFamily="2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96626" y="4190124"/>
            <a:ext cx="2301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FF0000"/>
                </a:solidFill>
                <a:latin typeface="TH K2D July8" pitchFamily="2" charset="-34"/>
                <a:cs typeface="TH K2D July8" pitchFamily="2" charset="-34"/>
              </a:rPr>
              <a:t>จัดประชุม 2 ครั้ง</a:t>
            </a:r>
          </a:p>
          <a:p>
            <a:r>
              <a:rPr lang="th-TH" sz="2400" dirty="0" smtClean="0">
                <a:solidFill>
                  <a:schemeClr val="tx1"/>
                </a:solidFill>
                <a:latin typeface="TH K2D July8" pitchFamily="2" charset="-34"/>
                <a:cs typeface="TH K2D July8" pitchFamily="2" charset="-34"/>
              </a:rPr>
              <a:t>รวมทั้งสิ้น 7 คดี</a:t>
            </a:r>
          </a:p>
        </p:txBody>
      </p:sp>
      <p:pic>
        <p:nvPicPr>
          <p:cNvPr id="1026" name="Picture 2" descr="C:\Users\User\Desktop\ENV\รูปส่งงานยุทธ์ฯ\รูป คสจ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153" y="1189611"/>
            <a:ext cx="3327991" cy="209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06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มุมมน 10"/>
          <p:cNvSpPr/>
          <p:nvPr/>
        </p:nvSpPr>
        <p:spPr>
          <a:xfrm>
            <a:off x="605738" y="1201165"/>
            <a:ext cx="5937565" cy="557892"/>
          </a:xfrm>
          <a:prstGeom prst="roundRect">
            <a:avLst/>
          </a:prstGeom>
          <a:solidFill>
            <a:srgbClr val="48AE76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TH K2D July8" pitchFamily="2" charset="-34"/>
                <a:cs typeface="TH K2D July8" pitchFamily="2" charset="-34"/>
              </a:rPr>
              <a:t>3.คณะอนุกรรมการสาธารณสุขอำเภอศรีมหา</a:t>
            </a:r>
            <a:r>
              <a:rPr lang="th-TH" sz="2400" b="1" dirty="0" err="1" smtClean="0">
                <a:solidFill>
                  <a:schemeClr val="tx1"/>
                </a:solidFill>
                <a:latin typeface="TH K2D July8" pitchFamily="2" charset="-34"/>
                <a:cs typeface="TH K2D July8" pitchFamily="2" charset="-34"/>
              </a:rPr>
              <a:t>โพธิ</a:t>
            </a:r>
            <a:r>
              <a:rPr lang="th-TH" sz="2400" b="1" dirty="0" smtClean="0">
                <a:solidFill>
                  <a:schemeClr val="tx1"/>
                </a:solidFill>
                <a:latin typeface="TH K2D July8" pitchFamily="2" charset="-34"/>
                <a:cs typeface="TH K2D July8" pitchFamily="2" charset="-34"/>
              </a:rPr>
              <a:t> ( </a:t>
            </a:r>
            <a:r>
              <a:rPr lang="th-TH" sz="2400" b="1" dirty="0" err="1" smtClean="0">
                <a:solidFill>
                  <a:schemeClr val="tx1"/>
                </a:solidFill>
                <a:latin typeface="TH K2D July8" pitchFamily="2" charset="-34"/>
                <a:cs typeface="TH K2D July8" pitchFamily="2" charset="-34"/>
              </a:rPr>
              <a:t>อสธอ</a:t>
            </a:r>
            <a:r>
              <a:rPr lang="th-TH" sz="2400" b="1" dirty="0" smtClean="0">
                <a:solidFill>
                  <a:schemeClr val="tx1"/>
                </a:solidFill>
                <a:latin typeface="TH K2D July8" pitchFamily="2" charset="-34"/>
                <a:cs typeface="TH K2D July8" pitchFamily="2" charset="-34"/>
              </a:rPr>
              <a:t>.)</a:t>
            </a:r>
            <a:endParaRPr lang="th-TH" sz="2400" b="1" dirty="0">
              <a:solidFill>
                <a:schemeClr val="tx1"/>
              </a:solidFill>
              <a:latin typeface="TH K2D July8" pitchFamily="2" charset="-34"/>
              <a:cs typeface="TH K2D July8" pitchFamily="2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7691" y="2041273"/>
            <a:ext cx="817505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FF0000"/>
                </a:solidFill>
                <a:latin typeface="TH K2D July8" pitchFamily="2" charset="-34"/>
                <a:cs typeface="TH K2D July8" pitchFamily="2" charset="-34"/>
              </a:rPr>
              <a:t>จัดประชุม 2 ครั้ง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ติดตาม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ประเด็นปัญหา </a:t>
            </a:r>
          </a:p>
          <a:p>
            <a:pPr lvl="4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*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ผลักดันให้เกิดการสร้างบ่อบำบัด/บ่อหมักสิ่งปฏิกูล ที่ </a:t>
            </a:r>
            <a:r>
              <a:rPr lang="th-TH" sz="2400" dirty="0" err="1" smtClean="0">
                <a:latin typeface="TH SarabunPSK" pitchFamily="34" charset="-34"/>
                <a:cs typeface="TH SarabunPSK" pitchFamily="34" charset="-34"/>
              </a:rPr>
              <a:t>อบต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.ท่าตูม จำนวน 1 แห่ง</a:t>
            </a:r>
          </a:p>
          <a:p>
            <a:pPr lvl="4"/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 (พาผู้นำชุมชน จำนวน 30 คน ไปศึกษาดูงาน ณ เทศบาลนครนนทบุรี วันที่ 11 ก.ค. 2562)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*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การ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จัดอบรมฟื้นฟูความรู้ตามพระราชบัญญัติการ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สาธารณสุข พ.ศ.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2535 และที่แก้ไขเพิ่มเติม</a:t>
            </a:r>
          </a:p>
          <a:p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 อบรมเจ้าหน้าที่ ที่เกี่ยวข้องของ </a:t>
            </a:r>
            <a:r>
              <a:rPr lang="th-TH" sz="2400" b="1" dirty="0" err="1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อปท</a:t>
            </a:r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.ในอำเภอศรีมหา</a:t>
            </a:r>
            <a:r>
              <a:rPr lang="th-TH" sz="2400" b="1" dirty="0" err="1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โพธิ</a:t>
            </a:r>
            <a:r>
              <a:rPr lang="th-TH" sz="2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เมื่อวันที่ 1 ก.ค. 2562 )</a:t>
            </a:r>
            <a:endParaRPr lang="th-TH" sz="2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*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การ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ออกข้อบัญญัติของท้องถิ่น ตาม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พระราชบัญญัติการ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สาธารณสุข พ.ศ.2535 และที่แก้ไข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เพิ่มเติม</a:t>
            </a:r>
          </a:p>
          <a:p>
            <a:r>
              <a:rPr lang="th-TH" sz="2400" b="1" dirty="0" smtClean="0">
                <a:solidFill>
                  <a:srgbClr val="FF0000"/>
                </a:solidFill>
                <a:latin typeface="TH K2D July8" pitchFamily="2" charset="-34"/>
                <a:cs typeface="TH K2D July8" pitchFamily="2" charset="-34"/>
              </a:rPr>
              <a:t> ( เริ่มดำเนินการออกข้อบัญญัติทั้ง 9 แห่ง )</a:t>
            </a:r>
          </a:p>
          <a:p>
            <a:endParaRPr lang="th-TH" sz="1600" dirty="0" smtClean="0">
              <a:solidFill>
                <a:schemeClr val="tx1"/>
              </a:solidFill>
              <a:latin typeface="TH K2D July8" pitchFamily="2" charset="-34"/>
              <a:cs typeface="TH K2D July8" pitchFamily="2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577067" y="1962644"/>
            <a:ext cx="8305676" cy="2716235"/>
          </a:xfrm>
          <a:prstGeom prst="rect">
            <a:avLst/>
          </a:prstGeom>
          <a:noFill/>
          <a:ln>
            <a:solidFill>
              <a:srgbClr val="3B8D6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ชื่อเรื่อง 2"/>
          <p:cNvSpPr>
            <a:spLocks noGrp="1"/>
          </p:cNvSpPr>
          <p:nvPr>
            <p:ph type="title"/>
          </p:nvPr>
        </p:nvSpPr>
        <p:spPr>
          <a:xfrm>
            <a:off x="1039149" y="14999"/>
            <a:ext cx="7997975" cy="1028700"/>
          </a:xfrm>
        </p:spPr>
        <p:txBody>
          <a:bodyPr/>
          <a:lstStyle/>
          <a:p>
            <a:pPr lvl="1" algn="ctr" rtl="0"/>
            <a:r>
              <a:rPr lang="th-TH" sz="3600" dirty="0" smtClean="0">
                <a:latin typeface="TH K2D July8" pitchFamily="2" charset="-34"/>
                <a:cs typeface="TH K2D July8" pitchFamily="2" charset="-34"/>
              </a:rPr>
              <a:t>การ</a:t>
            </a:r>
            <a:r>
              <a:rPr lang="th-TH" sz="3600" dirty="0">
                <a:latin typeface="TH K2D July8" pitchFamily="2" charset="-34"/>
                <a:cs typeface="TH K2D July8" pitchFamily="2" charset="-34"/>
              </a:rPr>
              <a:t>ขับเคลื่อนการแก้ปัญหาด้านสิ่งแวดล้อมและ</a:t>
            </a:r>
            <a:r>
              <a:rPr lang="th-TH" sz="3600" dirty="0" smtClean="0">
                <a:latin typeface="TH K2D July8" pitchFamily="2" charset="-34"/>
                <a:cs typeface="TH K2D July8" pitchFamily="2" charset="-34"/>
              </a:rPr>
              <a:t>สุขภาพ</a:t>
            </a:r>
            <a:endParaRPr lang="th-TH" sz="4800" dirty="0">
              <a:latin typeface="TH K2D July8" pitchFamily="2" charset="-34"/>
              <a:cs typeface="TH K2D July8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1691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1181103" y="-28545"/>
            <a:ext cx="7581924" cy="1028700"/>
          </a:xfrm>
        </p:spPr>
        <p:txBody>
          <a:bodyPr/>
          <a:lstStyle/>
          <a:p>
            <a:pPr lvl="1" algn="ctr" rtl="0"/>
            <a:r>
              <a:rPr lang="th-TH" sz="3600" dirty="0" smtClean="0">
                <a:latin typeface="TH K2D July8" pitchFamily="2" charset="-34"/>
                <a:cs typeface="TH K2D July8" pitchFamily="2" charset="-34"/>
              </a:rPr>
              <a:t>การ</a:t>
            </a:r>
            <a:r>
              <a:rPr lang="th-TH" sz="3600" dirty="0">
                <a:latin typeface="TH K2D July8" pitchFamily="2" charset="-34"/>
                <a:cs typeface="TH K2D July8" pitchFamily="2" charset="-34"/>
              </a:rPr>
              <a:t>จัดการมูลฝอยติดเชื้อของสถานบริการ</a:t>
            </a:r>
            <a:r>
              <a:rPr lang="th-TH" sz="3600" dirty="0" smtClean="0">
                <a:latin typeface="TH K2D July8" pitchFamily="2" charset="-34"/>
                <a:cs typeface="TH K2D July8" pitchFamily="2" charset="-34"/>
              </a:rPr>
              <a:t>สาธารณสุข</a:t>
            </a:r>
            <a:endParaRPr lang="th-TH" sz="4800" dirty="0">
              <a:latin typeface="TH K2D July8" pitchFamily="2" charset="-34"/>
              <a:cs typeface="TH K2D July8" pitchFamily="2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756734"/>
              </p:ext>
            </p:extLst>
          </p:nvPr>
        </p:nvGraphicFramePr>
        <p:xfrm>
          <a:off x="631371" y="1268180"/>
          <a:ext cx="8164286" cy="3760035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947766"/>
                <a:gridCol w="1492897"/>
                <a:gridCol w="2052736"/>
                <a:gridCol w="2670887"/>
              </a:tblGrid>
              <a:tr h="6912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เครือข่ายบริการ(</a:t>
                      </a:r>
                      <a:r>
                        <a:rPr lang="en-US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CUP)</a:t>
                      </a:r>
                      <a:endParaRPr lang="en-US" sz="16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ขนาด</a:t>
                      </a:r>
                      <a:endParaRPr lang="en-US" sz="1600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(จำนวนเตียง)</a:t>
                      </a:r>
                      <a:endParaRPr lang="en-US" sz="16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ปริมาณมูล</a:t>
                      </a:r>
                      <a:r>
                        <a:rPr lang="th-TH" sz="20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ฝอยติด</a:t>
                      </a: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เชื้อ</a:t>
                      </a:r>
                      <a:endParaRPr lang="en-US" sz="1600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(กิโลกรัม)</a:t>
                      </a:r>
                      <a:endParaRPr lang="en-US" sz="16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ปริมาณมูลฝอยติดเชื้อเฉลี่ยต่อวัน</a:t>
                      </a:r>
                      <a:endParaRPr lang="en-US" sz="1600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(กิโลกรัม)</a:t>
                      </a:r>
                      <a:endParaRPr lang="en-US" sz="16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</a:tr>
              <a:tr h="3835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เมือง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50</a:t>
                      </a:r>
                      <a:r>
                        <a:rPr lang="en-US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19,473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628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3835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กบินทร์บุรี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248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5,316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171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3835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นาดี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60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,483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48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3835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 err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ประจันต</a:t>
                      </a: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คาม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30</a:t>
                      </a:r>
                      <a:endParaRPr lang="en-US" sz="20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666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21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3835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บ้านสร้าง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30</a:t>
                      </a:r>
                      <a:endParaRPr lang="en-US" sz="20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1,371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44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3735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ศรีมหา</a:t>
                      </a:r>
                      <a:r>
                        <a:rPr lang="th-TH" sz="2000" dirty="0" err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โพธิ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60</a:t>
                      </a:r>
                      <a:endParaRPr lang="en-US" sz="20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1,853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60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3835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 err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ศรีมโหสถ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30</a:t>
                      </a:r>
                      <a:endParaRPr lang="en-US" sz="20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671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22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39359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รวม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958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30,833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995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สี่เหลี่ยมผืนผ้า 1"/>
          <p:cNvSpPr/>
          <p:nvPr/>
        </p:nvSpPr>
        <p:spPr>
          <a:xfrm>
            <a:off x="1572988" y="873572"/>
            <a:ext cx="6296024" cy="35922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ปริมาณมูลฝอยติดเชื้อเดือนสิงหาคม 2562 จำแนกตามเครือข่ายบริการ </a:t>
            </a:r>
            <a:r>
              <a:rPr lang="en-US" sz="2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(CUP)</a:t>
            </a:r>
            <a:endParaRPr lang="th-TH" sz="2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377560" y="4983884"/>
            <a:ext cx="36358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000" dirty="0">
                <a:latin typeface="TH K2D July8" pitchFamily="2" charset="-34"/>
                <a:cs typeface="TH K2D July8" pitchFamily="2" charset="-34"/>
              </a:rPr>
              <a:t>ข้อมูลจากระบบรายงาน </a:t>
            </a:r>
            <a:r>
              <a:rPr lang="en-US" sz="1000" dirty="0">
                <a:latin typeface="TH K2D July8" pitchFamily="2" charset="-34"/>
                <a:cs typeface="TH K2D July8" pitchFamily="2" charset="-34"/>
              </a:rPr>
              <a:t>: http://envmanifest.anamai.moph.go.th/?summary_hosp&amp;id=25</a:t>
            </a:r>
          </a:p>
        </p:txBody>
      </p:sp>
    </p:spTree>
    <p:extLst>
      <p:ext uri="{BB962C8B-B14F-4D97-AF65-F5344CB8AC3E}">
        <p14:creationId xmlns:p14="http://schemas.microsoft.com/office/powerpoint/2010/main" val="187591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ผลการค้นหารูปภาพสำหรับ รูปภาพขยะติดเชื้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446" y="3419455"/>
            <a:ext cx="2210387" cy="177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1146025" y="14999"/>
            <a:ext cx="7900004" cy="1028700"/>
          </a:xfrm>
        </p:spPr>
        <p:txBody>
          <a:bodyPr/>
          <a:lstStyle/>
          <a:p>
            <a:pPr lvl="1" algn="ctr" rtl="0"/>
            <a:r>
              <a:rPr lang="th-TH" sz="3600" dirty="0" smtClean="0">
                <a:latin typeface="TH K2D July8" pitchFamily="2" charset="-34"/>
                <a:cs typeface="TH K2D July8" pitchFamily="2" charset="-34"/>
              </a:rPr>
              <a:t>การ</a:t>
            </a:r>
            <a:r>
              <a:rPr lang="th-TH" sz="3600" dirty="0">
                <a:latin typeface="TH K2D July8" pitchFamily="2" charset="-34"/>
                <a:cs typeface="TH K2D July8" pitchFamily="2" charset="-34"/>
              </a:rPr>
              <a:t>จัดการมูลฝอยติดเชื้อของสถานบริการ</a:t>
            </a:r>
            <a:r>
              <a:rPr lang="th-TH" sz="3600" dirty="0" smtClean="0">
                <a:latin typeface="TH K2D July8" pitchFamily="2" charset="-34"/>
                <a:cs typeface="TH K2D July8" pitchFamily="2" charset="-34"/>
              </a:rPr>
              <a:t>สาธารณสุข</a:t>
            </a:r>
            <a:endParaRPr lang="th-TH" sz="4800" dirty="0">
              <a:latin typeface="TH K2D July8" pitchFamily="2" charset="-34"/>
              <a:cs typeface="TH K2D July8" pitchFamily="2" charset="-34"/>
            </a:endParaRPr>
          </a:p>
        </p:txBody>
      </p:sp>
      <p:graphicFrame>
        <p:nvGraphicFramePr>
          <p:cNvPr id="7" name="ไดอะแกรม 6"/>
          <p:cNvGraphicFramePr/>
          <p:nvPr>
            <p:extLst>
              <p:ext uri="{D42A27DB-BD31-4B8C-83A1-F6EECF244321}">
                <p14:modId xmlns:p14="http://schemas.microsoft.com/office/powerpoint/2010/main" val="173181258"/>
              </p:ext>
            </p:extLst>
          </p:nvPr>
        </p:nvGraphicFramePr>
        <p:xfrm>
          <a:off x="345688" y="1103971"/>
          <a:ext cx="8619892" cy="691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กล่องข้อความ 7"/>
          <p:cNvSpPr txBox="1"/>
          <p:nvPr/>
        </p:nvSpPr>
        <p:spPr>
          <a:xfrm>
            <a:off x="391887" y="1953227"/>
            <a:ext cx="16744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2000" b="1" spc="-40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มี</a:t>
            </a:r>
            <a:r>
              <a:rPr lang="th-TH" sz="2000" b="1" spc="-40" dirty="0" smtClean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บุคลากร</a:t>
            </a:r>
            <a:r>
              <a:rPr lang="th-TH" sz="2000" b="1" spc="-40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ควบคุม/</a:t>
            </a:r>
          </a:p>
          <a:p>
            <a:pPr>
              <a:defRPr/>
            </a:pPr>
            <a:r>
              <a:rPr lang="th-TH" sz="2000" b="1" spc="-40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ผู้</a:t>
            </a:r>
            <a:r>
              <a:rPr lang="th-TH" sz="2000" b="1" spc="-4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เก็บ/ผู้ขน ผ่านการอบรมตามหลักเกณฑ์</a:t>
            </a:r>
            <a:endParaRPr lang="th-TH" sz="2000" spc="-4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 9"/>
          <p:cNvSpPr>
            <a:spLocks noChangeArrowheads="1"/>
          </p:cNvSpPr>
          <p:nvPr/>
        </p:nvSpPr>
        <p:spPr bwMode="auto">
          <a:xfrm>
            <a:off x="2320825" y="1953227"/>
            <a:ext cx="188595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34975" lvl="1" indent="-342900" eaLnBrk="1" hangingPunct="1">
              <a:buFont typeface="Wingdings" pitchFamily="2" charset="2"/>
              <a:buChar char="v"/>
              <a:tabLst>
                <a:tab pos="720725" algn="l"/>
              </a:tabLst>
            </a:pPr>
            <a:r>
              <a:rPr lang="th-TH" sz="20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รพ.</a:t>
            </a:r>
            <a:r>
              <a:rPr lang="th-TH" sz="2000" b="1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ทุกแห่ง</a:t>
            </a:r>
            <a:r>
              <a:rPr lang="th-TH" sz="20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มี</a:t>
            </a:r>
            <a:r>
              <a:rPr lang="th-TH" sz="2000" b="1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ที่พัก</a:t>
            </a:r>
            <a:r>
              <a:rPr lang="th-TH" sz="20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มูลฝอยติด</a:t>
            </a:r>
            <a:r>
              <a:rPr lang="th-TH" sz="20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เชื้อ</a:t>
            </a:r>
          </a:p>
          <a:p>
            <a:pPr marL="434975" lvl="1" indent="-342900" eaLnBrk="1" hangingPunct="1">
              <a:buFont typeface="Wingdings" pitchFamily="2" charset="2"/>
              <a:buChar char="v"/>
              <a:tabLst>
                <a:tab pos="720725" algn="l"/>
              </a:tabLst>
            </a:pPr>
            <a:r>
              <a:rPr lang="th-TH" sz="20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รพ.สต. มากกว่าร้อยละ 90 มีที่พักมูลฝอยติดเชื้อ</a:t>
            </a:r>
            <a:endParaRPr lang="th-TH" sz="20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510582" y="1942070"/>
            <a:ext cx="2495551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thaiDi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720725" algn="l"/>
              </a:tabLst>
              <a:defRPr/>
            </a:pPr>
            <a:r>
              <a:rPr lang="th-TH" sz="2000" b="1" spc="-6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รพ.รับมูลฝอย</a:t>
            </a:r>
            <a:r>
              <a:rPr lang="th-TH" sz="2000" b="1" spc="-60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จาก รพ.</a:t>
            </a:r>
            <a:r>
              <a:rPr lang="th-TH" sz="2000" b="1" spc="-6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สต.</a:t>
            </a:r>
            <a:r>
              <a:rPr lang="th-TH" sz="2000" b="1" spc="-60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 </a:t>
            </a:r>
            <a:r>
              <a:rPr lang="th-TH" sz="2000" b="1" spc="-60" dirty="0" smtClean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th-TH" sz="1800" b="1" dirty="0" smtClean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(</a:t>
            </a:r>
            <a:r>
              <a:rPr lang="th-TH" sz="1800" b="1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เมือง,นา</a:t>
            </a:r>
            <a:r>
              <a:rPr lang="th-TH" sz="1800" b="1" dirty="0" smtClean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ดี</a:t>
            </a:r>
            <a:r>
              <a:rPr lang="th-TH" sz="1800" b="1" spc="-50" dirty="0" smtClean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,</a:t>
            </a:r>
            <a:r>
              <a:rPr lang="th-TH" sz="1800" b="1" dirty="0" err="1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ประจันต</a:t>
            </a:r>
            <a:r>
              <a:rPr lang="th-TH" sz="1800" b="1" dirty="0" smtClean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คาม</a:t>
            </a:r>
            <a:r>
              <a:rPr lang="en-US" sz="1800" b="1" dirty="0" smtClean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,</a:t>
            </a:r>
            <a:r>
              <a:rPr lang="th-TH" sz="1800" b="1" dirty="0" smtClean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บ้านสร้าง</a:t>
            </a:r>
            <a:r>
              <a:rPr lang="en-US" sz="1800" b="1" dirty="0" smtClean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, </a:t>
            </a:r>
            <a:r>
              <a:rPr lang="th-TH" sz="1800" b="1" dirty="0" err="1" smtClean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ศรีมโหสถ</a:t>
            </a:r>
            <a:r>
              <a:rPr lang="th-TH" sz="1800" b="1" dirty="0" smtClean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)</a:t>
            </a:r>
            <a:endParaRPr lang="th-TH" sz="18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marL="0" lvl="1" algn="thaiDi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720725" algn="l"/>
              </a:tabLst>
              <a:defRPr/>
            </a:pPr>
            <a:r>
              <a:rPr lang="th-TH" sz="20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บ.เอกชนรับ</a:t>
            </a:r>
            <a:r>
              <a:rPr lang="th-TH" sz="20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จาก รพ.</a:t>
            </a:r>
            <a:r>
              <a:rPr lang="th-TH" sz="20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สต.</a:t>
            </a:r>
            <a:r>
              <a:rPr lang="th-TH" sz="2000" b="1" spc="-50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th-TH" sz="2000" b="1" spc="-50" dirty="0" smtClean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       </a:t>
            </a:r>
          </a:p>
          <a:p>
            <a:pPr marL="0" lvl="1" algn="thaiDist" eaLnBrk="1" fontAlgn="auto" hangingPunct="1">
              <a:spcBef>
                <a:spcPts val="0"/>
              </a:spcBef>
              <a:spcAft>
                <a:spcPts val="0"/>
              </a:spcAft>
              <a:tabLst>
                <a:tab pos="720725" algn="l"/>
              </a:tabLst>
              <a:defRPr/>
            </a:pPr>
            <a:r>
              <a:rPr lang="th-TH" sz="2000" b="1" spc="-50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th-TH" sz="2000" b="1" spc="-50" dirty="0" smtClean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 </a:t>
            </a:r>
            <a:r>
              <a:rPr lang="th-TH" sz="1800" b="1" spc="-50" dirty="0" smtClean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(</a:t>
            </a:r>
            <a:r>
              <a:rPr lang="th-TH" sz="1800" b="1" spc="-50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ศรีมหา</a:t>
            </a:r>
            <a:r>
              <a:rPr lang="th-TH" sz="1800" b="1" spc="-50" dirty="0" err="1" smtClean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โพธิ</a:t>
            </a:r>
            <a:r>
              <a:rPr lang="en-US" sz="1800" b="1" spc="-50" dirty="0" smtClean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,</a:t>
            </a:r>
            <a:r>
              <a:rPr lang="th-TH" sz="1800" b="1" spc="-50" dirty="0" smtClean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กบินทร์บุรี)</a:t>
            </a:r>
            <a:endParaRPr lang="th-TH" sz="18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marL="0" lvl="1" algn="thaiDi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720725" algn="l"/>
              </a:tabLst>
              <a:defRPr/>
            </a:pPr>
            <a:r>
              <a:rPr lang="th-TH" sz="18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สถานพยาบาล</a:t>
            </a:r>
            <a:r>
              <a:rPr lang="th-TH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เอกชน คลินิก </a:t>
            </a:r>
            <a:r>
              <a:rPr lang="th-TH" sz="18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/>
            </a:r>
            <a:br>
              <a:rPr lang="th-TH" sz="18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นำ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ฝากที่เรือน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พักมูลฝอยติดเชื้อของ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โรงพยาบาล</a:t>
            </a:r>
          </a:p>
          <a:p>
            <a:pPr marL="0" lvl="1" algn="thaiDi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720725" algn="l"/>
              </a:tabLst>
              <a:defRPr/>
            </a:pPr>
            <a:r>
              <a:rPr lang="th-TH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ชุมชน </a:t>
            </a:r>
            <a:r>
              <a:rPr lang="th-TH" sz="180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นโยบายนำของเก่าแลกของใหม่</a:t>
            </a:r>
          </a:p>
        </p:txBody>
      </p:sp>
      <p:sp>
        <p:nvSpPr>
          <p:cNvPr id="11" name="สี่เหลี่ยมผืนผ้า 15"/>
          <p:cNvSpPr>
            <a:spLocks noChangeArrowheads="1"/>
          </p:cNvSpPr>
          <p:nvPr/>
        </p:nvSpPr>
        <p:spPr bwMode="auto">
          <a:xfrm>
            <a:off x="7164676" y="1989791"/>
            <a:ext cx="196744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marL="342900" lvl="2" indent="-342900">
              <a:spcBef>
                <a:spcPct val="0"/>
              </a:spcBef>
              <a:buFont typeface="Wingdings" pitchFamily="2" charset="2"/>
              <a:buChar char="v"/>
              <a:defRPr/>
            </a:pPr>
            <a:r>
              <a:rPr lang="th-TH" sz="20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ขนมูลฝอยติดเชื้อ</a:t>
            </a:r>
            <a:endParaRPr lang="en-US" sz="2000" b="1" dirty="0" smtClean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lvl="2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บริษัท ส.เรืองโรจน์</a:t>
            </a:r>
          </a:p>
          <a:p>
            <a:pPr marL="342900" lvl="2" indent="-342900" eaLnBrk="1" hangingPunct="1">
              <a:spcBef>
                <a:spcPct val="0"/>
              </a:spcBef>
              <a:buFont typeface="Wingdings" pitchFamily="2" charset="2"/>
              <a:buChar char="v"/>
              <a:defRPr/>
            </a:pPr>
            <a:r>
              <a:rPr lang="th-TH" sz="2000" b="1" dirty="0" smtClean="0">
                <a:solidFill>
                  <a:srgbClr val="FF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กำจัดมูลฝอยติดเชื้อ</a:t>
            </a:r>
          </a:p>
          <a:p>
            <a:pPr marL="0" lvl="2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000" b="1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- </a:t>
            </a:r>
            <a:r>
              <a:rPr lang="th-TH" sz="2000" b="1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บริษัทที่ดินบางปะอิน</a:t>
            </a:r>
            <a:r>
              <a:rPr lang="en-US" sz="2000" b="1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lang="th-TH" sz="2000" b="1" dirty="0" smtClean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" name="Picture 6" descr="ผลการค้นหารูปภาพสำหรับ รูปภาพขยะติดเชื้อ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42" y="2968890"/>
            <a:ext cx="1919014" cy="205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ผลการค้นหารูปภาพสำหรับ รูปภาพขยะติดเชื้อ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144" y="3330881"/>
            <a:ext cx="1972362" cy="168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11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rwi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ThaiSansNeue">
      <a:majorFont>
        <a:latin typeface="ThaiSans Neue"/>
        <a:ea typeface=""/>
        <a:cs typeface="TH Sarabun New"/>
      </a:majorFont>
      <a:minorFont>
        <a:latin typeface="ThaiSans Neue"/>
        <a:ea typeface=""/>
        <a:cs typeface="ThaiSans Neu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3418</TotalTime>
  <Words>1760</Words>
  <Application>Microsoft Office PowerPoint</Application>
  <PresentationFormat>นำเสนอทางหน้าจอ (16:9)</PresentationFormat>
  <Paragraphs>340</Paragraphs>
  <Slides>28</Slides>
  <Notes>5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16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28</vt:i4>
      </vt:variant>
    </vt:vector>
  </HeadingPairs>
  <TitlesOfParts>
    <vt:vector size="45" baseType="lpstr">
      <vt:lpstr>Arial</vt:lpstr>
      <vt:lpstr>Angsana New</vt:lpstr>
      <vt:lpstr>Tahoma</vt:lpstr>
      <vt:lpstr>TH Sarabun New</vt:lpstr>
      <vt:lpstr>Times New Roman</vt:lpstr>
      <vt:lpstr>Calibri</vt:lpstr>
      <vt:lpstr>Wingdings</vt:lpstr>
      <vt:lpstr>Wingdings 3</vt:lpstr>
      <vt:lpstr>Cordia New</vt:lpstr>
      <vt:lpstr>TH Kodchasal</vt:lpstr>
      <vt:lpstr>Impact</vt:lpstr>
      <vt:lpstr>Roboto Slab</vt:lpstr>
      <vt:lpstr>ThaiSans Neue</vt:lpstr>
      <vt:lpstr>TH SarabunPSK</vt:lpstr>
      <vt:lpstr>TH K2D July8</vt:lpstr>
      <vt:lpstr>Nixie One</vt:lpstr>
      <vt:lpstr>Warwick template</vt:lpstr>
      <vt:lpstr>งานนำเสนอ PowerPoint</vt:lpstr>
      <vt:lpstr>จัดหวัดจัดการปัจจัยเสี่ยง</vt:lpstr>
      <vt:lpstr>การบริหารจัดการข้อมูล/สถานการณ์ด้านสิ่งแวดล้อม และสุขภาพ ( NEHIS )</vt:lpstr>
      <vt:lpstr>งานนำเสนอ PowerPoint</vt:lpstr>
      <vt:lpstr>การเฝ้าระวังด้านสิ่งแวดล้อมและสุขภาพ</vt:lpstr>
      <vt:lpstr>การขับเคลื่อนการแก้ปัญหาด้านสิ่งแวดล้อมและสุขภาพ</vt:lpstr>
      <vt:lpstr>การขับเคลื่อนการแก้ปัญหาด้านสิ่งแวดล้อมและสุขภาพ</vt:lpstr>
      <vt:lpstr>การจัดการมูลฝอยติดเชื้อของสถานบริการสาธารณสุข</vt:lpstr>
      <vt:lpstr>การจัดการมูลฝอยติดเชื้อของสถานบริการสาธารณสุข</vt:lpstr>
      <vt:lpstr>การจัดการคุณภาพระบบบริการอนามัยสิ่งแวดล้อมของ อปท. ( EHA ; Environmental Health Accreditation )</vt:lpstr>
      <vt:lpstr>การจัดการคุณภาพระบบบริการอนามัยสิ่งแวดล้อมของ อปท. ( EHA ; Environmental Health Accreditation )</vt:lpstr>
      <vt:lpstr>ผลการประเมิน EHA ปี 2562 </vt:lpstr>
      <vt:lpstr>การดำเนินงาน EHA ปี 2562 </vt:lpstr>
      <vt:lpstr>ชุมชนที่มีศักยภาพในการจัดการด้านอนามัยสิ่งแวดล้อม ( Active Community )</vt:lpstr>
      <vt:lpstr>งานนำเสนอ PowerPoint</vt:lpstr>
      <vt:lpstr>GREEN &amp; CLEAN Hospital ปี 2562</vt:lpstr>
      <vt:lpstr>GREEN &amp; CLEAN Hospital ปี 2562</vt:lpstr>
      <vt:lpstr>เหตุรำคาญ ปี 2562 ( ตุลาคม 2561 ถึง กันยายน 2562 )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ผลงานเด่น</vt:lpstr>
      <vt:lpstr>งานนำเสนอ PowerPoint</vt:lpstr>
      <vt:lpstr>ขอบคุณครับ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Pakorn Iamthong</dc:creator>
  <cp:lastModifiedBy>Windows User</cp:lastModifiedBy>
  <cp:revision>284</cp:revision>
  <cp:lastPrinted>2019-09-30T02:19:35Z</cp:lastPrinted>
  <dcterms:modified xsi:type="dcterms:W3CDTF">2019-10-01T03:49:23Z</dcterms:modified>
</cp:coreProperties>
</file>