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rawings/drawing1.xml" ContentType="application/vnd.openxmlformats-officedocument.drawingml.chartshapes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9.xml" ContentType="application/vnd.openxmlformats-officedocument.presentationml.notesSlide+xml"/>
  <Override PartName="/ppt/charts/chart19.xml" ContentType="application/vnd.openxmlformats-officedocument.drawingml.chart+xml"/>
  <Override PartName="/ppt/drawings/drawing2.xml" ContentType="application/vnd.openxmlformats-officedocument.drawingml.chartshapes+xml"/>
  <Override PartName="/ppt/charts/chart20.xml" ContentType="application/vnd.openxmlformats-officedocument.drawingml.chart+xml"/>
  <Override PartName="/ppt/drawings/drawing3.xml" ContentType="application/vnd.openxmlformats-officedocument.drawingml.chartshapes+xml"/>
  <Override PartName="/ppt/charts/chart21.xml" ContentType="application/vnd.openxmlformats-officedocument.drawingml.chart+xml"/>
  <Override PartName="/ppt/drawings/drawing4.xml" ContentType="application/vnd.openxmlformats-officedocument.drawingml.chartshapes+xml"/>
  <Override PartName="/ppt/charts/chart22.xml" ContentType="application/vnd.openxmlformats-officedocument.drawingml.chart+xml"/>
  <Override PartName="/ppt/drawings/drawing5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334" r:id="rId2"/>
    <p:sldId id="474" r:id="rId3"/>
    <p:sldId id="398" r:id="rId4"/>
    <p:sldId id="437" r:id="rId5"/>
    <p:sldId id="438" r:id="rId6"/>
    <p:sldId id="439" r:id="rId7"/>
    <p:sldId id="440" r:id="rId8"/>
    <p:sldId id="451" r:id="rId9"/>
    <p:sldId id="423" r:id="rId10"/>
    <p:sldId id="443" r:id="rId11"/>
    <p:sldId id="343" r:id="rId12"/>
    <p:sldId id="444" r:id="rId13"/>
    <p:sldId id="452" r:id="rId14"/>
    <p:sldId id="453" r:id="rId15"/>
    <p:sldId id="454" r:id="rId16"/>
    <p:sldId id="455" r:id="rId17"/>
    <p:sldId id="456" r:id="rId18"/>
    <p:sldId id="457" r:id="rId19"/>
    <p:sldId id="458" r:id="rId20"/>
    <p:sldId id="336" r:id="rId21"/>
    <p:sldId id="344" r:id="rId22"/>
    <p:sldId id="450" r:id="rId23"/>
    <p:sldId id="337" r:id="rId24"/>
    <p:sldId id="338" r:id="rId25"/>
    <p:sldId id="466" r:id="rId26"/>
    <p:sldId id="467" r:id="rId27"/>
    <p:sldId id="468" r:id="rId28"/>
    <p:sldId id="469" r:id="rId29"/>
    <p:sldId id="470" r:id="rId30"/>
    <p:sldId id="471" r:id="rId31"/>
    <p:sldId id="472" r:id="rId32"/>
    <p:sldId id="473" r:id="rId33"/>
    <p:sldId id="465" r:id="rId34"/>
    <p:sldId id="459" r:id="rId35"/>
    <p:sldId id="460" r:id="rId36"/>
    <p:sldId id="461" r:id="rId37"/>
    <p:sldId id="462" r:id="rId38"/>
    <p:sldId id="463" r:id="rId39"/>
    <p:sldId id="464" r:id="rId40"/>
    <p:sldId id="397" r:id="rId41"/>
  </p:sldIdLst>
  <p:sldSz cx="9144000" cy="5715000" type="screen16x10"/>
  <p:notesSz cx="6761163" cy="9942513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2114CA"/>
    <a:srgbClr val="15C2FF"/>
    <a:srgbClr val="00B853"/>
    <a:srgbClr val="69D8FF"/>
    <a:srgbClr val="E60000"/>
    <a:srgbClr val="00C057"/>
    <a:srgbClr val="00BC55"/>
    <a:srgbClr val="81DE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ลักษณะ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ลักษณะ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ลักษณะ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86443" autoAdjust="0"/>
  </p:normalViewPr>
  <p:slideViewPr>
    <p:cSldViewPr>
      <p:cViewPr>
        <p:scale>
          <a:sx n="110" d="100"/>
          <a:sy n="110" d="100"/>
        </p:scale>
        <p:origin x="-686" y="43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2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ysClr val="windowText" lastClr="000000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r>
              <a:rPr lang="th-TH" sz="1600">
                <a:solidFill>
                  <a:sysClr val="windowText" lastClr="000000"/>
                </a:solidFill>
              </a:rPr>
              <a:t>อัตราป่วยต่อแสนประชากร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0091989637333443"/>
          <c:y val="9.684539432570928E-2"/>
          <c:w val="0.77401163345859803"/>
          <c:h val="0.805185289338832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ชุดข้อมูล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ตับอักเสบ</c:v>
                </c:pt>
                <c:pt idx="1">
                  <c:v>โรคติดต่อทางเพศสัมพันธ์</c:v>
                </c:pt>
                <c:pt idx="2">
                  <c:v>มือเท้าปาก</c:v>
                </c:pt>
                <c:pt idx="3">
                  <c:v>สุกใส</c:v>
                </c:pt>
                <c:pt idx="4">
                  <c:v>อาหารเป็นพิษ</c:v>
                </c:pt>
                <c:pt idx="5">
                  <c:v>ไข้เลือดออก</c:v>
                </c:pt>
                <c:pt idx="6">
                  <c:v>ตาแดง</c:v>
                </c:pt>
                <c:pt idx="7">
                  <c:v>ไข้หวัดใหญ่</c:v>
                </c:pt>
                <c:pt idx="8">
                  <c:v>ปอดบวม</c:v>
                </c:pt>
                <c:pt idx="9">
                  <c:v>อุจจาระร่วง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62.5</c:v>
                </c:pt>
                <c:pt idx="1">
                  <c:v>84.36</c:v>
                </c:pt>
                <c:pt idx="2">
                  <c:v>99.42</c:v>
                </c:pt>
                <c:pt idx="3">
                  <c:v>99.62</c:v>
                </c:pt>
                <c:pt idx="4">
                  <c:v>185.22</c:v>
                </c:pt>
                <c:pt idx="5">
                  <c:v>225.44</c:v>
                </c:pt>
                <c:pt idx="6">
                  <c:v>231.01</c:v>
                </c:pt>
                <c:pt idx="7">
                  <c:v>266.27999999999997</c:v>
                </c:pt>
                <c:pt idx="8">
                  <c:v>350.43</c:v>
                </c:pt>
                <c:pt idx="9" formatCode="#,##0.00">
                  <c:v>2539.25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3708032"/>
        <c:axId val="193709568"/>
      </c:barChart>
      <c:catAx>
        <c:axId val="193708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193709568"/>
        <c:crosses val="autoZero"/>
        <c:auto val="1"/>
        <c:lblAlgn val="ctr"/>
        <c:lblOffset val="100"/>
        <c:noMultiLvlLbl val="0"/>
      </c:catAx>
      <c:valAx>
        <c:axId val="19370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193708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b="1"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กำลังรักษา</c:v>
                </c:pt>
              </c:strCache>
            </c:strRef>
          </c:tx>
          <c:spPr>
            <a:solidFill>
              <a:srgbClr val="15C2FF"/>
            </a:solidFill>
          </c:spPr>
          <c:invertIfNegative val="0"/>
          <c:cat>
            <c:strRef>
              <c:f>Sheet1!$A$2:$A$9</c:f>
              <c:strCache>
                <c:ptCount val="8"/>
                <c:pt idx="0">
                  <c:v>รพ.เจ้าพระยา</c:v>
                </c:pt>
                <c:pt idx="1">
                  <c:v>รพ.กบินทร์บุรี</c:v>
                </c:pt>
                <c:pt idx="2">
                  <c:v>รพ.นาดี</c:v>
                </c:pt>
                <c:pt idx="3">
                  <c:v>รพ.บ้านสร้าง</c:v>
                </c:pt>
                <c:pt idx="4">
                  <c:v>รพ.ประจันตคาม</c:v>
                </c:pt>
                <c:pt idx="5">
                  <c:v>รพ.ศรีมหาโพธิ</c:v>
                </c:pt>
                <c:pt idx="6">
                  <c:v>รพ.ศรีมโหสถ</c:v>
                </c:pt>
                <c:pt idx="7">
                  <c:v>จังหวัด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5.36</c:v>
                </c:pt>
                <c:pt idx="1">
                  <c:v>0</c:v>
                </c:pt>
                <c:pt idx="2">
                  <c:v>12.5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20</c:v>
                </c:pt>
                <c:pt idx="7">
                  <c:v>4.38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รักษาสำเร็จ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Sheet1!$A$2:$A$9</c:f>
              <c:strCache>
                <c:ptCount val="8"/>
                <c:pt idx="0">
                  <c:v>รพ.เจ้าพระยา</c:v>
                </c:pt>
                <c:pt idx="1">
                  <c:v>รพ.กบินทร์บุรี</c:v>
                </c:pt>
                <c:pt idx="2">
                  <c:v>รพ.นาดี</c:v>
                </c:pt>
                <c:pt idx="3">
                  <c:v>รพ.บ้านสร้าง</c:v>
                </c:pt>
                <c:pt idx="4">
                  <c:v>รพ.ประจันตคาม</c:v>
                </c:pt>
                <c:pt idx="5">
                  <c:v>รพ.ศรีมหาโพธิ</c:v>
                </c:pt>
                <c:pt idx="6">
                  <c:v>รพ.ศรีมโหสถ</c:v>
                </c:pt>
                <c:pt idx="7">
                  <c:v>จังหวัด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87.5</c:v>
                </c:pt>
                <c:pt idx="1">
                  <c:v>86.11</c:v>
                </c:pt>
                <c:pt idx="2">
                  <c:v>68.75</c:v>
                </c:pt>
                <c:pt idx="3">
                  <c:v>100</c:v>
                </c:pt>
                <c:pt idx="4">
                  <c:v>83.33</c:v>
                </c:pt>
                <c:pt idx="5">
                  <c:v>100</c:v>
                </c:pt>
                <c:pt idx="6">
                  <c:v>80</c:v>
                </c:pt>
                <c:pt idx="7">
                  <c:v>85.4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เสียชีวิต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Sheet1!$A$2:$A$9</c:f>
              <c:strCache>
                <c:ptCount val="8"/>
                <c:pt idx="0">
                  <c:v>รพ.เจ้าพระยา</c:v>
                </c:pt>
                <c:pt idx="1">
                  <c:v>รพ.กบินทร์บุรี</c:v>
                </c:pt>
                <c:pt idx="2">
                  <c:v>รพ.นาดี</c:v>
                </c:pt>
                <c:pt idx="3">
                  <c:v>รพ.บ้านสร้าง</c:v>
                </c:pt>
                <c:pt idx="4">
                  <c:v>รพ.ประจันตคาม</c:v>
                </c:pt>
                <c:pt idx="5">
                  <c:v>รพ.ศรีมหาโพธิ</c:v>
                </c:pt>
                <c:pt idx="6">
                  <c:v>รพ.ศรีมโหสถ</c:v>
                </c:pt>
                <c:pt idx="7">
                  <c:v>จังหวัด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3.57</c:v>
                </c:pt>
                <c:pt idx="1">
                  <c:v>5.56</c:v>
                </c:pt>
                <c:pt idx="2">
                  <c:v>12.5</c:v>
                </c:pt>
                <c:pt idx="3">
                  <c:v>0</c:v>
                </c:pt>
                <c:pt idx="4">
                  <c:v>8.33</c:v>
                </c:pt>
                <c:pt idx="5">
                  <c:v>0</c:v>
                </c:pt>
                <c:pt idx="6">
                  <c:v>0</c:v>
                </c:pt>
                <c:pt idx="7">
                  <c:v>5.1100000000000003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โอนออก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รพ.เจ้าพระยา</c:v>
                </c:pt>
                <c:pt idx="1">
                  <c:v>รพ.กบินทร์บุรี</c:v>
                </c:pt>
                <c:pt idx="2">
                  <c:v>รพ.นาดี</c:v>
                </c:pt>
                <c:pt idx="3">
                  <c:v>รพ.บ้านสร้าง</c:v>
                </c:pt>
                <c:pt idx="4">
                  <c:v>รพ.ประจันตคาม</c:v>
                </c:pt>
                <c:pt idx="5">
                  <c:v>รพ.ศรีมหาโพธิ</c:v>
                </c:pt>
                <c:pt idx="6">
                  <c:v>รพ.ศรีมโหสถ</c:v>
                </c:pt>
                <c:pt idx="7">
                  <c:v>จังหวัด</c:v>
                </c:pt>
              </c:strCache>
            </c:strRef>
          </c:cat>
          <c:val>
            <c:numRef>
              <c:f>Sheet1!$E$2:$E$9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6.25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0.73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เปลี่ยนวินิจฉัย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Sheet1!$A$2:$A$9</c:f>
              <c:strCache>
                <c:ptCount val="8"/>
                <c:pt idx="0">
                  <c:v>รพ.เจ้าพระยา</c:v>
                </c:pt>
                <c:pt idx="1">
                  <c:v>รพ.กบินทร์บุรี</c:v>
                </c:pt>
                <c:pt idx="2">
                  <c:v>รพ.นาดี</c:v>
                </c:pt>
                <c:pt idx="3">
                  <c:v>รพ.บ้านสร้าง</c:v>
                </c:pt>
                <c:pt idx="4">
                  <c:v>รพ.ประจันตคาม</c:v>
                </c:pt>
                <c:pt idx="5">
                  <c:v>รพ.ศรีมหาโพธิ</c:v>
                </c:pt>
                <c:pt idx="6">
                  <c:v>รพ.ศรีมโหสถ</c:v>
                </c:pt>
                <c:pt idx="7">
                  <c:v>จังหวัด</c:v>
                </c:pt>
              </c:strCache>
            </c:strRef>
          </c:cat>
          <c:val>
            <c:numRef>
              <c:f>Sheet1!$F$2:$F$9</c:f>
              <c:numCache>
                <c:formatCode>General</c:formatCode>
                <c:ptCount val="8"/>
                <c:pt idx="0">
                  <c:v>1.79</c:v>
                </c:pt>
                <c:pt idx="1">
                  <c:v>5.56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2.19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RR/MDR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รพ.เจ้าพระยา</c:v>
                </c:pt>
                <c:pt idx="1">
                  <c:v>รพ.กบินทร์บุรี</c:v>
                </c:pt>
                <c:pt idx="2">
                  <c:v>รพ.นาดี</c:v>
                </c:pt>
                <c:pt idx="3">
                  <c:v>รพ.บ้านสร้าง</c:v>
                </c:pt>
                <c:pt idx="4">
                  <c:v>รพ.ประจันตคาม</c:v>
                </c:pt>
                <c:pt idx="5">
                  <c:v>รพ.ศรีมหาโพธิ</c:v>
                </c:pt>
                <c:pt idx="6">
                  <c:v>รพ.ศรีมโหสถ</c:v>
                </c:pt>
                <c:pt idx="7">
                  <c:v>จังหวัด</c:v>
                </c:pt>
              </c:strCache>
            </c:strRef>
          </c:cat>
          <c:val>
            <c:numRef>
              <c:f>Sheet1!$G$2:$G$9</c:f>
              <c:numCache>
                <c:formatCode>General</c:formatCode>
                <c:ptCount val="8"/>
                <c:pt idx="0">
                  <c:v>1.79</c:v>
                </c:pt>
                <c:pt idx="1">
                  <c:v>2.78</c:v>
                </c:pt>
                <c:pt idx="2">
                  <c:v>0</c:v>
                </c:pt>
                <c:pt idx="3">
                  <c:v>0</c:v>
                </c:pt>
                <c:pt idx="4">
                  <c:v>8.33</c:v>
                </c:pt>
                <c:pt idx="5">
                  <c:v>0</c:v>
                </c:pt>
                <c:pt idx="6">
                  <c:v>0</c:v>
                </c:pt>
                <c:pt idx="7">
                  <c:v>2.19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1892096"/>
        <c:axId val="251893632"/>
      </c:barChart>
      <c:catAx>
        <c:axId val="251892096"/>
        <c:scaling>
          <c:orientation val="minMax"/>
        </c:scaling>
        <c:delete val="0"/>
        <c:axPos val="l"/>
        <c:majorTickMark val="none"/>
        <c:minorTickMark val="none"/>
        <c:tickLblPos val="nextTo"/>
        <c:crossAx val="251893632"/>
        <c:crosses val="autoZero"/>
        <c:auto val="1"/>
        <c:lblAlgn val="ctr"/>
        <c:lblOffset val="100"/>
        <c:noMultiLvlLbl val="0"/>
      </c:catAx>
      <c:valAx>
        <c:axId val="251893632"/>
        <c:scaling>
          <c:orientation val="minMax"/>
          <c:max val="100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2518920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2000"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011513235266151E-2"/>
          <c:y val="9.4238911725857619E-2"/>
          <c:w val="0.96504392404847905"/>
          <c:h val="0.561358261780437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ประเทศ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>
                    <a:latin typeface="JasmineUPC" panose="02020603050405020304" pitchFamily="18" charset="-34"/>
                    <a:cs typeface="JasmineUPC" panose="02020603050405020304" pitchFamily="18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2558</c:v>
                </c:pt>
                <c:pt idx="1">
                  <c:v>2559</c:v>
                </c:pt>
                <c:pt idx="2">
                  <c:v>2560</c:v>
                </c:pt>
                <c:pt idx="3">
                  <c:v>2561</c:v>
                </c:pt>
                <c:pt idx="4">
                  <c:v>2562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2558</c:v>
                </c:pt>
                <c:pt idx="1">
                  <c:v>2761</c:v>
                </c:pt>
                <c:pt idx="2">
                  <c:v>2907</c:v>
                </c:pt>
                <c:pt idx="3">
                  <c:v>3038</c:v>
                </c:pt>
                <c:pt idx="4">
                  <c:v>3142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00723840"/>
        <c:axId val="201144192"/>
      </c:barChart>
      <c:catAx>
        <c:axId val="200723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400">
                <a:latin typeface="JasmineUPC" panose="02020603050405020304" pitchFamily="18" charset="-34"/>
                <a:cs typeface="JasmineUPC" panose="02020603050405020304" pitchFamily="18" charset="-34"/>
              </a:defRPr>
            </a:pPr>
            <a:endParaRPr lang="th-TH"/>
          </a:p>
        </c:txPr>
        <c:crossAx val="201144192"/>
        <c:crosses val="autoZero"/>
        <c:auto val="1"/>
        <c:lblAlgn val="ctr"/>
        <c:lblOffset val="100"/>
        <c:noMultiLvlLbl val="0"/>
      </c:catAx>
      <c:valAx>
        <c:axId val="2011441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07238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FreesiaUPC" panose="020B0604020202020204" pitchFamily="34" charset="-34"/>
          <a:cs typeface="FreesiaUPC" panose="020B0604020202020204" pitchFamily="34" charset="-34"/>
        </a:defRPr>
      </a:pPr>
      <a:endParaRPr lang="th-TH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/>
          <a:lstStyle/>
          <a:p>
            <a:pPr>
              <a:defRPr sz="2000">
                <a:latin typeface="FreesiaUPC" panose="020B0604020202020204" pitchFamily="34" charset="-34"/>
                <a:cs typeface="FreesiaUPC" panose="020B0604020202020204" pitchFamily="34" charset="-34"/>
              </a:defRPr>
            </a:pPr>
            <a:r>
              <a:rPr lang="th-TH" sz="20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จำนวนผู้ป่วยรายใหม่</a:t>
            </a:r>
            <a:r>
              <a:rPr lang="th-TH" sz="2000" baseline="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 ปี 2558-2562</a:t>
            </a:r>
            <a:endParaRPr lang="th-TH" sz="20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ชุดข้อมูล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2558</c:v>
                </c:pt>
                <c:pt idx="1">
                  <c:v>2559</c:v>
                </c:pt>
                <c:pt idx="2">
                  <c:v>2560</c:v>
                </c:pt>
                <c:pt idx="3">
                  <c:v>2561</c:v>
                </c:pt>
                <c:pt idx="4">
                  <c:v>2562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206</c:v>
                </c:pt>
                <c:pt idx="1">
                  <c:v>229</c:v>
                </c:pt>
                <c:pt idx="2">
                  <c:v>217</c:v>
                </c:pt>
                <c:pt idx="3">
                  <c:v>193</c:v>
                </c:pt>
                <c:pt idx="4">
                  <c:v>165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37755776"/>
        <c:axId val="237898368"/>
      </c:barChart>
      <c:catAx>
        <c:axId val="237755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th-TH"/>
          </a:p>
        </c:txPr>
        <c:crossAx val="237898368"/>
        <c:crosses val="autoZero"/>
        <c:auto val="1"/>
        <c:lblAlgn val="ctr"/>
        <c:lblOffset val="100"/>
        <c:noMultiLvlLbl val="0"/>
      </c:catAx>
      <c:valAx>
        <c:axId val="2378983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37755776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4">
        <a:lumMod val="20000"/>
        <a:lumOff val="80000"/>
      </a:schemeClr>
    </a:solidFill>
  </c:spPr>
  <c:txPr>
    <a:bodyPr/>
    <a:lstStyle/>
    <a:p>
      <a:pPr>
        <a:defRPr sz="1800">
          <a:latin typeface="FreesiaUPC" panose="020B0604020202020204" pitchFamily="34" charset="-34"/>
          <a:cs typeface="FreesiaUPC" panose="020B0604020202020204" pitchFamily="34" charset="-34"/>
        </a:defRPr>
      </a:pPr>
      <a:endParaRPr lang="th-TH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2000">
                <a:latin typeface="FreesiaUPC" panose="020B0604020202020204" pitchFamily="34" charset="-34"/>
                <a:cs typeface="FreesiaUPC" panose="020B0604020202020204" pitchFamily="34" charset="-34"/>
              </a:defRPr>
            </a:pPr>
            <a:r>
              <a:rPr lang="th-TH" sz="2000" dirty="0">
                <a:latin typeface="FreesiaUPC" panose="020B0604020202020204" pitchFamily="34" charset="-34"/>
                <a:cs typeface="FreesiaUPC" panose="020B0604020202020204" pitchFamily="34" charset="-34"/>
              </a:rPr>
              <a:t>อัตราผู้ติดเชื้อ</a:t>
            </a:r>
            <a:r>
              <a:rPr lang="th-TH" sz="2000" dirty="0" err="1">
                <a:latin typeface="FreesiaUPC" panose="020B0604020202020204" pitchFamily="34" charset="-34"/>
                <a:cs typeface="FreesiaUPC" panose="020B0604020202020204" pitchFamily="34" charset="-34"/>
              </a:rPr>
              <a:t>เอช</a:t>
            </a:r>
            <a:r>
              <a:rPr lang="th-TH" sz="2000" dirty="0">
                <a:latin typeface="FreesiaUPC" panose="020B0604020202020204" pitchFamily="34" charset="-34"/>
                <a:cs typeface="FreesiaUPC" panose="020B0604020202020204" pitchFamily="34" charset="-34"/>
              </a:rPr>
              <a:t>ไอวีราย</a:t>
            </a:r>
            <a:r>
              <a:rPr lang="th-TH" sz="20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ใหม่</a:t>
            </a:r>
            <a:r>
              <a:rPr lang="th-TH" sz="2000" baseline="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r>
              <a:rPr lang="th-TH" sz="20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ปี 2558-2562</a:t>
            </a:r>
          </a:p>
          <a:p>
            <a:pPr>
              <a:defRPr sz="2000">
                <a:latin typeface="FreesiaUPC" panose="020B0604020202020204" pitchFamily="34" charset="-34"/>
                <a:cs typeface="FreesiaUPC" panose="020B0604020202020204" pitchFamily="34" charset="-34"/>
              </a:defRPr>
            </a:pPr>
            <a:r>
              <a:rPr lang="th-TH" sz="20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(</a:t>
            </a:r>
            <a:r>
              <a:rPr lang="th-TH" sz="2000" dirty="0">
                <a:latin typeface="FreesiaUPC" panose="020B0604020202020204" pitchFamily="34" charset="-34"/>
                <a:cs typeface="FreesiaUPC" panose="020B0604020202020204" pitchFamily="34" charset="-34"/>
              </a:rPr>
              <a:t>อัตราต่อแสน</a:t>
            </a:r>
            <a:r>
              <a:rPr lang="th-TH" sz="2000" dirty="0" err="1">
                <a:latin typeface="FreesiaUPC" panose="020B0604020202020204" pitchFamily="34" charset="-34"/>
                <a:cs typeface="FreesiaUPC" panose="020B0604020202020204" pitchFamily="34" charset="-34"/>
              </a:rPr>
              <a:t>ปชก</a:t>
            </a:r>
            <a:r>
              <a:rPr lang="th-TH" sz="2000" dirty="0">
                <a:latin typeface="FreesiaUPC" panose="020B0604020202020204" pitchFamily="34" charset="-34"/>
                <a:cs typeface="FreesiaUPC" panose="020B0604020202020204" pitchFamily="34" charset="-34"/>
              </a:rPr>
              <a:t>.)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ประเทศ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7956827841156596E-2"/>
                  <c:y val="3.42940422877559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3362354160044268E-2"/>
                  <c:y val="0.10658406897140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3877422326610862E-2"/>
                  <c:y val="9.92425533932682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532480662593155E-3"/>
                  <c:y val="5.0761740501726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3923586793180435E-3"/>
                  <c:y val="2.67129972403580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2558</c:v>
                </c:pt>
                <c:pt idx="1">
                  <c:v>2559</c:v>
                </c:pt>
                <c:pt idx="2">
                  <c:v>2560</c:v>
                </c:pt>
                <c:pt idx="3">
                  <c:v>2561</c:v>
                </c:pt>
                <c:pt idx="4">
                  <c:v>2562</c:v>
                </c:pt>
              </c:numCache>
            </c:numRef>
          </c:cat>
          <c:val>
            <c:numRef>
              <c:f>Sheet1!$B$2:$B$6</c:f>
              <c:numCache>
                <c:formatCode>0.00</c:formatCode>
                <c:ptCount val="5"/>
                <c:pt idx="0">
                  <c:v>29.269993284884343</c:v>
                </c:pt>
                <c:pt idx="1">
                  <c:v>40.879205859448618</c:v>
                </c:pt>
                <c:pt idx="2">
                  <c:v>47.434131384778269</c:v>
                </c:pt>
                <c:pt idx="3">
                  <c:v>43.783773569153333</c:v>
                </c:pt>
                <c:pt idx="4">
                  <c:v>45.66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เขตสุขภาพที่6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1961793396590218E-3"/>
                  <c:y val="2.22608310336316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532480662593155E-3"/>
                  <c:y val="4.62907849323782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2558</c:v>
                </c:pt>
                <c:pt idx="1">
                  <c:v>2559</c:v>
                </c:pt>
                <c:pt idx="2">
                  <c:v>2560</c:v>
                </c:pt>
                <c:pt idx="3">
                  <c:v>2561</c:v>
                </c:pt>
                <c:pt idx="4">
                  <c:v>2562</c:v>
                </c:pt>
              </c:numCache>
            </c:numRef>
          </c:cat>
          <c:val>
            <c:numRef>
              <c:f>Sheet1!$C$2:$C$6</c:f>
              <c:numCache>
                <c:formatCode>0.00</c:formatCode>
                <c:ptCount val="5"/>
                <c:pt idx="0">
                  <c:v>42.817438879776546</c:v>
                </c:pt>
                <c:pt idx="1">
                  <c:v>63.774165306718018</c:v>
                </c:pt>
                <c:pt idx="2">
                  <c:v>73.694648044525721</c:v>
                </c:pt>
                <c:pt idx="3">
                  <c:v>69.58383693739772</c:v>
                </c:pt>
                <c:pt idx="4">
                  <c:v>59.56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จังหวัด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4904821401240913E-2"/>
                  <c:y val="3.9175446237241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803482499205312E-2"/>
                  <c:y val="4.32542769371112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6724708320088531E-3"/>
                  <c:y val="5.38906378807593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177076037954049E-2"/>
                  <c:y val="3.5617329653810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1961793396590216E-2"/>
                  <c:y val="4.4521662067263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2558</c:v>
                </c:pt>
                <c:pt idx="1">
                  <c:v>2559</c:v>
                </c:pt>
                <c:pt idx="2">
                  <c:v>2560</c:v>
                </c:pt>
                <c:pt idx="3">
                  <c:v>2561</c:v>
                </c:pt>
                <c:pt idx="4">
                  <c:v>2562</c:v>
                </c:pt>
              </c:numCache>
            </c:numRef>
          </c:cat>
          <c:val>
            <c:numRef>
              <c:f>Sheet1!$D$2:$D$6</c:f>
              <c:numCache>
                <c:formatCode>0.00</c:formatCode>
                <c:ptCount val="5"/>
                <c:pt idx="0">
                  <c:v>42.978089519605099</c:v>
                </c:pt>
                <c:pt idx="1">
                  <c:v>47.633409948934492</c:v>
                </c:pt>
                <c:pt idx="2">
                  <c:v>44.633032146067251</c:v>
                </c:pt>
                <c:pt idx="3">
                  <c:v>39.916279223680071</c:v>
                </c:pt>
                <c:pt idx="4">
                  <c:v>33.56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77073024"/>
        <c:axId val="381380096"/>
      </c:barChart>
      <c:catAx>
        <c:axId val="377073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81380096"/>
        <c:crosses val="autoZero"/>
        <c:auto val="1"/>
        <c:lblAlgn val="ctr"/>
        <c:lblOffset val="100"/>
        <c:noMultiLvlLbl val="0"/>
      </c:catAx>
      <c:valAx>
        <c:axId val="381380096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37707302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3122138475841866"/>
          <c:y val="0.32921971988441096"/>
          <c:w val="0.58333738035531379"/>
          <c:h val="0.13078495282846678"/>
        </c:manualLayout>
      </c:layout>
      <c:overlay val="0"/>
      <c:txPr>
        <a:bodyPr/>
        <a:lstStyle/>
        <a:p>
          <a:pPr>
            <a:defRPr>
              <a:latin typeface="FreesiaUPC" panose="020B0604020202020204" pitchFamily="34" charset="-34"/>
              <a:cs typeface="FreesiaUPC" panose="020B0604020202020204" pitchFamily="34" charset="-34"/>
            </a:defRPr>
          </a:pPr>
          <a:endParaRPr lang="th-TH"/>
        </a:p>
      </c:txPr>
    </c:legend>
    <c:plotVisOnly val="1"/>
    <c:dispBlanksAs val="gap"/>
    <c:showDLblsOverMax val="0"/>
  </c:chart>
  <c:spPr>
    <a:solidFill>
      <a:srgbClr val="FFEFFF"/>
    </a:solidFill>
  </c:spPr>
  <c:txPr>
    <a:bodyPr/>
    <a:lstStyle/>
    <a:p>
      <a:pPr>
        <a:defRPr sz="1800">
          <a:latin typeface="FreesiaUPC" panose="020B0604020202020204" pitchFamily="34" charset="-34"/>
          <a:cs typeface="FreesiaUPC" panose="020B0604020202020204" pitchFamily="34" charset="-34"/>
        </a:defRPr>
      </a:pPr>
      <a:endParaRPr lang="th-TH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956126444713485E-2"/>
          <c:y val="0.10300871218307289"/>
          <c:w val="0.96504392404847905"/>
          <c:h val="0.561358261780437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ชุดข้อมูล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>
                    <a:latin typeface="FreesiaUPC" panose="020B0604020202020204" pitchFamily="34" charset="-34"/>
                    <a:cs typeface="FreesiaUPC" panose="020B0604020202020204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&lt; 1 </c:v>
                </c:pt>
                <c:pt idx="1">
                  <c:v>1-4 </c:v>
                </c:pt>
                <c:pt idx="2">
                  <c:v>5-9 </c:v>
                </c:pt>
                <c:pt idx="3">
                  <c:v>10-14 </c:v>
                </c:pt>
                <c:pt idx="4">
                  <c:v>15-19 </c:v>
                </c:pt>
                <c:pt idx="5">
                  <c:v>20-24 </c:v>
                </c:pt>
                <c:pt idx="6">
                  <c:v>25-49</c:v>
                </c:pt>
                <c:pt idx="7">
                  <c:v>50 +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9</c:v>
                </c:pt>
                <c:pt idx="5">
                  <c:v>26</c:v>
                </c:pt>
                <c:pt idx="6">
                  <c:v>107</c:v>
                </c:pt>
                <c:pt idx="7">
                  <c:v>21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0873088"/>
        <c:axId val="140874880"/>
      </c:barChart>
      <c:catAx>
        <c:axId val="140873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>
                <a:latin typeface="FreesiaUPC" panose="020B0604020202020204" pitchFamily="34" charset="-34"/>
                <a:cs typeface="FreesiaUPC" panose="020B0604020202020204" pitchFamily="34" charset="-34"/>
              </a:defRPr>
            </a:pPr>
            <a:endParaRPr lang="th-TH"/>
          </a:p>
        </c:txPr>
        <c:crossAx val="140874880"/>
        <c:crosses val="autoZero"/>
        <c:auto val="1"/>
        <c:lblAlgn val="ctr"/>
        <c:lblOffset val="100"/>
        <c:noMultiLvlLbl val="0"/>
      </c:catAx>
      <c:valAx>
        <c:axId val="1408748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0873088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6">
        <a:lumMod val="20000"/>
        <a:lumOff val="80000"/>
      </a:schemeClr>
    </a:solidFill>
  </c:spPr>
  <c:txPr>
    <a:bodyPr/>
    <a:lstStyle/>
    <a:p>
      <a:pPr>
        <a:defRPr sz="1800"/>
      </a:pPr>
      <a:endParaRPr lang="th-TH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ประเทศ</c:v>
                </c:pt>
              </c:strCache>
            </c:strRef>
          </c:tx>
          <c:dLbls>
            <c:dLbl>
              <c:idx val="2"/>
              <c:layout>
                <c:manualLayout>
                  <c:x val="-1.3291899896910634E-2"/>
                  <c:y val="-2.4956591251909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2.49565912519090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7722300619757225E-2"/>
                  <c:y val="2.49565912519090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latin typeface="FreesiaUPC" panose="020B0604020202020204" pitchFamily="34" charset="-34"/>
                    <a:cs typeface="FreesiaUPC" panose="020B0604020202020204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2553</c:v>
                </c:pt>
                <c:pt idx="1">
                  <c:v>2554</c:v>
                </c:pt>
                <c:pt idx="2">
                  <c:v>2555</c:v>
                </c:pt>
                <c:pt idx="3">
                  <c:v>2556</c:v>
                </c:pt>
                <c:pt idx="4">
                  <c:v>2557</c:v>
                </c:pt>
                <c:pt idx="5">
                  <c:v>2558</c:v>
                </c:pt>
                <c:pt idx="6">
                  <c:v>2559</c:v>
                </c:pt>
                <c:pt idx="7">
                  <c:v>2560</c:v>
                </c:pt>
                <c:pt idx="8">
                  <c:v>2561</c:v>
                </c:pt>
                <c:pt idx="9">
                  <c:v>2562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40.869999999999997</c:v>
                </c:pt>
                <c:pt idx="1">
                  <c:v>45.1</c:v>
                </c:pt>
                <c:pt idx="2">
                  <c:v>50.47</c:v>
                </c:pt>
                <c:pt idx="3">
                  <c:v>51.82</c:v>
                </c:pt>
                <c:pt idx="4">
                  <c:v>53.55</c:v>
                </c:pt>
                <c:pt idx="5">
                  <c:v>60.95</c:v>
                </c:pt>
                <c:pt idx="6">
                  <c:v>64.83</c:v>
                </c:pt>
                <c:pt idx="7">
                  <c:v>66.5</c:v>
                </c:pt>
                <c:pt idx="8">
                  <c:v>46.79</c:v>
                </c:pt>
                <c:pt idx="9">
                  <c:v>44.03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เขต</c:v>
                </c:pt>
              </c:strCache>
            </c:strRef>
          </c:tx>
          <c:dLbls>
            <c:dLbl>
              <c:idx val="9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latin typeface="FreesiaUPC" panose="020B0604020202020204" pitchFamily="34" charset="-34"/>
                    <a:cs typeface="FreesiaUPC" panose="020B0604020202020204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2553</c:v>
                </c:pt>
                <c:pt idx="1">
                  <c:v>2554</c:v>
                </c:pt>
                <c:pt idx="2">
                  <c:v>2555</c:v>
                </c:pt>
                <c:pt idx="3">
                  <c:v>2556</c:v>
                </c:pt>
                <c:pt idx="4">
                  <c:v>2557</c:v>
                </c:pt>
                <c:pt idx="5">
                  <c:v>2558</c:v>
                </c:pt>
                <c:pt idx="6">
                  <c:v>2559</c:v>
                </c:pt>
                <c:pt idx="7">
                  <c:v>2560</c:v>
                </c:pt>
                <c:pt idx="8">
                  <c:v>2561</c:v>
                </c:pt>
                <c:pt idx="9">
                  <c:v>2562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50.87</c:v>
                </c:pt>
                <c:pt idx="1">
                  <c:v>41.25</c:v>
                </c:pt>
                <c:pt idx="2">
                  <c:v>47.69</c:v>
                </c:pt>
                <c:pt idx="3">
                  <c:v>51.12</c:v>
                </c:pt>
                <c:pt idx="4">
                  <c:v>70.94</c:v>
                </c:pt>
                <c:pt idx="5">
                  <c:v>79.86</c:v>
                </c:pt>
                <c:pt idx="6">
                  <c:v>84.66</c:v>
                </c:pt>
                <c:pt idx="7">
                  <c:v>93.04</c:v>
                </c:pt>
                <c:pt idx="8">
                  <c:v>63.71</c:v>
                </c:pt>
                <c:pt idx="9" formatCode="0.00">
                  <c:v>62.07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จังหวัดปราจีนบุรี</c:v>
                </c:pt>
              </c:strCache>
            </c:strRef>
          </c:tx>
          <c:dLbls>
            <c:dLbl>
              <c:idx val="0"/>
              <c:layout>
                <c:manualLayout>
                  <c:x val="-1.0203182199223042E-2"/>
                  <c:y val="-1.7935860233985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"/>
                  <c:y val="-2.99479095022908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latin typeface="FreesiaUPC" panose="020B0604020202020204" pitchFamily="34" charset="-34"/>
                    <a:cs typeface="FreesiaUPC" panose="020B0604020202020204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2553</c:v>
                </c:pt>
                <c:pt idx="1">
                  <c:v>2554</c:v>
                </c:pt>
                <c:pt idx="2">
                  <c:v>2555</c:v>
                </c:pt>
                <c:pt idx="3">
                  <c:v>2556</c:v>
                </c:pt>
                <c:pt idx="4">
                  <c:v>2557</c:v>
                </c:pt>
                <c:pt idx="5">
                  <c:v>2558</c:v>
                </c:pt>
                <c:pt idx="6">
                  <c:v>2559</c:v>
                </c:pt>
                <c:pt idx="7">
                  <c:v>2560</c:v>
                </c:pt>
                <c:pt idx="8">
                  <c:v>2561</c:v>
                </c:pt>
                <c:pt idx="9">
                  <c:v>2562</c:v>
                </c:pt>
              </c:numCache>
            </c:num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54.29</c:v>
                </c:pt>
                <c:pt idx="1">
                  <c:v>79.900000000000006</c:v>
                </c:pt>
                <c:pt idx="2">
                  <c:v>76.44</c:v>
                </c:pt>
                <c:pt idx="3">
                  <c:v>82.61</c:v>
                </c:pt>
                <c:pt idx="4">
                  <c:v>79.75</c:v>
                </c:pt>
                <c:pt idx="5">
                  <c:v>108.07</c:v>
                </c:pt>
                <c:pt idx="6">
                  <c:v>100.34</c:v>
                </c:pt>
                <c:pt idx="7">
                  <c:v>128.09</c:v>
                </c:pt>
                <c:pt idx="8">
                  <c:v>144.79</c:v>
                </c:pt>
                <c:pt idx="9">
                  <c:v>84.36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1403136"/>
        <c:axId val="381404672"/>
      </c:lineChart>
      <c:catAx>
        <c:axId val="381403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>
                <a:latin typeface="FreesiaUPC" panose="020B0604020202020204" pitchFamily="34" charset="-34"/>
                <a:cs typeface="FreesiaUPC" panose="020B0604020202020204" pitchFamily="34" charset="-34"/>
              </a:defRPr>
            </a:pPr>
            <a:endParaRPr lang="th-TH"/>
          </a:p>
        </c:txPr>
        <c:crossAx val="381404672"/>
        <c:crosses val="autoZero"/>
        <c:auto val="1"/>
        <c:lblAlgn val="ctr"/>
        <c:lblOffset val="100"/>
        <c:noMultiLvlLbl val="0"/>
      </c:catAx>
      <c:valAx>
        <c:axId val="381404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>
                <a:latin typeface="FreesiaUPC" panose="020B0604020202020204" pitchFamily="34" charset="-34"/>
                <a:cs typeface="FreesiaUPC" panose="020B0604020202020204" pitchFamily="34" charset="-34"/>
              </a:defRPr>
            </a:pPr>
            <a:endParaRPr lang="th-TH"/>
          </a:p>
        </c:txPr>
        <c:crossAx val="38140313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800">
              <a:latin typeface="FreesiaUPC" panose="020B0604020202020204" pitchFamily="34" charset="-34"/>
              <a:cs typeface="FreesiaUPC" panose="020B0604020202020204" pitchFamily="34" charset="-34"/>
            </a:defRPr>
          </a:pPr>
          <a:endParaRPr lang="th-TH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TH SarabunIT๙" panose="020B0500040200020003" pitchFamily="34" charset="-34"/>
          <a:cs typeface="TH SarabunIT๙" panose="020B0500040200020003" pitchFamily="34" charset="-34"/>
        </a:defRPr>
      </a:pPr>
      <a:endParaRPr lang="th-TH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tx>
        <c:rich>
          <a:bodyPr/>
          <a:lstStyle/>
          <a:p>
            <a:pPr>
              <a:defRPr sz="1800">
                <a:latin typeface="FreesiaUPC" panose="020B0604020202020204" pitchFamily="34" charset="-34"/>
                <a:cs typeface="FreesiaUPC" panose="020B0604020202020204" pitchFamily="34" charset="-34"/>
              </a:defRPr>
            </a:pPr>
            <a:r>
              <a:rPr lang="th-TH" sz="18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จำนวนผู้ป่วยโรคติดต่อทางเพศสัมพันธ์ รายอำเภอ</a:t>
            </a:r>
            <a:endParaRPr lang="th-TH" sz="18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1586605137022405E-2"/>
          <c:y val="0.26485324730000759"/>
          <c:w val="0.89434326143728604"/>
          <c:h val="0.433655397938240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คอลัมน์1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0">
                    <a:latin typeface="FreesiaUPC" panose="020B0604020202020204" pitchFamily="34" charset="-34"/>
                    <a:cs typeface="FreesiaUPC" panose="020B0604020202020204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เมือง</c:v>
                </c:pt>
                <c:pt idx="1">
                  <c:v>กบินทร์บุรี</c:v>
                </c:pt>
                <c:pt idx="2">
                  <c:v>นาดี</c:v>
                </c:pt>
                <c:pt idx="3">
                  <c:v>บ้านสร้าง</c:v>
                </c:pt>
                <c:pt idx="4">
                  <c:v>ประจันตคาม</c:v>
                </c:pt>
                <c:pt idx="5">
                  <c:v>ศรีมหาโพธิ</c:v>
                </c:pt>
                <c:pt idx="6">
                  <c:v>ศรีมโหสถ</c:v>
                </c:pt>
                <c:pt idx="7">
                  <c:v>จังหวัด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42</c:v>
                </c:pt>
                <c:pt idx="1">
                  <c:v>131</c:v>
                </c:pt>
                <c:pt idx="2">
                  <c:v>20</c:v>
                </c:pt>
                <c:pt idx="3">
                  <c:v>8</c:v>
                </c:pt>
                <c:pt idx="4">
                  <c:v>27</c:v>
                </c:pt>
                <c:pt idx="5">
                  <c:v>169</c:v>
                </c:pt>
                <c:pt idx="6">
                  <c:v>12</c:v>
                </c:pt>
                <c:pt idx="7">
                  <c:v>409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80431104"/>
        <c:axId val="180436992"/>
      </c:barChart>
      <c:catAx>
        <c:axId val="18043110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FreesiaUPC" panose="020B0604020202020204" pitchFamily="34" charset="-34"/>
                <a:cs typeface="FreesiaUPC" panose="020B0604020202020204" pitchFamily="34" charset="-34"/>
              </a:defRPr>
            </a:pPr>
            <a:endParaRPr lang="th-TH"/>
          </a:p>
        </c:txPr>
        <c:crossAx val="180436992"/>
        <c:crosses val="autoZero"/>
        <c:auto val="1"/>
        <c:lblAlgn val="ctr"/>
        <c:lblOffset val="100"/>
        <c:noMultiLvlLbl val="0"/>
      </c:catAx>
      <c:valAx>
        <c:axId val="1804369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80431104"/>
        <c:crosses val="autoZero"/>
        <c:crossBetween val="between"/>
      </c:valAx>
    </c:plotArea>
    <c:plotVisOnly val="1"/>
    <c:dispBlanksAs val="gap"/>
    <c:showDLblsOverMax val="0"/>
  </c:chart>
  <c:spPr>
    <a:solidFill>
      <a:srgbClr val="EBF6F9"/>
    </a:solidFill>
  </c:spPr>
  <c:txPr>
    <a:bodyPr/>
    <a:lstStyle/>
    <a:p>
      <a:pPr>
        <a:defRPr sz="2000">
          <a:latin typeface="JasmineUPC" panose="02020603050405020304" pitchFamily="18" charset="-34"/>
          <a:cs typeface="JasmineUPC" panose="02020603050405020304" pitchFamily="18" charset="-34"/>
        </a:defRPr>
      </a:pPr>
      <a:endParaRPr lang="th-TH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tx>
        <c:rich>
          <a:bodyPr/>
          <a:lstStyle/>
          <a:p>
            <a:pPr>
              <a:defRPr sz="1800">
                <a:latin typeface="FreesiaUPC" panose="020B0604020202020204" pitchFamily="34" charset="-34"/>
                <a:cs typeface="FreesiaUPC" panose="020B0604020202020204" pitchFamily="34" charset="-34"/>
              </a:defRPr>
            </a:pPr>
            <a:r>
              <a:rPr lang="th-TH" sz="18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จำนวนผู้ป่วยโรคติดต่อทางเพศสัมพันธ์ </a:t>
            </a:r>
          </a:p>
          <a:p>
            <a:pPr>
              <a:defRPr sz="1800">
                <a:latin typeface="FreesiaUPC" panose="020B0604020202020204" pitchFamily="34" charset="-34"/>
                <a:cs typeface="FreesiaUPC" panose="020B0604020202020204" pitchFamily="34" charset="-34"/>
              </a:defRPr>
            </a:pPr>
            <a:r>
              <a:rPr lang="th-TH" sz="18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จำแนกตามกลุ่มอายุ</a:t>
            </a:r>
            <a:endParaRPr lang="th-TH" sz="18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2022733448369897E-2"/>
          <c:y val="0.34608843343359336"/>
          <c:w val="0.89434326143728604"/>
          <c:h val="0.427930323098901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ชุดข้อมูล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ต่ำกว่า5ปี</c:v>
                </c:pt>
                <c:pt idx="1">
                  <c:v> 5-14</c:v>
                </c:pt>
                <c:pt idx="2">
                  <c:v>15-24</c:v>
                </c:pt>
                <c:pt idx="3">
                  <c:v>25-34</c:v>
                </c:pt>
                <c:pt idx="4">
                  <c:v>35-44</c:v>
                </c:pt>
                <c:pt idx="5">
                  <c:v>45-54</c:v>
                </c:pt>
                <c:pt idx="6">
                  <c:v>55-64</c:v>
                </c:pt>
                <c:pt idx="7">
                  <c:v>65ปีขึ้นไป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5</c:v>
                </c:pt>
                <c:pt idx="1">
                  <c:v>8</c:v>
                </c:pt>
                <c:pt idx="2">
                  <c:v>180</c:v>
                </c:pt>
                <c:pt idx="3">
                  <c:v>106</c:v>
                </c:pt>
                <c:pt idx="4">
                  <c:v>55</c:v>
                </c:pt>
                <c:pt idx="5">
                  <c:v>31</c:v>
                </c:pt>
                <c:pt idx="6">
                  <c:v>16</c:v>
                </c:pt>
                <c:pt idx="7">
                  <c:v>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80179328"/>
        <c:axId val="180180864"/>
      </c:barChart>
      <c:catAx>
        <c:axId val="18017932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300">
                <a:latin typeface="FreesiaUPC" panose="020B0604020202020204" pitchFamily="34" charset="-34"/>
                <a:cs typeface="FreesiaUPC" panose="020B0604020202020204" pitchFamily="34" charset="-34"/>
              </a:defRPr>
            </a:pPr>
            <a:endParaRPr lang="th-TH"/>
          </a:p>
        </c:txPr>
        <c:crossAx val="180180864"/>
        <c:crosses val="autoZero"/>
        <c:auto val="1"/>
        <c:lblAlgn val="ctr"/>
        <c:lblOffset val="100"/>
        <c:noMultiLvlLbl val="0"/>
      </c:catAx>
      <c:valAx>
        <c:axId val="1801808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80179328"/>
        <c:crosses val="autoZero"/>
        <c:crossBetween val="between"/>
      </c:valAx>
    </c:plotArea>
    <c:plotVisOnly val="1"/>
    <c:dispBlanksAs val="gap"/>
    <c:showDLblsOverMax val="0"/>
  </c:chart>
  <c:spPr>
    <a:solidFill>
      <a:srgbClr val="FFF7EF"/>
    </a:solidFill>
  </c:spPr>
  <c:txPr>
    <a:bodyPr/>
    <a:lstStyle/>
    <a:p>
      <a:pPr>
        <a:defRPr sz="2000">
          <a:latin typeface="JasmineUPC" panose="02020603050405020304" pitchFamily="18" charset="-34"/>
          <a:cs typeface="JasmineUPC" panose="02020603050405020304" pitchFamily="18" charset="-34"/>
        </a:defRPr>
      </a:pPr>
      <a:endParaRPr lang="th-TH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th-TH" sz="1800" dirty="0"/>
              <a:t>ร้อยละการป่วยด้วยโรคติดต่อทางเพศสัมพันธ์ </a:t>
            </a:r>
            <a:endParaRPr lang="th-TH" sz="1800" dirty="0" smtClean="0"/>
          </a:p>
          <a:p>
            <a:pPr>
              <a:defRPr sz="1800"/>
            </a:pPr>
            <a:r>
              <a:rPr lang="th-TH" sz="1800" dirty="0" smtClean="0"/>
              <a:t>จำแนก</a:t>
            </a:r>
            <a:r>
              <a:rPr lang="th-TH" sz="1800" dirty="0"/>
              <a:t>รายโรค</a:t>
            </a:r>
          </a:p>
        </c:rich>
      </c:tx>
      <c:layout>
        <c:manualLayout>
          <c:xMode val="edge"/>
          <c:yMode val="edge"/>
          <c:x val="0.15494000944339228"/>
          <c:y val="9.2221246758641025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522770978975423"/>
          <c:y val="0.39070656724199654"/>
          <c:w val="0.32986311250457317"/>
          <c:h val="0.5745147673809819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การขาย</c:v>
                </c:pt>
              </c:strCache>
            </c:strRef>
          </c:tx>
          <c:dLbls>
            <c:dLbl>
              <c:idx val="0"/>
              <c:layout>
                <c:manualLayout>
                  <c:x val="6.8286983232245954E-2"/>
                  <c:y val="0.1542324106125596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9478507944019238"/>
                  <c:y val="0.3339015469206454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26726499138524973"/>
                  <c:y val="0.1463326079079355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15285798117783908"/>
                  <c:y val="-2.6442808667054432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.19956681304272145"/>
                  <c:y val="2.372772802429412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0%" sourceLinked="0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Sheet1!$A$2:$A$7</c:f>
              <c:strCache>
                <c:ptCount val="6"/>
                <c:pt idx="0">
                  <c:v>Gonorrhoea</c:v>
                </c:pt>
                <c:pt idx="1">
                  <c:v>Syphilis</c:v>
                </c:pt>
                <c:pt idx="2">
                  <c:v>Condyloma</c:v>
                </c:pt>
                <c:pt idx="3">
                  <c:v>Chancroid</c:v>
                </c:pt>
                <c:pt idx="4">
                  <c:v>N.S.U</c:v>
                </c:pt>
                <c:pt idx="5">
                  <c:v>L.G.V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43.78</c:v>
                </c:pt>
                <c:pt idx="1">
                  <c:v>41.63</c:v>
                </c:pt>
                <c:pt idx="2">
                  <c:v>5.58</c:v>
                </c:pt>
                <c:pt idx="3">
                  <c:v>4.29</c:v>
                </c:pt>
                <c:pt idx="4">
                  <c:v>3.86</c:v>
                </c:pt>
                <c:pt idx="5">
                  <c:v>0.86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>
          <a:latin typeface="FreesiaUPC" panose="020B0604020202020204" pitchFamily="34" charset="-34"/>
          <a:cs typeface="FreesiaUPC" panose="020B0604020202020204" pitchFamily="34" charset="-34"/>
        </a:defRPr>
      </a:pPr>
      <a:endParaRPr lang="th-TH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552094031724293"/>
          <c:y val="0.13222222222222224"/>
          <c:w val="0.72170473256060386"/>
          <c:h val="0.487236512102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2560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เมือง</c:v>
                </c:pt>
                <c:pt idx="1">
                  <c:v>กบินทร์บุรี</c:v>
                </c:pt>
                <c:pt idx="2">
                  <c:v>นาดี</c:v>
                </c:pt>
                <c:pt idx="3">
                  <c:v>บ้านสร้าง</c:v>
                </c:pt>
                <c:pt idx="4">
                  <c:v>ประจันตคาม</c:v>
                </c:pt>
                <c:pt idx="5">
                  <c:v>ศรีมหาโพธิ</c:v>
                </c:pt>
                <c:pt idx="6">
                  <c:v>ศรีมโหสถ</c:v>
                </c:pt>
                <c:pt idx="7">
                  <c:v>จังหวัด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22.94</c:v>
                </c:pt>
                <c:pt idx="1">
                  <c:v>37.229999999999997</c:v>
                </c:pt>
                <c:pt idx="2">
                  <c:v>41.08</c:v>
                </c:pt>
                <c:pt idx="3">
                  <c:v>30.53</c:v>
                </c:pt>
                <c:pt idx="4">
                  <c:v>26.08</c:v>
                </c:pt>
                <c:pt idx="5">
                  <c:v>30.94</c:v>
                </c:pt>
                <c:pt idx="6">
                  <c:v>27.67</c:v>
                </c:pt>
                <c:pt idx="7" formatCode="0.00">
                  <c:v>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849-4408-A43B-C88AE6812ED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2561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เมือง</c:v>
                </c:pt>
                <c:pt idx="1">
                  <c:v>กบินทร์บุรี</c:v>
                </c:pt>
                <c:pt idx="2">
                  <c:v>นาดี</c:v>
                </c:pt>
                <c:pt idx="3">
                  <c:v>บ้านสร้าง</c:v>
                </c:pt>
                <c:pt idx="4">
                  <c:v>ประจันตคาม</c:v>
                </c:pt>
                <c:pt idx="5">
                  <c:v>ศรีมหาโพธิ</c:v>
                </c:pt>
                <c:pt idx="6">
                  <c:v>ศรีมโหสถ</c:v>
                </c:pt>
                <c:pt idx="7">
                  <c:v>จังหวัด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28.9</c:v>
                </c:pt>
                <c:pt idx="1">
                  <c:v>24.1</c:v>
                </c:pt>
                <c:pt idx="2">
                  <c:v>31.27</c:v>
                </c:pt>
                <c:pt idx="3">
                  <c:v>21.44</c:v>
                </c:pt>
                <c:pt idx="4">
                  <c:v>27.15</c:v>
                </c:pt>
                <c:pt idx="5">
                  <c:v>31.04</c:v>
                </c:pt>
                <c:pt idx="6">
                  <c:v>33.07</c:v>
                </c:pt>
                <c:pt idx="7">
                  <c:v>27.43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849-4408-A43B-C88AE6812ED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2562(ต.ค.61-20 ก.ย.62)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เมือง</c:v>
                </c:pt>
                <c:pt idx="1">
                  <c:v>กบินทร์บุรี</c:v>
                </c:pt>
                <c:pt idx="2">
                  <c:v>นาดี</c:v>
                </c:pt>
                <c:pt idx="3">
                  <c:v>บ้านสร้าง</c:v>
                </c:pt>
                <c:pt idx="4">
                  <c:v>ประจันตคาม</c:v>
                </c:pt>
                <c:pt idx="5">
                  <c:v>ศรีมหาโพธิ</c:v>
                </c:pt>
                <c:pt idx="6">
                  <c:v>ศรีมโหสถ</c:v>
                </c:pt>
                <c:pt idx="7">
                  <c:v>จังหวัด</c:v>
                </c:pt>
              </c:strCache>
            </c:strRef>
          </c:cat>
          <c:val>
            <c:numRef>
              <c:f>Sheet1!$D$2:$D$9</c:f>
              <c:numCache>
                <c:formatCode>0.00</c:formatCode>
                <c:ptCount val="8"/>
                <c:pt idx="0">
                  <c:v>12.38</c:v>
                </c:pt>
                <c:pt idx="1">
                  <c:v>22.32</c:v>
                </c:pt>
                <c:pt idx="2">
                  <c:v>30.68</c:v>
                </c:pt>
                <c:pt idx="3">
                  <c:v>34.69</c:v>
                </c:pt>
                <c:pt idx="4">
                  <c:v>29.88</c:v>
                </c:pt>
                <c:pt idx="5">
                  <c:v>30.31</c:v>
                </c:pt>
                <c:pt idx="6">
                  <c:v>18.48</c:v>
                </c:pt>
                <c:pt idx="7">
                  <c:v>23.71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849-4408-A43B-C88AE6812E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5642752"/>
        <c:axId val="245644288"/>
      </c:barChart>
      <c:catAx>
        <c:axId val="2456427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45644288"/>
        <c:crosses val="autoZero"/>
        <c:auto val="1"/>
        <c:lblAlgn val="ctr"/>
        <c:lblOffset val="100"/>
        <c:noMultiLvlLbl val="0"/>
      </c:catAx>
      <c:valAx>
        <c:axId val="24564428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th-TH"/>
          </a:p>
        </c:txPr>
        <c:crossAx val="24564275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800"/>
            </a:pPr>
            <a:endParaRPr lang="th-TH"/>
          </a:p>
        </c:txPr>
      </c:dTable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2000">
          <a:latin typeface="FreesiaUPC" panose="020B0604020202020204" pitchFamily="34" charset="-34"/>
          <a:cs typeface="FreesiaUPC" panose="020B0604020202020204" pitchFamily="34" charset="-34"/>
        </a:defRPr>
      </a:pPr>
      <a:endParaRPr lang="th-TH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0826727167578691E-2"/>
          <c:y val="4.9180596611470083E-2"/>
          <c:w val="0.91431451577027401"/>
          <c:h val="0.7335258674061098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อัตราป่วย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pattFill prst="sphere">
                <a:fgClr>
                  <a:srgbClr val="00B050"/>
                </a:fgClr>
                <a:bgClr>
                  <a:schemeClr val="bg1"/>
                </a:bgClr>
              </a:patt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E6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จังหวัด</c:v>
                </c:pt>
                <c:pt idx="1">
                  <c:v>เมือง</c:v>
                </c:pt>
                <c:pt idx="2">
                  <c:v>กบินทร์บุรี</c:v>
                </c:pt>
                <c:pt idx="3">
                  <c:v>นาดี</c:v>
                </c:pt>
                <c:pt idx="4">
                  <c:v>บ้านสร้าง</c:v>
                </c:pt>
                <c:pt idx="5">
                  <c:v>ประจันตคาม</c:v>
                </c:pt>
                <c:pt idx="6">
                  <c:v>ศรีมหาโพธิ</c:v>
                </c:pt>
                <c:pt idx="7">
                  <c:v>ศรีมโหสถ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226.06</c:v>
                </c:pt>
                <c:pt idx="1">
                  <c:v>195.87</c:v>
                </c:pt>
                <c:pt idx="2">
                  <c:v>189.3</c:v>
                </c:pt>
                <c:pt idx="3">
                  <c:v>596.82000000000005</c:v>
                </c:pt>
                <c:pt idx="4">
                  <c:v>128.13</c:v>
                </c:pt>
                <c:pt idx="5">
                  <c:v>102.82</c:v>
                </c:pt>
                <c:pt idx="6">
                  <c:v>213.69</c:v>
                </c:pt>
                <c:pt idx="7">
                  <c:v>235.02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6434048"/>
        <c:axId val="246444032"/>
        <c:axId val="0"/>
      </c:bar3DChart>
      <c:catAx>
        <c:axId val="2464340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th-TH"/>
          </a:p>
        </c:txPr>
        <c:crossAx val="246444032"/>
        <c:crosses val="autoZero"/>
        <c:auto val="1"/>
        <c:lblAlgn val="ctr"/>
        <c:lblOffset val="100"/>
        <c:noMultiLvlLbl val="0"/>
      </c:catAx>
      <c:valAx>
        <c:axId val="2464440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46434048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/>
      </a:pPr>
      <a:endParaRPr lang="th-TH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552094031724293"/>
          <c:y val="0.13222222222222224"/>
          <c:w val="0.72170473256060386"/>
          <c:h val="0.487236512102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2559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เมือง</c:v>
                </c:pt>
                <c:pt idx="1">
                  <c:v>กบินทร์บุรี</c:v>
                </c:pt>
                <c:pt idx="2">
                  <c:v>นาดี</c:v>
                </c:pt>
                <c:pt idx="3">
                  <c:v>บ้านสร้าง</c:v>
                </c:pt>
                <c:pt idx="4">
                  <c:v>ประจันตคาม</c:v>
                </c:pt>
                <c:pt idx="5">
                  <c:v>ศรีมหาโพธิ</c:v>
                </c:pt>
                <c:pt idx="6">
                  <c:v>ศรีมโหสถ</c:v>
                </c:pt>
                <c:pt idx="7">
                  <c:v>จังหวัด</c:v>
                </c:pt>
              </c:strCache>
            </c:strRef>
          </c:cat>
          <c:val>
            <c:numRef>
              <c:f>Sheet1!$B$2:$B$9</c:f>
              <c:numCache>
                <c:formatCode>0.00</c:formatCode>
                <c:ptCount val="8"/>
                <c:pt idx="0">
                  <c:v>19.559999999999999</c:v>
                </c:pt>
                <c:pt idx="1">
                  <c:v>14.29</c:v>
                </c:pt>
                <c:pt idx="2">
                  <c:v>19.05</c:v>
                </c:pt>
                <c:pt idx="3">
                  <c:v>20</c:v>
                </c:pt>
                <c:pt idx="4">
                  <c:v>27.5</c:v>
                </c:pt>
                <c:pt idx="5">
                  <c:v>10.94</c:v>
                </c:pt>
                <c:pt idx="6">
                  <c:v>0</c:v>
                </c:pt>
                <c:pt idx="7">
                  <c:v>17.559999999999999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F18-49CF-87E8-AE2AE5AAEAF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2560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เมือง</c:v>
                </c:pt>
                <c:pt idx="1">
                  <c:v>กบินทร์บุรี</c:v>
                </c:pt>
                <c:pt idx="2">
                  <c:v>นาดี</c:v>
                </c:pt>
                <c:pt idx="3">
                  <c:v>บ้านสร้าง</c:v>
                </c:pt>
                <c:pt idx="4">
                  <c:v>ประจันตคาม</c:v>
                </c:pt>
                <c:pt idx="5">
                  <c:v>ศรีมหาโพธิ</c:v>
                </c:pt>
                <c:pt idx="6">
                  <c:v>ศรีมโหสถ</c:v>
                </c:pt>
                <c:pt idx="7">
                  <c:v>จังหวัด</c:v>
                </c:pt>
              </c:strCache>
            </c:strRef>
          </c:cat>
          <c:val>
            <c:numRef>
              <c:f>Sheet1!$C$2:$C$9</c:f>
              <c:numCache>
                <c:formatCode>0.00</c:formatCode>
                <c:ptCount val="8"/>
                <c:pt idx="0">
                  <c:v>20</c:v>
                </c:pt>
                <c:pt idx="1">
                  <c:v>18.22</c:v>
                </c:pt>
                <c:pt idx="2">
                  <c:v>9.76</c:v>
                </c:pt>
                <c:pt idx="3">
                  <c:v>6.25</c:v>
                </c:pt>
                <c:pt idx="4">
                  <c:v>17.86</c:v>
                </c:pt>
                <c:pt idx="5">
                  <c:v>32.200000000000003</c:v>
                </c:pt>
                <c:pt idx="6">
                  <c:v>8.33</c:v>
                </c:pt>
                <c:pt idx="7">
                  <c:v>18.350000000000001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F18-49CF-87E8-AE2AE5AAEAF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2561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เมือง</c:v>
                </c:pt>
                <c:pt idx="1">
                  <c:v>กบินทร์บุรี</c:v>
                </c:pt>
                <c:pt idx="2">
                  <c:v>นาดี</c:v>
                </c:pt>
                <c:pt idx="3">
                  <c:v>บ้านสร้าง</c:v>
                </c:pt>
                <c:pt idx="4">
                  <c:v>ประจันตคาม</c:v>
                </c:pt>
                <c:pt idx="5">
                  <c:v>ศรีมหาโพธิ</c:v>
                </c:pt>
                <c:pt idx="6">
                  <c:v>ศรีมโหสถ</c:v>
                </c:pt>
                <c:pt idx="7">
                  <c:v>จังหวัด</c:v>
                </c:pt>
              </c:strCache>
            </c:strRef>
          </c:cat>
          <c:val>
            <c:numRef>
              <c:f>Sheet1!$D$2:$D$9</c:f>
              <c:numCache>
                <c:formatCode>0.00</c:formatCode>
                <c:ptCount val="8"/>
                <c:pt idx="0">
                  <c:v>14.07</c:v>
                </c:pt>
                <c:pt idx="1">
                  <c:v>18.87</c:v>
                </c:pt>
                <c:pt idx="2">
                  <c:v>14.63</c:v>
                </c:pt>
                <c:pt idx="3">
                  <c:v>26.67</c:v>
                </c:pt>
                <c:pt idx="4">
                  <c:v>29.17</c:v>
                </c:pt>
                <c:pt idx="5">
                  <c:v>23.4</c:v>
                </c:pt>
                <c:pt idx="6">
                  <c:v>5.26</c:v>
                </c:pt>
                <c:pt idx="7">
                  <c:v>17.05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F18-49CF-87E8-AE2AE5AAEAF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2562(ต.ค. - 20 ก.ย. 62)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เมือง</c:v>
                </c:pt>
                <c:pt idx="1">
                  <c:v>กบินทร์บุรี</c:v>
                </c:pt>
                <c:pt idx="2">
                  <c:v>นาดี</c:v>
                </c:pt>
                <c:pt idx="3">
                  <c:v>บ้านสร้าง</c:v>
                </c:pt>
                <c:pt idx="4">
                  <c:v>ประจันตคาม</c:v>
                </c:pt>
                <c:pt idx="5">
                  <c:v>ศรีมหาโพธิ</c:v>
                </c:pt>
                <c:pt idx="6">
                  <c:v>ศรีมโหสถ</c:v>
                </c:pt>
                <c:pt idx="7">
                  <c:v>จังหวัด</c:v>
                </c:pt>
              </c:strCache>
            </c:strRef>
          </c:cat>
          <c:val>
            <c:numRef>
              <c:f>Sheet1!$E$2:$E$9</c:f>
              <c:numCache>
                <c:formatCode>0.00</c:formatCode>
                <c:ptCount val="8"/>
                <c:pt idx="0">
                  <c:v>21.71</c:v>
                </c:pt>
                <c:pt idx="1">
                  <c:v>9.64</c:v>
                </c:pt>
                <c:pt idx="2">
                  <c:v>23.81</c:v>
                </c:pt>
                <c:pt idx="3">
                  <c:v>10</c:v>
                </c:pt>
                <c:pt idx="4">
                  <c:v>11.54</c:v>
                </c:pt>
                <c:pt idx="5">
                  <c:v>22.58</c:v>
                </c:pt>
                <c:pt idx="6">
                  <c:v>14.29</c:v>
                </c:pt>
                <c:pt idx="7">
                  <c:v>17.68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F18-49CF-87E8-AE2AE5AAEA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5729920"/>
        <c:axId val="245735808"/>
      </c:barChart>
      <c:catAx>
        <c:axId val="2457299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45735808"/>
        <c:crosses val="autoZero"/>
        <c:auto val="1"/>
        <c:lblAlgn val="ctr"/>
        <c:lblOffset val="100"/>
        <c:noMultiLvlLbl val="0"/>
      </c:catAx>
      <c:valAx>
        <c:axId val="245735808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th-TH"/>
                  <a:t>ร้อยละ</a:t>
                </a:r>
              </a:p>
            </c:rich>
          </c:tx>
          <c:layout>
            <c:manualLayout>
              <c:xMode val="edge"/>
              <c:yMode val="edge"/>
              <c:x val="0.23094785409540319"/>
              <c:y val="7.7968188719771897E-3"/>
            </c:manualLayout>
          </c:layout>
          <c:overlay val="0"/>
        </c:title>
        <c:numFmt formatCode="0" sourceLinked="0"/>
        <c:majorTickMark val="none"/>
        <c:minorTickMark val="none"/>
        <c:tickLblPos val="nextTo"/>
        <c:crossAx val="24572992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800"/>
            </a:pPr>
            <a:endParaRPr lang="th-TH"/>
          </a:p>
        </c:txPr>
      </c:dTable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2000">
          <a:latin typeface="FreesiaUPC" panose="020B0604020202020204" pitchFamily="34" charset="-34"/>
          <a:cs typeface="FreesiaUPC" panose="020B0604020202020204" pitchFamily="34" charset="-34"/>
        </a:defRPr>
      </a:pPr>
      <a:endParaRPr lang="th-TH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424076521884997"/>
          <c:y val="4.4510039820136946E-2"/>
          <c:w val="0.72170473256060386"/>
          <c:h val="0.487236512102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2560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เมือง</c:v>
                </c:pt>
                <c:pt idx="1">
                  <c:v>กบินทร์บุรี</c:v>
                </c:pt>
                <c:pt idx="2">
                  <c:v>นาดี</c:v>
                </c:pt>
                <c:pt idx="3">
                  <c:v>บ้านสร้าง</c:v>
                </c:pt>
                <c:pt idx="4">
                  <c:v>ประจันตคาม</c:v>
                </c:pt>
                <c:pt idx="5">
                  <c:v>ศรีมหาโพธิ</c:v>
                </c:pt>
                <c:pt idx="6">
                  <c:v>ศรีมโหสถ</c:v>
                </c:pt>
                <c:pt idx="7">
                  <c:v>จังหวัด</c:v>
                </c:pt>
              </c:strCache>
            </c:strRef>
          </c:cat>
          <c:val>
            <c:numRef>
              <c:f>Sheet1!$B$2:$B$9</c:f>
              <c:numCache>
                <c:formatCode>0.00</c:formatCode>
                <c:ptCount val="8"/>
                <c:pt idx="0">
                  <c:v>12.203389830508474</c:v>
                </c:pt>
                <c:pt idx="1">
                  <c:v>12.456747404844291</c:v>
                </c:pt>
                <c:pt idx="2">
                  <c:v>38.636363636363633</c:v>
                </c:pt>
                <c:pt idx="3">
                  <c:v>56.25</c:v>
                </c:pt>
                <c:pt idx="4">
                  <c:v>35.483870967741936</c:v>
                </c:pt>
                <c:pt idx="5">
                  <c:v>5.2631578947368425</c:v>
                </c:pt>
                <c:pt idx="6">
                  <c:v>66.666666666666671</c:v>
                </c:pt>
                <c:pt idx="7">
                  <c:v>15.92442645074224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F1C-4615-8BD9-E3583FBF8BD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2561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เมือง</c:v>
                </c:pt>
                <c:pt idx="1">
                  <c:v>กบินทร์บุรี</c:v>
                </c:pt>
                <c:pt idx="2">
                  <c:v>นาดี</c:v>
                </c:pt>
                <c:pt idx="3">
                  <c:v>บ้านสร้าง</c:v>
                </c:pt>
                <c:pt idx="4">
                  <c:v>ประจันตคาม</c:v>
                </c:pt>
                <c:pt idx="5">
                  <c:v>ศรีมหาโพธิ</c:v>
                </c:pt>
                <c:pt idx="6">
                  <c:v>ศรีมโหสถ</c:v>
                </c:pt>
                <c:pt idx="7">
                  <c:v>จังหวัด</c:v>
                </c:pt>
              </c:strCache>
            </c:strRef>
          </c:cat>
          <c:val>
            <c:numRef>
              <c:f>Sheet1!$C$2:$C$9</c:f>
              <c:numCache>
                <c:formatCode>0.00</c:formatCode>
                <c:ptCount val="8"/>
                <c:pt idx="0">
                  <c:v>11.69811320754717</c:v>
                </c:pt>
                <c:pt idx="1">
                  <c:v>20.37037037037037</c:v>
                </c:pt>
                <c:pt idx="2">
                  <c:v>54.545454545454547</c:v>
                </c:pt>
                <c:pt idx="3">
                  <c:v>66.666666666666671</c:v>
                </c:pt>
                <c:pt idx="4">
                  <c:v>20.833333333333332</c:v>
                </c:pt>
                <c:pt idx="5">
                  <c:v>6.1224489795918364</c:v>
                </c:pt>
                <c:pt idx="6">
                  <c:v>68.421052631578945</c:v>
                </c:pt>
                <c:pt idx="7">
                  <c:v>20.588235294117649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F1C-4615-8BD9-E3583FBF8BD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2562(ต.ค.- 20 ก.ย. 62)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เมือง</c:v>
                </c:pt>
                <c:pt idx="1">
                  <c:v>กบินทร์บุรี</c:v>
                </c:pt>
                <c:pt idx="2">
                  <c:v>นาดี</c:v>
                </c:pt>
                <c:pt idx="3">
                  <c:v>บ้านสร้าง</c:v>
                </c:pt>
                <c:pt idx="4">
                  <c:v>ประจันตคาม</c:v>
                </c:pt>
                <c:pt idx="5">
                  <c:v>ศรีมหาโพธิ</c:v>
                </c:pt>
                <c:pt idx="6">
                  <c:v>ศรีมโหสถ</c:v>
                </c:pt>
                <c:pt idx="7">
                  <c:v>จังหวัด</c:v>
                </c:pt>
              </c:strCache>
            </c:strRef>
          </c:cat>
          <c:val>
            <c:numRef>
              <c:f>Sheet1!$D$2:$D$9</c:f>
              <c:numCache>
                <c:formatCode>0.00</c:formatCode>
                <c:ptCount val="8"/>
                <c:pt idx="0">
                  <c:v>16.28</c:v>
                </c:pt>
                <c:pt idx="1">
                  <c:v>20.48</c:v>
                </c:pt>
                <c:pt idx="2">
                  <c:v>50</c:v>
                </c:pt>
                <c:pt idx="3">
                  <c:v>60</c:v>
                </c:pt>
                <c:pt idx="4">
                  <c:v>73.05</c:v>
                </c:pt>
                <c:pt idx="5">
                  <c:v>6.45</c:v>
                </c:pt>
                <c:pt idx="6">
                  <c:v>57.14</c:v>
                </c:pt>
                <c:pt idx="7">
                  <c:v>27.44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F1C-4615-8BD9-E3583FBF8B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5848704"/>
        <c:axId val="245850496"/>
      </c:barChart>
      <c:catAx>
        <c:axId val="2458487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45850496"/>
        <c:crosses val="autoZero"/>
        <c:auto val="1"/>
        <c:lblAlgn val="ctr"/>
        <c:lblOffset val="100"/>
        <c:noMultiLvlLbl val="0"/>
      </c:catAx>
      <c:valAx>
        <c:axId val="245850496"/>
        <c:scaling>
          <c:orientation val="minMax"/>
          <c:max val="100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245848704"/>
        <c:crosses val="autoZero"/>
        <c:crossBetween val="between"/>
        <c:majorUnit val="20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FreesiaUPC" panose="020B0604020202020204" pitchFamily="34" charset="-34"/>
          <a:cs typeface="FreesiaUPC" panose="020B0604020202020204" pitchFamily="34" charset="-34"/>
        </a:defRPr>
      </a:pPr>
      <a:endParaRPr lang="th-TH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552094031724293"/>
          <c:y val="0.13222222222222224"/>
          <c:w val="0.72170473256060386"/>
          <c:h val="0.487236512102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2560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เมือง</c:v>
                </c:pt>
                <c:pt idx="1">
                  <c:v>กบินทร์บุรี</c:v>
                </c:pt>
                <c:pt idx="2">
                  <c:v>นาดี</c:v>
                </c:pt>
                <c:pt idx="3">
                  <c:v>บ้านสร้าง</c:v>
                </c:pt>
                <c:pt idx="4">
                  <c:v>ประจันตคาม</c:v>
                </c:pt>
                <c:pt idx="5">
                  <c:v>ศรีมหาโพธิ</c:v>
                </c:pt>
                <c:pt idx="6">
                  <c:v>ศรีมโหสถ</c:v>
                </c:pt>
                <c:pt idx="7">
                  <c:v>จังหวัด</c:v>
                </c:pt>
              </c:strCache>
            </c:strRef>
          </c:cat>
          <c:val>
            <c:numRef>
              <c:f>Sheet1!$B$2:$B$9</c:f>
              <c:numCache>
                <c:formatCode>0.00</c:formatCode>
                <c:ptCount val="8"/>
                <c:pt idx="0">
                  <c:v>63.89</c:v>
                </c:pt>
                <c:pt idx="1">
                  <c:v>16.670000000000002</c:v>
                </c:pt>
                <c:pt idx="2">
                  <c:v>76.47</c:v>
                </c:pt>
                <c:pt idx="3">
                  <c:v>11.11</c:v>
                </c:pt>
                <c:pt idx="4">
                  <c:v>90.91</c:v>
                </c:pt>
                <c:pt idx="5">
                  <c:v>66.67</c:v>
                </c:pt>
                <c:pt idx="6">
                  <c:v>100</c:v>
                </c:pt>
                <c:pt idx="7">
                  <c:v>51.69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232-4DF4-B95E-D25131079F8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2561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เมือง</c:v>
                </c:pt>
                <c:pt idx="1">
                  <c:v>กบินทร์บุรี</c:v>
                </c:pt>
                <c:pt idx="2">
                  <c:v>นาดี</c:v>
                </c:pt>
                <c:pt idx="3">
                  <c:v>บ้านสร้าง</c:v>
                </c:pt>
                <c:pt idx="4">
                  <c:v>ประจันตคาม</c:v>
                </c:pt>
                <c:pt idx="5">
                  <c:v>ศรีมหาโพธิ</c:v>
                </c:pt>
                <c:pt idx="6">
                  <c:v>ศรีมโหสถ</c:v>
                </c:pt>
                <c:pt idx="7">
                  <c:v>จังหวัด</c:v>
                </c:pt>
              </c:strCache>
            </c:strRef>
          </c:cat>
          <c:val>
            <c:numRef>
              <c:f>Sheet1!$C$2:$C$9</c:f>
              <c:numCache>
                <c:formatCode>0.00</c:formatCode>
                <c:ptCount val="8"/>
                <c:pt idx="0">
                  <c:v>65.790000000000006</c:v>
                </c:pt>
                <c:pt idx="1">
                  <c:v>21.21</c:v>
                </c:pt>
                <c:pt idx="2">
                  <c:v>70.83</c:v>
                </c:pt>
                <c:pt idx="3">
                  <c:v>50</c:v>
                </c:pt>
                <c:pt idx="4">
                  <c:v>80</c:v>
                </c:pt>
                <c:pt idx="5">
                  <c:v>66.67</c:v>
                </c:pt>
                <c:pt idx="6">
                  <c:v>92.31</c:v>
                </c:pt>
                <c:pt idx="7">
                  <c:v>57.14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232-4DF4-B95E-D25131079F8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2562(ต.ค.- 20 ก.ย. 62)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เมือง</c:v>
                </c:pt>
                <c:pt idx="1">
                  <c:v>กบินทร์บุรี</c:v>
                </c:pt>
                <c:pt idx="2">
                  <c:v>นาดี</c:v>
                </c:pt>
                <c:pt idx="3">
                  <c:v>บ้านสร้าง</c:v>
                </c:pt>
                <c:pt idx="4">
                  <c:v>ประจันตคาม</c:v>
                </c:pt>
                <c:pt idx="5">
                  <c:v>ศรีมหาโพธิ</c:v>
                </c:pt>
                <c:pt idx="6">
                  <c:v>ศรีมโหสถ</c:v>
                </c:pt>
                <c:pt idx="7">
                  <c:v>จังหวัด</c:v>
                </c:pt>
              </c:strCache>
            </c:strRef>
          </c:cat>
          <c:val>
            <c:numRef>
              <c:f>Sheet1!$D$2:$D$9</c:f>
              <c:numCache>
                <c:formatCode>0.00</c:formatCode>
                <c:ptCount val="8"/>
                <c:pt idx="0">
                  <c:v>33.33</c:v>
                </c:pt>
                <c:pt idx="1">
                  <c:v>11.76</c:v>
                </c:pt>
                <c:pt idx="2">
                  <c:v>66.67</c:v>
                </c:pt>
                <c:pt idx="3">
                  <c:v>83.33</c:v>
                </c:pt>
                <c:pt idx="4">
                  <c:v>94.74</c:v>
                </c:pt>
                <c:pt idx="5">
                  <c:v>0</c:v>
                </c:pt>
                <c:pt idx="6">
                  <c:v>100</c:v>
                </c:pt>
                <c:pt idx="7">
                  <c:v>55.56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232-4DF4-B95E-D25131079F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5920512"/>
        <c:axId val="245922048"/>
      </c:barChart>
      <c:catAx>
        <c:axId val="2459205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45922048"/>
        <c:crossesAt val="0"/>
        <c:auto val="1"/>
        <c:lblAlgn val="ctr"/>
        <c:lblOffset val="100"/>
        <c:noMultiLvlLbl val="0"/>
      </c:catAx>
      <c:valAx>
        <c:axId val="245922048"/>
        <c:scaling>
          <c:orientation val="minMax"/>
          <c:max val="100"/>
        </c:scaling>
        <c:delete val="0"/>
        <c:axPos val="l"/>
        <c:majorGridlines/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th-TH"/>
          </a:p>
        </c:txPr>
        <c:crossAx val="245920512"/>
        <c:crosses val="autoZero"/>
        <c:crossBetween val="between"/>
        <c:majorUnit val="20"/>
        <c:minorUnit val="2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600">
                <a:latin typeface="FreesiaUPC" panose="020B0604020202020204" pitchFamily="34" charset="-34"/>
                <a:cs typeface="FreesiaUPC" panose="020B0604020202020204" pitchFamily="34" charset="-34"/>
              </a:defRPr>
            </a:pPr>
            <a:endParaRPr lang="th-TH"/>
          </a:p>
        </c:txPr>
      </c:dTable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2000">
          <a:latin typeface="JasmineUPC" panose="02020603050405020304" pitchFamily="18" charset="-34"/>
          <a:cs typeface="JasmineUPC" panose="02020603050405020304" pitchFamily="18" charset="-34"/>
        </a:defRPr>
      </a:pPr>
      <a:endParaRPr lang="th-TH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039661708953049E-2"/>
          <c:y val="5.4401582591493573E-2"/>
          <c:w val="0.90849737532808394"/>
          <c:h val="0.82199895636190878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Median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ม.ค.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31</c:v>
                </c:pt>
                <c:pt idx="1">
                  <c:v>23</c:v>
                </c:pt>
                <c:pt idx="2">
                  <c:v>25</c:v>
                </c:pt>
                <c:pt idx="3">
                  <c:v>22</c:v>
                </c:pt>
                <c:pt idx="4">
                  <c:v>37</c:v>
                </c:pt>
                <c:pt idx="5">
                  <c:v>78</c:v>
                </c:pt>
                <c:pt idx="6">
                  <c:v>111</c:v>
                </c:pt>
                <c:pt idx="7">
                  <c:v>114</c:v>
                </c:pt>
                <c:pt idx="8">
                  <c:v>57</c:v>
                </c:pt>
                <c:pt idx="9">
                  <c:v>29</c:v>
                </c:pt>
                <c:pt idx="10">
                  <c:v>22</c:v>
                </c:pt>
                <c:pt idx="11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6558720"/>
        <c:axId val="246560256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2561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6.2893081761006093E-3"/>
                  <c:y val="-2.1588946459412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ม.ค.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19</c:v>
                </c:pt>
                <c:pt idx="1">
                  <c:v>16</c:v>
                </c:pt>
                <c:pt idx="2">
                  <c:v>23</c:v>
                </c:pt>
                <c:pt idx="3">
                  <c:v>22</c:v>
                </c:pt>
                <c:pt idx="4">
                  <c:v>37</c:v>
                </c:pt>
                <c:pt idx="5">
                  <c:v>78</c:v>
                </c:pt>
                <c:pt idx="6">
                  <c:v>90</c:v>
                </c:pt>
                <c:pt idx="7">
                  <c:v>75</c:v>
                </c:pt>
                <c:pt idx="8">
                  <c:v>43</c:v>
                </c:pt>
                <c:pt idx="9">
                  <c:v>30</c:v>
                </c:pt>
                <c:pt idx="10">
                  <c:v>22</c:v>
                </c:pt>
                <c:pt idx="11">
                  <c:v>16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2562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3"/>
              </a:solidFill>
              <a:ln w="31750">
                <a:solidFill>
                  <a:schemeClr val="tx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1218890680033321E-17"/>
                  <c:y val="-1.5873015873015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3148148148147722E-3"/>
                  <c:y val="7.93650793650793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9.2592592592592587E-3"/>
                  <c:y val="-1.98412698412698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ม.ค.</c:v>
                </c:pt>
                <c:pt idx="1">
                  <c:v>ก.พ.</c:v>
                </c:pt>
                <c:pt idx="2">
                  <c:v>มี.ค.</c:v>
                </c:pt>
                <c:pt idx="3">
                  <c:v>เม.ย.</c:v>
                </c:pt>
                <c:pt idx="4">
                  <c:v>พ.ค.</c:v>
                </c:pt>
                <c:pt idx="5">
                  <c:v>มิ.ย.</c:v>
                </c:pt>
                <c:pt idx="6">
                  <c:v>ก.ค.</c:v>
                </c:pt>
                <c:pt idx="7">
                  <c:v>ส.ค.</c:v>
                </c:pt>
                <c:pt idx="8">
                  <c:v>ก.ย.</c:v>
                </c:pt>
                <c:pt idx="9">
                  <c:v>ต.ค.</c:v>
                </c:pt>
                <c:pt idx="10">
                  <c:v>พ.ย.</c:v>
                </c:pt>
                <c:pt idx="11">
                  <c:v>ธ.ค.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42</c:v>
                </c:pt>
                <c:pt idx="1">
                  <c:v>46</c:v>
                </c:pt>
                <c:pt idx="2">
                  <c:v>56</c:v>
                </c:pt>
                <c:pt idx="3">
                  <c:v>82</c:v>
                </c:pt>
                <c:pt idx="4">
                  <c:v>107</c:v>
                </c:pt>
                <c:pt idx="5">
                  <c:v>210</c:v>
                </c:pt>
                <c:pt idx="6">
                  <c:v>304</c:v>
                </c:pt>
                <c:pt idx="7">
                  <c:v>221</c:v>
                </c:pt>
                <c:pt idx="8">
                  <c:v>28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6558720"/>
        <c:axId val="246560256"/>
      </c:lineChart>
      <c:catAx>
        <c:axId val="246558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246560256"/>
        <c:crosses val="autoZero"/>
        <c:auto val="1"/>
        <c:lblAlgn val="ctr"/>
        <c:lblOffset val="100"/>
        <c:noMultiLvlLbl val="0"/>
      </c:catAx>
      <c:valAx>
        <c:axId val="246560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246558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784958483963091"/>
          <c:y val="0.16975708155174965"/>
          <c:w val="0.2349976064312716"/>
          <c:h val="0.27139029728108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400"/>
      </a:pPr>
      <a:endParaRPr lang="th-TH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570701994598557E-2"/>
          <c:y val="5.0475585310571607E-2"/>
          <c:w val="0.89168545561760704"/>
          <c:h val="0.70221415750651806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Sheet1!$B$9</c:f>
              <c:strCache>
                <c:ptCount val="1"/>
                <c:pt idx="0">
                  <c:v>Median</c:v>
                </c:pt>
              </c:strCache>
            </c:strRef>
          </c:tx>
          <c:spPr>
            <a:ln w="12700">
              <a:solidFill>
                <a:srgbClr val="FF00FF"/>
              </a:solidFill>
              <a:prstDash val="solid"/>
            </a:ln>
          </c:spPr>
          <c:invertIfNegative val="0"/>
          <c:val>
            <c:numRef>
              <c:f>Sheet1!$C$9:$BC$9</c:f>
              <c:numCache>
                <c:formatCode>General</c:formatCode>
                <c:ptCount val="53"/>
                <c:pt idx="0">
                  <c:v>11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3</c:v>
                </c:pt>
                <c:pt idx="5">
                  <c:v>5</c:v>
                </c:pt>
                <c:pt idx="6">
                  <c:v>5</c:v>
                </c:pt>
                <c:pt idx="7">
                  <c:v>2</c:v>
                </c:pt>
                <c:pt idx="8">
                  <c:v>7</c:v>
                </c:pt>
                <c:pt idx="9">
                  <c:v>7</c:v>
                </c:pt>
                <c:pt idx="10">
                  <c:v>4</c:v>
                </c:pt>
                <c:pt idx="11">
                  <c:v>4</c:v>
                </c:pt>
                <c:pt idx="12">
                  <c:v>4</c:v>
                </c:pt>
                <c:pt idx="13">
                  <c:v>4</c:v>
                </c:pt>
                <c:pt idx="14">
                  <c:v>7</c:v>
                </c:pt>
                <c:pt idx="15">
                  <c:v>6</c:v>
                </c:pt>
                <c:pt idx="16">
                  <c:v>5</c:v>
                </c:pt>
                <c:pt idx="17">
                  <c:v>9</c:v>
                </c:pt>
                <c:pt idx="18">
                  <c:v>10</c:v>
                </c:pt>
                <c:pt idx="19">
                  <c:v>6</c:v>
                </c:pt>
                <c:pt idx="20">
                  <c:v>10</c:v>
                </c:pt>
                <c:pt idx="21">
                  <c:v>13</c:v>
                </c:pt>
                <c:pt idx="22">
                  <c:v>10</c:v>
                </c:pt>
                <c:pt idx="23">
                  <c:v>24</c:v>
                </c:pt>
                <c:pt idx="24">
                  <c:v>20</c:v>
                </c:pt>
                <c:pt idx="25">
                  <c:v>18</c:v>
                </c:pt>
                <c:pt idx="26">
                  <c:v>20</c:v>
                </c:pt>
                <c:pt idx="27">
                  <c:v>20</c:v>
                </c:pt>
                <c:pt idx="28">
                  <c:v>16</c:v>
                </c:pt>
                <c:pt idx="29">
                  <c:v>22</c:v>
                </c:pt>
                <c:pt idx="30">
                  <c:v>15</c:v>
                </c:pt>
                <c:pt idx="31">
                  <c:v>16</c:v>
                </c:pt>
                <c:pt idx="32">
                  <c:v>18</c:v>
                </c:pt>
                <c:pt idx="33">
                  <c:v>17</c:v>
                </c:pt>
                <c:pt idx="34">
                  <c:v>18</c:v>
                </c:pt>
                <c:pt idx="35">
                  <c:v>11</c:v>
                </c:pt>
                <c:pt idx="36">
                  <c:v>13</c:v>
                </c:pt>
                <c:pt idx="37">
                  <c:v>10</c:v>
                </c:pt>
                <c:pt idx="38">
                  <c:v>9</c:v>
                </c:pt>
                <c:pt idx="39">
                  <c:v>8</c:v>
                </c:pt>
                <c:pt idx="40">
                  <c:v>8</c:v>
                </c:pt>
                <c:pt idx="41">
                  <c:v>7</c:v>
                </c:pt>
                <c:pt idx="42">
                  <c:v>6</c:v>
                </c:pt>
                <c:pt idx="43">
                  <c:v>6</c:v>
                </c:pt>
                <c:pt idx="44">
                  <c:v>7</c:v>
                </c:pt>
                <c:pt idx="45">
                  <c:v>4</c:v>
                </c:pt>
                <c:pt idx="46">
                  <c:v>7</c:v>
                </c:pt>
                <c:pt idx="47">
                  <c:v>5</c:v>
                </c:pt>
                <c:pt idx="48">
                  <c:v>4</c:v>
                </c:pt>
                <c:pt idx="49">
                  <c:v>5</c:v>
                </c:pt>
                <c:pt idx="50">
                  <c:v>3</c:v>
                </c:pt>
                <c:pt idx="51">
                  <c:v>3</c:v>
                </c:pt>
                <c:pt idx="5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6669696"/>
        <c:axId val="246671616"/>
      </c:barChart>
      <c:lineChart>
        <c:grouping val="standard"/>
        <c:varyColors val="0"/>
        <c:ser>
          <c:idx val="0"/>
          <c:order val="0"/>
          <c:tx>
            <c:strRef>
              <c:f>Sheet1!$B$8</c:f>
              <c:strCache>
                <c:ptCount val="1"/>
                <c:pt idx="0">
                  <c:v> 2561</c:v>
                </c:pt>
              </c:strCache>
            </c:strRef>
          </c:tx>
          <c:spPr>
            <a:ln w="25400">
              <a:solidFill>
                <a:srgbClr val="000080"/>
              </a:solidFill>
              <a:prstDash val="solid"/>
            </a:ln>
          </c:spPr>
          <c:val>
            <c:numRef>
              <c:f>Sheet1!$C$8:$BC$8</c:f>
              <c:numCache>
                <c:formatCode>General</c:formatCode>
                <c:ptCount val="53"/>
                <c:pt idx="0">
                  <c:v>11</c:v>
                </c:pt>
                <c:pt idx="1">
                  <c:v>3</c:v>
                </c:pt>
                <c:pt idx="2">
                  <c:v>2</c:v>
                </c:pt>
                <c:pt idx="3">
                  <c:v>5</c:v>
                </c:pt>
                <c:pt idx="4">
                  <c:v>2</c:v>
                </c:pt>
                <c:pt idx="5">
                  <c:v>5</c:v>
                </c:pt>
                <c:pt idx="6">
                  <c:v>5</c:v>
                </c:pt>
                <c:pt idx="7">
                  <c:v>0</c:v>
                </c:pt>
                <c:pt idx="8">
                  <c:v>7</c:v>
                </c:pt>
                <c:pt idx="9">
                  <c:v>2</c:v>
                </c:pt>
                <c:pt idx="10">
                  <c:v>6</c:v>
                </c:pt>
                <c:pt idx="11">
                  <c:v>4</c:v>
                </c:pt>
                <c:pt idx="12">
                  <c:v>6</c:v>
                </c:pt>
                <c:pt idx="13">
                  <c:v>6</c:v>
                </c:pt>
                <c:pt idx="14">
                  <c:v>7</c:v>
                </c:pt>
                <c:pt idx="15">
                  <c:v>8</c:v>
                </c:pt>
                <c:pt idx="16">
                  <c:v>13</c:v>
                </c:pt>
                <c:pt idx="17">
                  <c:v>12</c:v>
                </c:pt>
                <c:pt idx="18">
                  <c:v>10</c:v>
                </c:pt>
                <c:pt idx="19">
                  <c:v>11</c:v>
                </c:pt>
                <c:pt idx="20">
                  <c:v>15</c:v>
                </c:pt>
                <c:pt idx="21">
                  <c:v>16</c:v>
                </c:pt>
                <c:pt idx="22">
                  <c:v>18</c:v>
                </c:pt>
                <c:pt idx="23">
                  <c:v>29</c:v>
                </c:pt>
                <c:pt idx="24">
                  <c:v>20</c:v>
                </c:pt>
                <c:pt idx="25">
                  <c:v>20</c:v>
                </c:pt>
                <c:pt idx="26">
                  <c:v>27</c:v>
                </c:pt>
                <c:pt idx="27">
                  <c:v>28</c:v>
                </c:pt>
                <c:pt idx="28">
                  <c:v>15</c:v>
                </c:pt>
                <c:pt idx="29">
                  <c:v>22</c:v>
                </c:pt>
                <c:pt idx="30">
                  <c:v>13</c:v>
                </c:pt>
                <c:pt idx="31">
                  <c:v>16</c:v>
                </c:pt>
                <c:pt idx="32">
                  <c:v>15</c:v>
                </c:pt>
                <c:pt idx="33">
                  <c:v>17</c:v>
                </c:pt>
                <c:pt idx="34">
                  <c:v>12</c:v>
                </c:pt>
                <c:pt idx="35">
                  <c:v>11</c:v>
                </c:pt>
                <c:pt idx="36">
                  <c:v>14</c:v>
                </c:pt>
                <c:pt idx="37">
                  <c:v>10</c:v>
                </c:pt>
                <c:pt idx="38">
                  <c:v>14</c:v>
                </c:pt>
                <c:pt idx="39">
                  <c:v>8</c:v>
                </c:pt>
                <c:pt idx="40">
                  <c:v>11</c:v>
                </c:pt>
                <c:pt idx="41">
                  <c:v>10</c:v>
                </c:pt>
                <c:pt idx="42">
                  <c:v>3</c:v>
                </c:pt>
                <c:pt idx="43">
                  <c:v>13</c:v>
                </c:pt>
                <c:pt idx="44">
                  <c:v>7</c:v>
                </c:pt>
                <c:pt idx="45">
                  <c:v>3</c:v>
                </c:pt>
                <c:pt idx="46">
                  <c:v>11</c:v>
                </c:pt>
                <c:pt idx="47">
                  <c:v>7</c:v>
                </c:pt>
                <c:pt idx="48">
                  <c:v>8</c:v>
                </c:pt>
                <c:pt idx="49">
                  <c:v>10</c:v>
                </c:pt>
                <c:pt idx="50">
                  <c:v>4</c:v>
                </c:pt>
                <c:pt idx="51">
                  <c:v>11</c:v>
                </c:pt>
                <c:pt idx="52">
                  <c:v>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Sheet1!$B$10</c:f>
              <c:strCache>
                <c:ptCount val="1"/>
                <c:pt idx="0">
                  <c:v>2562</c:v>
                </c:pt>
              </c:strCache>
            </c:strRef>
          </c:tx>
          <c:spPr>
            <a:ln w="38100"/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Sheet1!$C$10:$BC$10</c:f>
              <c:numCache>
                <c:formatCode>General</c:formatCode>
                <c:ptCount val="53"/>
                <c:pt idx="0">
                  <c:v>15</c:v>
                </c:pt>
                <c:pt idx="1">
                  <c:v>12</c:v>
                </c:pt>
                <c:pt idx="2">
                  <c:v>10</c:v>
                </c:pt>
                <c:pt idx="3">
                  <c:v>4</c:v>
                </c:pt>
                <c:pt idx="4">
                  <c:v>6</c:v>
                </c:pt>
                <c:pt idx="5">
                  <c:v>11</c:v>
                </c:pt>
                <c:pt idx="6">
                  <c:v>15</c:v>
                </c:pt>
                <c:pt idx="7">
                  <c:v>18</c:v>
                </c:pt>
                <c:pt idx="8">
                  <c:v>19</c:v>
                </c:pt>
                <c:pt idx="9">
                  <c:v>6</c:v>
                </c:pt>
                <c:pt idx="10">
                  <c:v>16</c:v>
                </c:pt>
                <c:pt idx="11">
                  <c:v>11</c:v>
                </c:pt>
                <c:pt idx="12">
                  <c:v>20</c:v>
                </c:pt>
                <c:pt idx="13">
                  <c:v>7</c:v>
                </c:pt>
                <c:pt idx="14">
                  <c:v>31</c:v>
                </c:pt>
                <c:pt idx="15">
                  <c:v>15</c:v>
                </c:pt>
                <c:pt idx="16">
                  <c:v>21</c:v>
                </c:pt>
                <c:pt idx="17">
                  <c:v>19</c:v>
                </c:pt>
                <c:pt idx="18">
                  <c:v>25</c:v>
                </c:pt>
                <c:pt idx="19">
                  <c:v>24</c:v>
                </c:pt>
                <c:pt idx="20">
                  <c:v>34</c:v>
                </c:pt>
                <c:pt idx="21">
                  <c:v>37</c:v>
                </c:pt>
                <c:pt idx="22">
                  <c:v>40</c:v>
                </c:pt>
                <c:pt idx="23">
                  <c:v>58</c:v>
                </c:pt>
                <c:pt idx="24">
                  <c:v>60</c:v>
                </c:pt>
                <c:pt idx="25">
                  <c:v>47</c:v>
                </c:pt>
                <c:pt idx="26">
                  <c:v>63</c:v>
                </c:pt>
                <c:pt idx="27">
                  <c:v>91</c:v>
                </c:pt>
                <c:pt idx="28">
                  <c:v>74</c:v>
                </c:pt>
                <c:pt idx="29">
                  <c:v>66</c:v>
                </c:pt>
                <c:pt idx="30">
                  <c:v>72</c:v>
                </c:pt>
                <c:pt idx="31">
                  <c:v>50</c:v>
                </c:pt>
                <c:pt idx="32">
                  <c:v>33</c:v>
                </c:pt>
                <c:pt idx="33">
                  <c:v>21</c:v>
                </c:pt>
                <c:pt idx="34">
                  <c:v>16</c:v>
                </c:pt>
                <c:pt idx="35">
                  <c:v>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6669696"/>
        <c:axId val="246671616"/>
      </c:lineChart>
      <c:catAx>
        <c:axId val="2466696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ngsanaUPC"/>
                    <a:ea typeface="AngsanaUPC"/>
                    <a:cs typeface="AngsanaUPC"/>
                  </a:defRPr>
                </a:pPr>
                <a:r>
                  <a:rPr lang="th-TH"/>
                  <a:t>สัปดาห์</a:t>
                </a:r>
              </a:p>
            </c:rich>
          </c:tx>
          <c:layout>
            <c:manualLayout>
              <c:xMode val="edge"/>
              <c:yMode val="edge"/>
              <c:x val="0.4689269491031135"/>
              <c:y val="0.8860233116021787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ngsanaUPC"/>
                <a:ea typeface="AngsanaUPC"/>
                <a:cs typeface="AngsanaUPC"/>
              </a:defRPr>
            </a:pPr>
            <a:endParaRPr lang="th-TH"/>
          </a:p>
        </c:txPr>
        <c:crossAx val="246671616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24667161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ngsanaUPC"/>
                    <a:ea typeface="AngsanaUPC"/>
                    <a:cs typeface="AngsanaUPC"/>
                  </a:defRPr>
                </a:pPr>
                <a:r>
                  <a:rPr lang="th-TH"/>
                  <a:t>จำนวนผู้ป่วย(ราย)</a:t>
                </a:r>
              </a:p>
            </c:rich>
          </c:tx>
          <c:layout>
            <c:manualLayout>
              <c:xMode val="edge"/>
              <c:yMode val="edge"/>
              <c:x val="4.7080979284369112E-3"/>
              <c:y val="0.3720436880873761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ngsanaUPC"/>
                <a:ea typeface="AngsanaUPC"/>
                <a:cs typeface="AngsanaUPC"/>
              </a:defRPr>
            </a:pPr>
            <a:endParaRPr lang="th-TH"/>
          </a:p>
        </c:txPr>
        <c:crossAx val="24666969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7664577865266837"/>
          <c:y val="0.19993762907316806"/>
          <c:w val="0.13283377077865266"/>
          <c:h val="0.27343687904236591"/>
        </c:manualLayout>
      </c:layout>
      <c:overlay val="0"/>
      <c:spPr>
        <a:solidFill>
          <a:srgbClr val="FFFFFF"/>
        </a:solidFill>
        <a:ln w="3175">
          <a:noFill/>
          <a:prstDash val="solid"/>
        </a:ln>
      </c:spPr>
      <c:txPr>
        <a:bodyPr/>
        <a:lstStyle/>
        <a:p>
          <a:pPr>
            <a:defRPr sz="2000" b="0" i="0" u="none" strike="noStrike" baseline="0">
              <a:solidFill>
                <a:srgbClr val="000000"/>
              </a:solidFill>
              <a:latin typeface="AngsanaUPC"/>
              <a:ea typeface="AngsanaUPC"/>
              <a:cs typeface="AngsanaUPC"/>
            </a:defRPr>
          </a:pPr>
          <a:endParaRPr lang="th-TH"/>
        </a:p>
      </c:txPr>
    </c:legend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th-TH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111056362475784E-2"/>
          <c:y val="0.15598680384980956"/>
          <c:w val="0.92177788727504839"/>
          <c:h val="0.620150019015740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ปีงบประมาณ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3.3527776839117358E-3"/>
                  <c:y val="3.63113248854702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3.112399275897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3527776839117358E-3"/>
                  <c:y val="2.59366606324787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1879323652334741E-2"/>
                  <c:y val="7.8119607783046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Sheet1!$A$2:$A$7</c:f>
              <c:numCache>
                <c:formatCode>General</c:formatCode>
                <c:ptCount val="6"/>
                <c:pt idx="0">
                  <c:v>2557</c:v>
                </c:pt>
                <c:pt idx="1">
                  <c:v>2558</c:v>
                </c:pt>
                <c:pt idx="2">
                  <c:v>2559</c:v>
                </c:pt>
                <c:pt idx="3">
                  <c:v>2560</c:v>
                </c:pt>
                <c:pt idx="4">
                  <c:v>2561</c:v>
                </c:pt>
                <c:pt idx="5">
                  <c:v>2562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50</c:v>
                </c:pt>
                <c:pt idx="1">
                  <c:v>318</c:v>
                </c:pt>
                <c:pt idx="2">
                  <c:v>725</c:v>
                </c:pt>
                <c:pt idx="3">
                  <c:v>718</c:v>
                </c:pt>
                <c:pt idx="4">
                  <c:v>861</c:v>
                </c:pt>
                <c:pt idx="5">
                  <c:v>701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47205248"/>
        <c:axId val="247232768"/>
      </c:barChart>
      <c:catAx>
        <c:axId val="247205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th-TH"/>
          </a:p>
        </c:txPr>
        <c:crossAx val="247232768"/>
        <c:crosses val="autoZero"/>
        <c:auto val="1"/>
        <c:lblAlgn val="ctr"/>
        <c:lblOffset val="100"/>
        <c:noMultiLvlLbl val="0"/>
      </c:catAx>
      <c:valAx>
        <c:axId val="2472327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4720524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1.0076812928733199E-3"/>
          <c:y val="0"/>
          <c:w val="0.99798437341601054"/>
          <c:h val="0.17509941705823537"/>
        </c:manualLayout>
      </c:layout>
      <c:overlay val="0"/>
      <c:spPr>
        <a:solidFill>
          <a:schemeClr val="accent6">
            <a:lumMod val="20000"/>
            <a:lumOff val="80000"/>
          </a:schemeClr>
        </a:solidFill>
      </c:spPr>
      <c:txPr>
        <a:bodyPr/>
        <a:lstStyle/>
        <a:p>
          <a:pPr>
            <a:defRPr sz="2000"/>
          </a:pPr>
          <a:endParaRPr lang="th-TH"/>
        </a:p>
      </c:txPr>
    </c:legend>
    <c:plotVisOnly val="1"/>
    <c:dispBlanksAs val="gap"/>
    <c:showDLblsOverMax val="0"/>
  </c:chart>
  <c:spPr>
    <a:solidFill>
      <a:srgbClr val="FFF5EB"/>
    </a:solidFill>
  </c:spPr>
  <c:txPr>
    <a:bodyPr/>
    <a:lstStyle/>
    <a:p>
      <a:pPr>
        <a:defRPr sz="1800">
          <a:latin typeface="FreesiaUPC" panose="020B0604020202020204" pitchFamily="34" charset="-34"/>
          <a:cs typeface="FreesiaUPC" panose="020B0604020202020204" pitchFamily="34" charset="-34"/>
        </a:defRPr>
      </a:pPr>
      <a:endParaRPr lang="th-TH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102263991045068E-2"/>
          <c:y val="0.19515616224721397"/>
          <c:w val="0.93281541357897746"/>
          <c:h val="0.601057326791955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กลุ่มอายุ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ต่ำกว่า 4 ปี</c:v>
                </c:pt>
                <c:pt idx="1">
                  <c:v>5-14 ปี</c:v>
                </c:pt>
                <c:pt idx="2">
                  <c:v>15-24ปี</c:v>
                </c:pt>
                <c:pt idx="3">
                  <c:v>25-34ปี</c:v>
                </c:pt>
                <c:pt idx="4">
                  <c:v>35-44 ปี</c:v>
                </c:pt>
                <c:pt idx="5">
                  <c:v>45-54 ปี</c:v>
                </c:pt>
                <c:pt idx="6">
                  <c:v>55-59 ปี</c:v>
                </c:pt>
                <c:pt idx="7">
                  <c:v>60-64 ปี</c:v>
                </c:pt>
                <c:pt idx="8">
                  <c:v>65 ปีขึ้นไป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7</c:v>
                </c:pt>
                <c:pt idx="1">
                  <c:v>5</c:v>
                </c:pt>
                <c:pt idx="2">
                  <c:v>59</c:v>
                </c:pt>
                <c:pt idx="3">
                  <c:v>96</c:v>
                </c:pt>
                <c:pt idx="4">
                  <c:v>130</c:v>
                </c:pt>
                <c:pt idx="5">
                  <c:v>153</c:v>
                </c:pt>
                <c:pt idx="6">
                  <c:v>55</c:v>
                </c:pt>
                <c:pt idx="7">
                  <c:v>52</c:v>
                </c:pt>
                <c:pt idx="8">
                  <c:v>144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47747712"/>
        <c:axId val="248541184"/>
      </c:barChart>
      <c:catAx>
        <c:axId val="247747712"/>
        <c:scaling>
          <c:orientation val="minMax"/>
        </c:scaling>
        <c:delete val="0"/>
        <c:axPos val="b"/>
        <c:majorTickMark val="none"/>
        <c:minorTickMark val="none"/>
        <c:tickLblPos val="nextTo"/>
        <c:crossAx val="248541184"/>
        <c:crosses val="autoZero"/>
        <c:auto val="1"/>
        <c:lblAlgn val="ctr"/>
        <c:lblOffset val="100"/>
        <c:noMultiLvlLbl val="0"/>
      </c:catAx>
      <c:valAx>
        <c:axId val="2485411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4774771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"/>
          <c:y val="0"/>
          <c:w val="0.99915823231200929"/>
          <c:h val="0.14405720812229877"/>
        </c:manualLayout>
      </c:layout>
      <c:overlay val="0"/>
      <c:spPr>
        <a:solidFill>
          <a:schemeClr val="accent3">
            <a:lumMod val="20000"/>
            <a:lumOff val="80000"/>
          </a:schemeClr>
        </a:solidFill>
      </c:spPr>
      <c:txPr>
        <a:bodyPr/>
        <a:lstStyle/>
        <a:p>
          <a:pPr>
            <a:defRPr sz="2000"/>
          </a:pPr>
          <a:endParaRPr lang="th-TH"/>
        </a:p>
      </c:txPr>
    </c:legend>
    <c:plotVisOnly val="1"/>
    <c:dispBlanksAs val="gap"/>
    <c:showDLblsOverMax val="0"/>
  </c:chart>
  <c:spPr>
    <a:solidFill>
      <a:srgbClr val="F7F9F1"/>
    </a:solidFill>
  </c:spPr>
  <c:txPr>
    <a:bodyPr/>
    <a:lstStyle/>
    <a:p>
      <a:pPr>
        <a:defRPr sz="1500">
          <a:latin typeface="FreesiaUPC" panose="020B0604020202020204" pitchFamily="34" charset="-34"/>
          <a:cs typeface="FreesiaUPC" panose="020B0604020202020204" pitchFamily="34" charset="-34"/>
        </a:defRPr>
      </a:pPr>
      <a:endParaRPr lang="th-TH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829943135886579"/>
          <c:y val="8.2940402399046154E-2"/>
          <c:w val="0.42127256772909744"/>
          <c:h val="0.78506184316583449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"/>
          <c:y val="0.59084204820238928"/>
          <c:w val="0.81827044655256997"/>
          <c:h val="0.40915795179761072"/>
        </c:manualLayout>
      </c:layout>
      <c:overlay val="0"/>
      <c:txPr>
        <a:bodyPr/>
        <a:lstStyle/>
        <a:p>
          <a:pPr>
            <a:defRPr sz="1400" b="0"/>
          </a:pPr>
          <a:endParaRPr lang="th-TH"/>
        </a:p>
      </c:txPr>
    </c:legend>
    <c:plotVisOnly val="1"/>
    <c:dispBlanksAs val="gap"/>
    <c:showDLblsOverMax val="0"/>
  </c:chart>
  <c:spPr>
    <a:solidFill>
      <a:srgbClr val="F7EAE9"/>
    </a:solidFill>
  </c:spPr>
  <c:txPr>
    <a:bodyPr/>
    <a:lstStyle/>
    <a:p>
      <a:pPr>
        <a:defRPr sz="1800" b="1"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คอลัมน์1</c:v>
                </c:pt>
              </c:strCache>
            </c:strRef>
          </c:tx>
          <c:dPt>
            <c:idx val="2"/>
            <c:bubble3D val="0"/>
            <c:spPr>
              <a:solidFill>
                <a:srgbClr val="81DEFF"/>
              </a:solidFill>
            </c:spPr>
          </c:dPt>
          <c:dLbls>
            <c:dLbl>
              <c:idx val="2"/>
              <c:layout>
                <c:manualLayout>
                  <c:x val="-1.0234922023913863E-2"/>
                  <c:y val="8.39027145132022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2202239560976489E-2"/>
                  <c:y val="1.76250257907851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General\%" sourceLinked="0"/>
            <c:txPr>
              <a:bodyPr/>
              <a:lstStyle/>
              <a:p>
                <a:pPr>
                  <a:defRPr sz="2000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ผู้ป่วยวัณโรครายใหม่</c:v>
                </c:pt>
                <c:pt idx="1">
                  <c:v>รับโอน</c:v>
                </c:pt>
                <c:pt idx="2">
                  <c:v>ผู้ป่วยวัณโรคกลับเป็นซ้ำ</c:v>
                </c:pt>
                <c:pt idx="3">
                  <c:v>รักษาซ้ำหลังจากขาดยา</c:v>
                </c:pt>
                <c:pt idx="4">
                  <c:v>รักษาซ้ำหลังล้มเหลว</c:v>
                </c:pt>
              </c:strCache>
            </c:strRef>
          </c:cat>
          <c:val>
            <c:numRef>
              <c:f>Sheet1!$B$2:$B$6</c:f>
              <c:numCache>
                <c:formatCode>0.00</c:formatCode>
                <c:ptCount val="5"/>
                <c:pt idx="0">
                  <c:v>79.11</c:v>
                </c:pt>
                <c:pt idx="1">
                  <c:v>14.61</c:v>
                </c:pt>
                <c:pt idx="2">
                  <c:v>5.56</c:v>
                </c:pt>
                <c:pt idx="3">
                  <c:v>0.6</c:v>
                </c:pt>
                <c:pt idx="4">
                  <c:v>0.12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FreesiaUPC" panose="020B0604020202020204" pitchFamily="34" charset="-34"/>
          <a:cs typeface="FreesiaUPC" panose="020B0604020202020204" pitchFamily="34" charset="-34"/>
        </a:defRPr>
      </a:pPr>
      <a:endParaRPr lang="th-TH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ค่าคาดประมาณ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เมือง</c:v>
                </c:pt>
                <c:pt idx="1">
                  <c:v>กบินทร์บุรี</c:v>
                </c:pt>
                <c:pt idx="2">
                  <c:v>นาดี</c:v>
                </c:pt>
                <c:pt idx="3">
                  <c:v>บ้านสร้าง</c:v>
                </c:pt>
                <c:pt idx="4">
                  <c:v>ประจันตคาม</c:v>
                </c:pt>
                <c:pt idx="5">
                  <c:v>ศรีมหาโพธิ</c:v>
                </c:pt>
                <c:pt idx="6">
                  <c:v>ศรีมโหสถ</c:v>
                </c:pt>
                <c:pt idx="7">
                  <c:v>จังหวัด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260</c:v>
                </c:pt>
                <c:pt idx="1">
                  <c:v>230</c:v>
                </c:pt>
                <c:pt idx="2">
                  <c:v>81</c:v>
                </c:pt>
                <c:pt idx="3">
                  <c:v>49</c:v>
                </c:pt>
                <c:pt idx="4">
                  <c:v>85</c:v>
                </c:pt>
                <c:pt idx="5">
                  <c:v>125</c:v>
                </c:pt>
                <c:pt idx="6">
                  <c:v>610</c:v>
                </c:pt>
                <c:pt idx="7">
                  <c:v>1440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ผลงาน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เมือง</c:v>
                </c:pt>
                <c:pt idx="1">
                  <c:v>กบินทร์บุรี</c:v>
                </c:pt>
                <c:pt idx="2">
                  <c:v>นาดี</c:v>
                </c:pt>
                <c:pt idx="3">
                  <c:v>บ้านสร้าง</c:v>
                </c:pt>
                <c:pt idx="4">
                  <c:v>ประจันตคาม</c:v>
                </c:pt>
                <c:pt idx="5">
                  <c:v>ศรีมหาโพธิ</c:v>
                </c:pt>
                <c:pt idx="6">
                  <c:v>ศรีมโหสถ</c:v>
                </c:pt>
                <c:pt idx="7">
                  <c:v>จังหวัด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296</c:v>
                </c:pt>
                <c:pt idx="1">
                  <c:v>211</c:v>
                </c:pt>
                <c:pt idx="2">
                  <c:v>55</c:v>
                </c:pt>
                <c:pt idx="3">
                  <c:v>22</c:v>
                </c:pt>
                <c:pt idx="4">
                  <c:v>54</c:v>
                </c:pt>
                <c:pt idx="5">
                  <c:v>39</c:v>
                </c:pt>
                <c:pt idx="6">
                  <c:v>24</c:v>
                </c:pt>
                <c:pt idx="7">
                  <c:v>701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1785600"/>
        <c:axId val="251787136"/>
      </c:barChart>
      <c:catAx>
        <c:axId val="251785600"/>
        <c:scaling>
          <c:orientation val="minMax"/>
        </c:scaling>
        <c:delete val="0"/>
        <c:axPos val="b"/>
        <c:majorTickMark val="none"/>
        <c:minorTickMark val="none"/>
        <c:tickLblPos val="nextTo"/>
        <c:crossAx val="251787136"/>
        <c:crosses val="autoZero"/>
        <c:auto val="1"/>
        <c:lblAlgn val="ctr"/>
        <c:lblOffset val="100"/>
        <c:noMultiLvlLbl val="0"/>
      </c:catAx>
      <c:valAx>
        <c:axId val="25178713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5178560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2000">
          <a:latin typeface="FreesiaUPC" panose="020B0604020202020204" pitchFamily="34" charset="-34"/>
          <a:cs typeface="FreesiaUPC" panose="020B0604020202020204" pitchFamily="34" charset="-34"/>
        </a:defRPr>
      </a:pPr>
      <a:endParaRPr lang="th-TH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D6DA25-8009-4C71-BFA2-5DF400EE3706}" type="doc">
      <dgm:prSet loTypeId="urn:microsoft.com/office/officeart/2005/8/layout/cycle4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th-TH"/>
        </a:p>
      </dgm:t>
    </dgm:pt>
    <dgm:pt modelId="{44639B00-72A7-49E5-86CF-D37A12125DB5}">
      <dgm:prSet phldrT="[ข้อความ]" custT="1"/>
      <dgm:spPr>
        <a:solidFill>
          <a:schemeClr val="accent2">
            <a:lumMod val="75000"/>
          </a:schemeClr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th-TH" sz="2300" b="1" dirty="0" smtClean="0">
              <a:latin typeface="FreesiaUPC" panose="020B0604020202020204" pitchFamily="34" charset="-34"/>
              <a:cs typeface="FreesiaUPC" panose="020B0604020202020204" pitchFamily="34" charset="-34"/>
            </a:rPr>
            <a:t>ประชุมขับเคลื่อนการดำเนินงาน</a:t>
          </a:r>
          <a:endParaRPr lang="th-TH" sz="2300" b="1" dirty="0">
            <a:latin typeface="FreesiaUPC" panose="020B0604020202020204" pitchFamily="34" charset="-34"/>
            <a:cs typeface="FreesiaUPC" panose="020B0604020202020204" pitchFamily="34" charset="-34"/>
          </a:endParaRPr>
        </a:p>
      </dgm:t>
    </dgm:pt>
    <dgm:pt modelId="{C821F6D9-A7B7-4E32-9E3E-44CD3C769BF1}" type="parTrans" cxnId="{1E62F78C-8DDD-465E-9454-F87ED999BAF7}">
      <dgm:prSet/>
      <dgm:spPr/>
      <dgm:t>
        <a:bodyPr/>
        <a:lstStyle/>
        <a:p>
          <a:endParaRPr lang="th-TH" sz="2000">
            <a:latin typeface="FreesiaUPC" panose="020B0604020202020204" pitchFamily="34" charset="-34"/>
            <a:cs typeface="FreesiaUPC" panose="020B0604020202020204" pitchFamily="34" charset="-34"/>
          </a:endParaRPr>
        </a:p>
      </dgm:t>
    </dgm:pt>
    <dgm:pt modelId="{1701B3E1-1E83-4B30-A40D-923D7D00A88B}" type="sibTrans" cxnId="{1E62F78C-8DDD-465E-9454-F87ED999BAF7}">
      <dgm:prSet/>
      <dgm:spPr/>
      <dgm:t>
        <a:bodyPr/>
        <a:lstStyle/>
        <a:p>
          <a:endParaRPr lang="th-TH" sz="2000">
            <a:latin typeface="FreesiaUPC" panose="020B0604020202020204" pitchFamily="34" charset="-34"/>
            <a:cs typeface="FreesiaUPC" panose="020B0604020202020204" pitchFamily="34" charset="-34"/>
          </a:endParaRPr>
        </a:p>
      </dgm:t>
    </dgm:pt>
    <dgm:pt modelId="{01D1D04D-5911-4506-B21C-BB428C8F378C}">
      <dgm:prSet phldrT="[ข้อความ]"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th-TH" sz="1900" dirty="0" smtClean="0">
              <a:latin typeface="FreesiaUPC" panose="020B0604020202020204" pitchFamily="34" charset="-34"/>
              <a:cs typeface="FreesiaUPC" panose="020B0604020202020204" pitchFamily="34" charset="-34"/>
            </a:rPr>
            <a:t>ประชุมคณะอนุกรรมการป้องกันและแก้ไขปัญหาการตั้งครรภ์วัยรุ่น 2 ครั้ง</a:t>
          </a:r>
          <a:endParaRPr lang="th-TH" sz="1900" dirty="0">
            <a:latin typeface="FreesiaUPC" panose="020B0604020202020204" pitchFamily="34" charset="-34"/>
            <a:cs typeface="FreesiaUPC" panose="020B0604020202020204" pitchFamily="34" charset="-34"/>
          </a:endParaRPr>
        </a:p>
      </dgm:t>
    </dgm:pt>
    <dgm:pt modelId="{79F7A53B-97D2-42BB-9F14-AB82A529DB30}" type="parTrans" cxnId="{4A11EDB3-6BFF-4AE1-A2EC-C7C0FD1B8420}">
      <dgm:prSet/>
      <dgm:spPr/>
      <dgm:t>
        <a:bodyPr/>
        <a:lstStyle/>
        <a:p>
          <a:endParaRPr lang="th-TH" sz="2000">
            <a:latin typeface="FreesiaUPC" panose="020B0604020202020204" pitchFamily="34" charset="-34"/>
            <a:cs typeface="FreesiaUPC" panose="020B0604020202020204" pitchFamily="34" charset="-34"/>
          </a:endParaRPr>
        </a:p>
      </dgm:t>
    </dgm:pt>
    <dgm:pt modelId="{28FEA1BC-C334-4399-AF0A-376BBD21EE49}" type="sibTrans" cxnId="{4A11EDB3-6BFF-4AE1-A2EC-C7C0FD1B8420}">
      <dgm:prSet/>
      <dgm:spPr/>
      <dgm:t>
        <a:bodyPr/>
        <a:lstStyle/>
        <a:p>
          <a:endParaRPr lang="th-TH" sz="2000">
            <a:latin typeface="FreesiaUPC" panose="020B0604020202020204" pitchFamily="34" charset="-34"/>
            <a:cs typeface="FreesiaUPC" panose="020B0604020202020204" pitchFamily="34" charset="-34"/>
          </a:endParaRPr>
        </a:p>
      </dgm:t>
    </dgm:pt>
    <dgm:pt modelId="{57EF7D68-9565-4705-A6CB-5FF80A57CB7D}">
      <dgm:prSet phldrT="[ข้อความ]" custT="1"/>
      <dgm:spPr>
        <a:solidFill>
          <a:schemeClr val="tx2">
            <a:lumMod val="75000"/>
          </a:schemeClr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th-TH" sz="2600" b="1" dirty="0" smtClean="0">
              <a:latin typeface="FreesiaUPC" panose="020B0604020202020204" pitchFamily="34" charset="-34"/>
              <a:cs typeface="FreesiaUPC" panose="020B0604020202020204" pitchFamily="34" charset="-34"/>
            </a:rPr>
            <a:t>รณรงค์เทศกาล วันสำคัญ</a:t>
          </a:r>
          <a:endParaRPr lang="th-TH" sz="2600" b="1" dirty="0">
            <a:latin typeface="FreesiaUPC" panose="020B0604020202020204" pitchFamily="34" charset="-34"/>
            <a:cs typeface="FreesiaUPC" panose="020B0604020202020204" pitchFamily="34" charset="-34"/>
          </a:endParaRPr>
        </a:p>
      </dgm:t>
    </dgm:pt>
    <dgm:pt modelId="{190DD677-3C72-4E34-926B-E1294220F989}" type="parTrans" cxnId="{0CFE4EFE-4BF1-4D7A-A1AE-CED94A9F0015}">
      <dgm:prSet/>
      <dgm:spPr/>
      <dgm:t>
        <a:bodyPr/>
        <a:lstStyle/>
        <a:p>
          <a:endParaRPr lang="th-TH" sz="2000">
            <a:latin typeface="FreesiaUPC" panose="020B0604020202020204" pitchFamily="34" charset="-34"/>
            <a:cs typeface="FreesiaUPC" panose="020B0604020202020204" pitchFamily="34" charset="-34"/>
          </a:endParaRPr>
        </a:p>
      </dgm:t>
    </dgm:pt>
    <dgm:pt modelId="{68425AE6-6D7A-414F-8A81-487C064F0692}" type="sibTrans" cxnId="{0CFE4EFE-4BF1-4D7A-A1AE-CED94A9F0015}">
      <dgm:prSet/>
      <dgm:spPr/>
      <dgm:t>
        <a:bodyPr/>
        <a:lstStyle/>
        <a:p>
          <a:endParaRPr lang="th-TH" sz="2000">
            <a:latin typeface="FreesiaUPC" panose="020B0604020202020204" pitchFamily="34" charset="-34"/>
            <a:cs typeface="FreesiaUPC" panose="020B0604020202020204" pitchFamily="34" charset="-34"/>
          </a:endParaRPr>
        </a:p>
      </dgm:t>
    </dgm:pt>
    <dgm:pt modelId="{8868A10C-D9BA-4882-95F3-66263925FA6C}">
      <dgm:prSet phldrT="[ข้อความ]"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th-TH" sz="2000" dirty="0" smtClean="0">
              <a:latin typeface="FreesiaUPC" panose="020B0604020202020204" pitchFamily="34" charset="-34"/>
              <a:cs typeface="FreesiaUPC" panose="020B0604020202020204" pitchFamily="34" charset="-34"/>
            </a:rPr>
            <a:t>กิจกรรมรณรงค์วันวาเลน</a:t>
          </a:r>
          <a:r>
            <a:rPr lang="th-TH" sz="2000" dirty="0" err="1" smtClean="0">
              <a:latin typeface="FreesiaUPC" panose="020B0604020202020204" pitchFamily="34" charset="-34"/>
              <a:cs typeface="FreesiaUPC" panose="020B0604020202020204" pitchFamily="34" charset="-34"/>
            </a:rPr>
            <a:t>ไทน์</a:t>
          </a:r>
          <a:r>
            <a:rPr lang="th-TH" sz="2000" dirty="0" smtClean="0">
              <a:latin typeface="FreesiaUPC" panose="020B0604020202020204" pitchFamily="34" charset="-34"/>
              <a:cs typeface="FreesiaUPC" panose="020B0604020202020204" pitchFamily="34" charset="-34"/>
            </a:rPr>
            <a:t> </a:t>
          </a:r>
          <a:r>
            <a:rPr lang="en-US" sz="2000" dirty="0" smtClean="0">
              <a:latin typeface="FreesiaUPC" panose="020B0604020202020204" pitchFamily="34" charset="-34"/>
              <a:cs typeface="FreesiaUPC" panose="020B0604020202020204" pitchFamily="34" charset="-34"/>
            </a:rPr>
            <a:t>“Sex</a:t>
          </a:r>
          <a:r>
            <a:rPr lang="th-TH" sz="2000" dirty="0" smtClean="0">
              <a:latin typeface="FreesiaUPC" panose="020B0604020202020204" pitchFamily="34" charset="-34"/>
              <a:cs typeface="FreesiaUPC" panose="020B0604020202020204" pitchFamily="34" charset="-34"/>
            </a:rPr>
            <a:t>รอบคอบตอบ</a:t>
          </a:r>
          <a:r>
            <a:rPr lang="en-US" sz="2000" dirty="0" smtClean="0">
              <a:latin typeface="FreesiaUPC" panose="020B0604020202020204" pitchFamily="34" charset="-34"/>
              <a:cs typeface="FreesiaUPC" panose="020B0604020202020204" pitchFamily="34" charset="-34"/>
            </a:rPr>
            <a:t>OK” </a:t>
          </a:r>
          <a:r>
            <a:rPr lang="th-TH" sz="2000" dirty="0" smtClean="0">
              <a:latin typeface="FreesiaUPC" panose="020B0604020202020204" pitchFamily="34" charset="-34"/>
              <a:cs typeface="FreesiaUPC" panose="020B0604020202020204" pitchFamily="34" charset="-34"/>
            </a:rPr>
            <a:t/>
          </a:r>
          <a:br>
            <a:rPr lang="th-TH" sz="2000" dirty="0" smtClean="0">
              <a:latin typeface="FreesiaUPC" panose="020B0604020202020204" pitchFamily="34" charset="-34"/>
              <a:cs typeface="FreesiaUPC" panose="020B0604020202020204" pitchFamily="34" charset="-34"/>
            </a:rPr>
          </a:br>
          <a:r>
            <a:rPr lang="th-TH" sz="2000" dirty="0" smtClean="0">
              <a:latin typeface="FreesiaUPC" panose="020B0604020202020204" pitchFamily="34" charset="-34"/>
              <a:cs typeface="FreesiaUPC" panose="020B0604020202020204" pitchFamily="34" charset="-34"/>
            </a:rPr>
            <a:t>วันที่ 14 </a:t>
          </a:r>
          <a:r>
            <a:rPr lang="th-TH" sz="2000" dirty="0" err="1" smtClean="0">
              <a:latin typeface="FreesiaUPC" panose="020B0604020202020204" pitchFamily="34" charset="-34"/>
              <a:cs typeface="FreesiaUPC" panose="020B0604020202020204" pitchFamily="34" charset="-34"/>
            </a:rPr>
            <a:t>ก.พ</a:t>
          </a:r>
          <a:r>
            <a:rPr lang="th-TH" sz="2000" dirty="0" smtClean="0">
              <a:latin typeface="FreesiaUPC" panose="020B0604020202020204" pitchFamily="34" charset="-34"/>
              <a:cs typeface="FreesiaUPC" panose="020B0604020202020204" pitchFamily="34" charset="-34"/>
            </a:rPr>
            <a:t> 62 โรบินสันปราจีนบุรี</a:t>
          </a:r>
          <a:endParaRPr lang="th-TH" sz="2000" dirty="0">
            <a:latin typeface="FreesiaUPC" panose="020B0604020202020204" pitchFamily="34" charset="-34"/>
            <a:cs typeface="FreesiaUPC" panose="020B0604020202020204" pitchFamily="34" charset="-34"/>
          </a:endParaRPr>
        </a:p>
      </dgm:t>
    </dgm:pt>
    <dgm:pt modelId="{ED47E30F-3A05-49C0-B0F7-24007CE4CBF3}" type="parTrans" cxnId="{59A9B828-FC48-4751-8CA6-5A9D9852D188}">
      <dgm:prSet/>
      <dgm:spPr/>
      <dgm:t>
        <a:bodyPr/>
        <a:lstStyle/>
        <a:p>
          <a:endParaRPr lang="th-TH" sz="2000">
            <a:latin typeface="FreesiaUPC" panose="020B0604020202020204" pitchFamily="34" charset="-34"/>
            <a:cs typeface="FreesiaUPC" panose="020B0604020202020204" pitchFamily="34" charset="-34"/>
          </a:endParaRPr>
        </a:p>
      </dgm:t>
    </dgm:pt>
    <dgm:pt modelId="{B8C12D94-5FA2-443F-8132-083BA3831A74}" type="sibTrans" cxnId="{59A9B828-FC48-4751-8CA6-5A9D9852D188}">
      <dgm:prSet/>
      <dgm:spPr/>
      <dgm:t>
        <a:bodyPr/>
        <a:lstStyle/>
        <a:p>
          <a:endParaRPr lang="th-TH" sz="2000">
            <a:latin typeface="FreesiaUPC" panose="020B0604020202020204" pitchFamily="34" charset="-34"/>
            <a:cs typeface="FreesiaUPC" panose="020B0604020202020204" pitchFamily="34" charset="-34"/>
          </a:endParaRPr>
        </a:p>
      </dgm:t>
    </dgm:pt>
    <dgm:pt modelId="{244E4736-E5AB-43CC-97C4-3C66A1EC033D}">
      <dgm:prSet phldrT="[ข้อความ]" custT="1"/>
      <dgm:spPr>
        <a:solidFill>
          <a:schemeClr val="accent2">
            <a:lumMod val="75000"/>
          </a:schemeClr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th-TH" sz="2400" b="1" dirty="0" smtClean="0">
              <a:latin typeface="FreesiaUPC" panose="020B0604020202020204" pitchFamily="34" charset="-34"/>
              <a:cs typeface="FreesiaUPC" panose="020B0604020202020204" pitchFamily="34" charset="-34"/>
            </a:rPr>
            <a:t>กิจกรรมให้ความรู้หน้าเสาธง</a:t>
          </a:r>
          <a:endParaRPr lang="th-TH" sz="2400" b="1" dirty="0">
            <a:latin typeface="FreesiaUPC" panose="020B0604020202020204" pitchFamily="34" charset="-34"/>
            <a:cs typeface="FreesiaUPC" panose="020B0604020202020204" pitchFamily="34" charset="-34"/>
          </a:endParaRPr>
        </a:p>
      </dgm:t>
    </dgm:pt>
    <dgm:pt modelId="{A751E3F4-E58F-4EE2-98C5-9FC01D8ACBA1}" type="parTrans" cxnId="{D5190495-B054-49E3-8B01-791F48617141}">
      <dgm:prSet/>
      <dgm:spPr/>
      <dgm:t>
        <a:bodyPr/>
        <a:lstStyle/>
        <a:p>
          <a:endParaRPr lang="th-TH" sz="2000">
            <a:latin typeface="FreesiaUPC" panose="020B0604020202020204" pitchFamily="34" charset="-34"/>
            <a:cs typeface="FreesiaUPC" panose="020B0604020202020204" pitchFamily="34" charset="-34"/>
          </a:endParaRPr>
        </a:p>
      </dgm:t>
    </dgm:pt>
    <dgm:pt modelId="{3A2C1922-D611-44D8-968A-2BE9FE0B148B}" type="sibTrans" cxnId="{D5190495-B054-49E3-8B01-791F48617141}">
      <dgm:prSet/>
      <dgm:spPr/>
      <dgm:t>
        <a:bodyPr/>
        <a:lstStyle/>
        <a:p>
          <a:endParaRPr lang="th-TH" sz="2000">
            <a:latin typeface="FreesiaUPC" panose="020B0604020202020204" pitchFamily="34" charset="-34"/>
            <a:cs typeface="FreesiaUPC" panose="020B0604020202020204" pitchFamily="34" charset="-34"/>
          </a:endParaRPr>
        </a:p>
      </dgm:t>
    </dgm:pt>
    <dgm:pt modelId="{1DB927D1-5EF7-4DB4-89AE-C3D40464A5E4}">
      <dgm:prSet phldrT="[ข้อความ]"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chemeClr val="tx2">
              <a:lumMod val="75000"/>
            </a:schemeClr>
          </a:solidFill>
        </a:ln>
      </dgm:spPr>
      <dgm:t>
        <a:bodyPr anchor="b"/>
        <a:lstStyle/>
        <a:p>
          <a:r>
            <a:rPr lang="th-TH" sz="2000" dirty="0" smtClean="0">
              <a:latin typeface="FreesiaUPC" panose="020B0604020202020204" pitchFamily="34" charset="-34"/>
              <a:cs typeface="FreesiaUPC" panose="020B0604020202020204" pitchFamily="34" charset="-34"/>
            </a:rPr>
            <a:t>ดำเนินการแล้ว 8 โรงเรียน</a:t>
          </a:r>
          <a:endParaRPr lang="th-TH" sz="2000" dirty="0">
            <a:latin typeface="FreesiaUPC" panose="020B0604020202020204" pitchFamily="34" charset="-34"/>
            <a:cs typeface="FreesiaUPC" panose="020B0604020202020204" pitchFamily="34" charset="-34"/>
          </a:endParaRPr>
        </a:p>
      </dgm:t>
    </dgm:pt>
    <dgm:pt modelId="{4FB52A56-8CFC-4796-BE01-94767F5D6625}" type="parTrans" cxnId="{F8B61898-638F-49D0-B5AC-07E74B5A64A8}">
      <dgm:prSet/>
      <dgm:spPr/>
      <dgm:t>
        <a:bodyPr/>
        <a:lstStyle/>
        <a:p>
          <a:endParaRPr lang="th-TH" sz="2000">
            <a:latin typeface="FreesiaUPC" panose="020B0604020202020204" pitchFamily="34" charset="-34"/>
            <a:cs typeface="FreesiaUPC" panose="020B0604020202020204" pitchFamily="34" charset="-34"/>
          </a:endParaRPr>
        </a:p>
      </dgm:t>
    </dgm:pt>
    <dgm:pt modelId="{04E7D4C3-99A1-4128-BD43-76CD83430350}" type="sibTrans" cxnId="{F8B61898-638F-49D0-B5AC-07E74B5A64A8}">
      <dgm:prSet/>
      <dgm:spPr/>
      <dgm:t>
        <a:bodyPr/>
        <a:lstStyle/>
        <a:p>
          <a:endParaRPr lang="th-TH" sz="2000">
            <a:latin typeface="FreesiaUPC" panose="020B0604020202020204" pitchFamily="34" charset="-34"/>
            <a:cs typeface="FreesiaUPC" panose="020B0604020202020204" pitchFamily="34" charset="-34"/>
          </a:endParaRPr>
        </a:p>
      </dgm:t>
    </dgm:pt>
    <dgm:pt modelId="{34A5DE96-EC14-4C15-8AF7-0E6FC9DB4BD5}">
      <dgm:prSet phldrT="[ข้อความ]" custT="1"/>
      <dgm:spPr>
        <a:solidFill>
          <a:schemeClr val="tx2">
            <a:lumMod val="75000"/>
          </a:schemeClr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th-TH" sz="2400" b="1" dirty="0" smtClean="0">
              <a:latin typeface="FreesiaUPC" panose="020B0604020202020204" pitchFamily="34" charset="-34"/>
              <a:cs typeface="FreesiaUPC" panose="020B0604020202020204" pitchFamily="34" charset="-34"/>
            </a:rPr>
            <a:t>กิจกรรมรณรงค์ในสถานศึกษา</a:t>
          </a:r>
          <a:endParaRPr lang="th-TH" sz="2400" b="1" dirty="0">
            <a:latin typeface="FreesiaUPC" panose="020B0604020202020204" pitchFamily="34" charset="-34"/>
            <a:cs typeface="FreesiaUPC" panose="020B0604020202020204" pitchFamily="34" charset="-34"/>
          </a:endParaRPr>
        </a:p>
      </dgm:t>
    </dgm:pt>
    <dgm:pt modelId="{4C7EFDCB-F5EE-4C8E-92EF-BFB403474C59}" type="parTrans" cxnId="{38D75914-6A6A-4613-A5D1-14CC4F62145A}">
      <dgm:prSet/>
      <dgm:spPr/>
      <dgm:t>
        <a:bodyPr/>
        <a:lstStyle/>
        <a:p>
          <a:endParaRPr lang="th-TH" sz="2000">
            <a:latin typeface="FreesiaUPC" panose="020B0604020202020204" pitchFamily="34" charset="-34"/>
            <a:cs typeface="FreesiaUPC" panose="020B0604020202020204" pitchFamily="34" charset="-34"/>
          </a:endParaRPr>
        </a:p>
      </dgm:t>
    </dgm:pt>
    <dgm:pt modelId="{D705A096-A5AD-4C03-AF92-3B4AF1F29AE7}" type="sibTrans" cxnId="{38D75914-6A6A-4613-A5D1-14CC4F62145A}">
      <dgm:prSet/>
      <dgm:spPr/>
      <dgm:t>
        <a:bodyPr/>
        <a:lstStyle/>
        <a:p>
          <a:endParaRPr lang="th-TH" sz="2000">
            <a:latin typeface="FreesiaUPC" panose="020B0604020202020204" pitchFamily="34" charset="-34"/>
            <a:cs typeface="FreesiaUPC" panose="020B0604020202020204" pitchFamily="34" charset="-34"/>
          </a:endParaRPr>
        </a:p>
      </dgm:t>
    </dgm:pt>
    <dgm:pt modelId="{D7BFB8B4-B4DD-4E10-BC72-2D418A5B00FF}">
      <dgm:prSet phldrT="[ข้อความ]"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chemeClr val="tx2"/>
          </a:solidFill>
        </a:ln>
      </dgm:spPr>
      <dgm:t>
        <a:bodyPr anchor="b" anchorCtr="1"/>
        <a:lstStyle/>
        <a:p>
          <a:r>
            <a:rPr lang="th-TH" sz="1900" dirty="0" err="1" smtClean="0">
              <a:latin typeface="FreesiaUPC" panose="020B0604020202020204" pitchFamily="34" charset="-34"/>
              <a:cs typeface="FreesiaUPC" panose="020B0604020202020204" pitchFamily="34" charset="-34"/>
            </a:rPr>
            <a:t>มจพ</a:t>
          </a:r>
          <a:r>
            <a:rPr lang="th-TH" sz="1900" dirty="0" smtClean="0">
              <a:latin typeface="FreesiaUPC" panose="020B0604020202020204" pitchFamily="34" charset="-34"/>
              <a:cs typeface="FreesiaUPC" panose="020B0604020202020204" pitchFamily="34" charset="-34"/>
            </a:rPr>
            <a:t>.พระนครเหนือ </a:t>
          </a:r>
          <a:endParaRPr lang="th-TH" sz="1900" dirty="0">
            <a:latin typeface="FreesiaUPC" panose="020B0604020202020204" pitchFamily="34" charset="-34"/>
            <a:cs typeface="FreesiaUPC" panose="020B0604020202020204" pitchFamily="34" charset="-34"/>
          </a:endParaRPr>
        </a:p>
      </dgm:t>
    </dgm:pt>
    <dgm:pt modelId="{391FCBE3-62AF-4D30-BB81-C26C4E2D42DF}" type="parTrans" cxnId="{D8D6AB83-73D2-4DF6-8FC2-5709E3A74689}">
      <dgm:prSet/>
      <dgm:spPr/>
      <dgm:t>
        <a:bodyPr/>
        <a:lstStyle/>
        <a:p>
          <a:endParaRPr lang="th-TH" sz="2000">
            <a:latin typeface="FreesiaUPC" panose="020B0604020202020204" pitchFamily="34" charset="-34"/>
            <a:cs typeface="FreesiaUPC" panose="020B0604020202020204" pitchFamily="34" charset="-34"/>
          </a:endParaRPr>
        </a:p>
      </dgm:t>
    </dgm:pt>
    <dgm:pt modelId="{1139D5C4-9256-414D-BE64-28370E163E8F}" type="sibTrans" cxnId="{D8D6AB83-73D2-4DF6-8FC2-5709E3A74689}">
      <dgm:prSet/>
      <dgm:spPr/>
      <dgm:t>
        <a:bodyPr/>
        <a:lstStyle/>
        <a:p>
          <a:endParaRPr lang="th-TH" sz="2000">
            <a:latin typeface="FreesiaUPC" panose="020B0604020202020204" pitchFamily="34" charset="-34"/>
            <a:cs typeface="FreesiaUPC" panose="020B0604020202020204" pitchFamily="34" charset="-34"/>
          </a:endParaRPr>
        </a:p>
      </dgm:t>
    </dgm:pt>
    <dgm:pt modelId="{AABC28B6-28E1-4396-8962-1B50412DB73B}">
      <dgm:prSet phldrT="[ข้อความ]"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th-TH" sz="1900" dirty="0" smtClean="0">
              <a:latin typeface="FreesiaUPC" panose="020B0604020202020204" pitchFamily="34" charset="-34"/>
              <a:cs typeface="FreesiaUPC" panose="020B0604020202020204" pitchFamily="34" charset="-34"/>
            </a:rPr>
            <a:t>ประชุมชี้แจงการดำเนินงานวิจัยขับเคลื่อน</a:t>
          </a:r>
          <a:r>
            <a:rPr lang="th-TH" sz="1900" dirty="0" err="1" smtClean="0">
              <a:latin typeface="FreesiaUPC" panose="020B0604020202020204" pitchFamily="34" charset="-34"/>
              <a:cs typeface="FreesiaUPC" panose="020B0604020202020204" pitchFamily="34" charset="-34"/>
            </a:rPr>
            <a:t>พรบ</a:t>
          </a:r>
          <a:r>
            <a:rPr lang="th-TH" sz="1900" dirty="0" smtClean="0">
              <a:latin typeface="FreesiaUPC" panose="020B0604020202020204" pitchFamily="34" charset="-34"/>
              <a:cs typeface="FreesiaUPC" panose="020B0604020202020204" pitchFamily="34" charset="-34"/>
            </a:rPr>
            <a:t>.วัยรุ่น 8 จังหวัด </a:t>
          </a:r>
          <a:br>
            <a:rPr lang="th-TH" sz="1900" dirty="0" smtClean="0">
              <a:latin typeface="FreesiaUPC" panose="020B0604020202020204" pitchFamily="34" charset="-34"/>
              <a:cs typeface="FreesiaUPC" panose="020B0604020202020204" pitchFamily="34" charset="-34"/>
            </a:rPr>
          </a:br>
          <a:r>
            <a:rPr lang="th-TH" sz="1900" dirty="0" smtClean="0">
              <a:latin typeface="FreesiaUPC" panose="020B0604020202020204" pitchFamily="34" charset="-34"/>
              <a:cs typeface="FreesiaUPC" panose="020B0604020202020204" pitchFamily="34" charset="-34"/>
            </a:rPr>
            <a:t>(เขตสุขภาพที่ 6)</a:t>
          </a:r>
          <a:endParaRPr lang="th-TH" sz="1900" dirty="0">
            <a:latin typeface="FreesiaUPC" panose="020B0604020202020204" pitchFamily="34" charset="-34"/>
            <a:cs typeface="FreesiaUPC" panose="020B0604020202020204" pitchFamily="34" charset="-34"/>
          </a:endParaRPr>
        </a:p>
      </dgm:t>
    </dgm:pt>
    <dgm:pt modelId="{53B66691-4C22-4066-8B5F-23DA246F7280}" type="parTrans" cxnId="{58E598CA-4941-4FBF-80EF-8F26D92F8282}">
      <dgm:prSet/>
      <dgm:spPr/>
      <dgm:t>
        <a:bodyPr/>
        <a:lstStyle/>
        <a:p>
          <a:endParaRPr lang="th-TH" sz="2000">
            <a:latin typeface="FreesiaUPC" panose="020B0604020202020204" pitchFamily="34" charset="-34"/>
            <a:cs typeface="FreesiaUPC" panose="020B0604020202020204" pitchFamily="34" charset="-34"/>
          </a:endParaRPr>
        </a:p>
      </dgm:t>
    </dgm:pt>
    <dgm:pt modelId="{074CB931-674F-4256-8FAE-BC38791642EF}" type="sibTrans" cxnId="{58E598CA-4941-4FBF-80EF-8F26D92F8282}">
      <dgm:prSet/>
      <dgm:spPr/>
      <dgm:t>
        <a:bodyPr/>
        <a:lstStyle/>
        <a:p>
          <a:endParaRPr lang="th-TH" sz="2000">
            <a:latin typeface="FreesiaUPC" panose="020B0604020202020204" pitchFamily="34" charset="-34"/>
            <a:cs typeface="FreesiaUPC" panose="020B0604020202020204" pitchFamily="34" charset="-34"/>
          </a:endParaRPr>
        </a:p>
      </dgm:t>
    </dgm:pt>
    <dgm:pt modelId="{70676EA8-2915-4AFE-9A8A-FFC75505C1C2}">
      <dgm:prSet phldrT="[ข้อความ]"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chemeClr val="tx2"/>
          </a:solidFill>
        </a:ln>
      </dgm:spPr>
      <dgm:t>
        <a:bodyPr anchor="b" anchorCtr="1"/>
        <a:lstStyle/>
        <a:p>
          <a:r>
            <a:rPr lang="th-TH" sz="1900" dirty="0" err="1" smtClean="0">
              <a:latin typeface="FreesiaUPC" panose="020B0604020202020204" pitchFamily="34" charset="-34"/>
              <a:cs typeface="FreesiaUPC" panose="020B0604020202020204" pitchFamily="34" charset="-34"/>
            </a:rPr>
            <a:t>รร</a:t>
          </a:r>
          <a:r>
            <a:rPr lang="th-TH" sz="1900" dirty="0" smtClean="0">
              <a:latin typeface="FreesiaUPC" panose="020B0604020202020204" pitchFamily="34" charset="-34"/>
              <a:cs typeface="FreesiaUPC" panose="020B0604020202020204" pitchFamily="34" charset="-34"/>
            </a:rPr>
            <a:t>.ศรีรักษ์ราษฎร์บำรุง</a:t>
          </a:r>
          <a:endParaRPr lang="th-TH" sz="1900" dirty="0">
            <a:latin typeface="FreesiaUPC" panose="020B0604020202020204" pitchFamily="34" charset="-34"/>
            <a:cs typeface="FreesiaUPC" panose="020B0604020202020204" pitchFamily="34" charset="-34"/>
          </a:endParaRPr>
        </a:p>
      </dgm:t>
    </dgm:pt>
    <dgm:pt modelId="{B115242B-767C-4225-BEBA-9256B7CE27FA}" type="parTrans" cxnId="{A429E1BE-D9E6-4E35-B20C-66EFCAB9B848}">
      <dgm:prSet/>
      <dgm:spPr/>
      <dgm:t>
        <a:bodyPr/>
        <a:lstStyle/>
        <a:p>
          <a:endParaRPr lang="th-TH" sz="2000">
            <a:latin typeface="FreesiaUPC" panose="020B0604020202020204" pitchFamily="34" charset="-34"/>
            <a:cs typeface="FreesiaUPC" panose="020B0604020202020204" pitchFamily="34" charset="-34"/>
          </a:endParaRPr>
        </a:p>
      </dgm:t>
    </dgm:pt>
    <dgm:pt modelId="{EE0285B0-D483-471A-B5D0-048513EC96BA}" type="sibTrans" cxnId="{A429E1BE-D9E6-4E35-B20C-66EFCAB9B848}">
      <dgm:prSet/>
      <dgm:spPr/>
      <dgm:t>
        <a:bodyPr/>
        <a:lstStyle/>
        <a:p>
          <a:endParaRPr lang="th-TH" sz="2000">
            <a:latin typeface="FreesiaUPC" panose="020B0604020202020204" pitchFamily="34" charset="-34"/>
            <a:cs typeface="FreesiaUPC" panose="020B0604020202020204" pitchFamily="34" charset="-34"/>
          </a:endParaRPr>
        </a:p>
      </dgm:t>
    </dgm:pt>
    <dgm:pt modelId="{16BD888A-8F24-4427-8ABB-355B1BFE1BA2}">
      <dgm:prSet phldrT="[ข้อความ]"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chemeClr val="tx2">
              <a:lumMod val="75000"/>
            </a:schemeClr>
          </a:solidFill>
        </a:ln>
      </dgm:spPr>
      <dgm:t>
        <a:bodyPr anchor="b"/>
        <a:lstStyle/>
        <a:p>
          <a:r>
            <a:rPr lang="th-TH" sz="2000" dirty="0" smtClean="0">
              <a:latin typeface="FreesiaUPC" panose="020B0604020202020204" pitchFamily="34" charset="-34"/>
              <a:cs typeface="FreesiaUPC" panose="020B0604020202020204" pitchFamily="34" charset="-34"/>
            </a:rPr>
            <a:t>จำนวนนักเรียนที่ได้รับความรู้ 1,088 คน</a:t>
          </a:r>
          <a:endParaRPr lang="th-TH" sz="2000" dirty="0">
            <a:latin typeface="FreesiaUPC" panose="020B0604020202020204" pitchFamily="34" charset="-34"/>
            <a:cs typeface="FreesiaUPC" panose="020B0604020202020204" pitchFamily="34" charset="-34"/>
          </a:endParaRPr>
        </a:p>
      </dgm:t>
    </dgm:pt>
    <dgm:pt modelId="{F8F631EA-961D-41CF-96F6-4EC13B1EE48E}" type="parTrans" cxnId="{6CAF2E9B-3387-4E89-B004-6467760CFE25}">
      <dgm:prSet/>
      <dgm:spPr/>
      <dgm:t>
        <a:bodyPr/>
        <a:lstStyle/>
        <a:p>
          <a:endParaRPr lang="th-TH" sz="2000">
            <a:latin typeface="FreesiaUPC" panose="020B0604020202020204" pitchFamily="34" charset="-34"/>
            <a:cs typeface="FreesiaUPC" panose="020B0604020202020204" pitchFamily="34" charset="-34"/>
          </a:endParaRPr>
        </a:p>
      </dgm:t>
    </dgm:pt>
    <dgm:pt modelId="{506BB30A-4BA3-4F38-A278-B3C725C6B827}" type="sibTrans" cxnId="{6CAF2E9B-3387-4E89-B004-6467760CFE25}">
      <dgm:prSet/>
      <dgm:spPr/>
      <dgm:t>
        <a:bodyPr/>
        <a:lstStyle/>
        <a:p>
          <a:endParaRPr lang="th-TH" sz="2000">
            <a:latin typeface="FreesiaUPC" panose="020B0604020202020204" pitchFamily="34" charset="-34"/>
            <a:cs typeface="FreesiaUPC" panose="020B0604020202020204" pitchFamily="34" charset="-34"/>
          </a:endParaRPr>
        </a:p>
      </dgm:t>
    </dgm:pt>
    <dgm:pt modelId="{CB4B6C20-EF40-41F2-B45A-58FEC3B24D3B}">
      <dgm:prSet phldrT="[ข้อความ]"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chemeClr val="tx2"/>
          </a:solidFill>
        </a:ln>
      </dgm:spPr>
      <dgm:t>
        <a:bodyPr anchor="b" anchorCtr="1"/>
        <a:lstStyle/>
        <a:p>
          <a:r>
            <a:rPr lang="th-TH" sz="1900" dirty="0" err="1" smtClean="0">
              <a:latin typeface="FreesiaUPC" panose="020B0604020202020204" pitchFamily="34" charset="-34"/>
              <a:cs typeface="FreesiaUPC" panose="020B0604020202020204" pitchFamily="34" charset="-34"/>
            </a:rPr>
            <a:t>รร</a:t>
          </a:r>
          <a:r>
            <a:rPr lang="th-TH" sz="1900" dirty="0" smtClean="0">
              <a:latin typeface="FreesiaUPC" panose="020B0604020202020204" pitchFamily="34" charset="-34"/>
              <a:cs typeface="FreesiaUPC" panose="020B0604020202020204" pitchFamily="34" charset="-34"/>
            </a:rPr>
            <a:t>. เทศบาล2 วัดหลวงปรีชา</a:t>
          </a:r>
          <a:r>
            <a:rPr lang="th-TH" sz="1900" dirty="0" err="1" smtClean="0">
              <a:latin typeface="FreesiaUPC" panose="020B0604020202020204" pitchFamily="34" charset="-34"/>
              <a:cs typeface="FreesiaUPC" panose="020B0604020202020204" pitchFamily="34" charset="-34"/>
            </a:rPr>
            <a:t>กูล</a:t>
          </a:r>
          <a:r>
            <a:rPr lang="th-TH" sz="1900" dirty="0" smtClean="0">
              <a:latin typeface="FreesiaUPC" panose="020B0604020202020204" pitchFamily="34" charset="-34"/>
              <a:cs typeface="FreesiaUPC" panose="020B0604020202020204" pitchFamily="34" charset="-34"/>
            </a:rPr>
            <a:t> </a:t>
          </a:r>
          <a:endParaRPr lang="th-TH" sz="1900" dirty="0">
            <a:latin typeface="FreesiaUPC" panose="020B0604020202020204" pitchFamily="34" charset="-34"/>
            <a:cs typeface="FreesiaUPC" panose="020B0604020202020204" pitchFamily="34" charset="-34"/>
          </a:endParaRPr>
        </a:p>
      </dgm:t>
    </dgm:pt>
    <dgm:pt modelId="{CE930029-D103-490B-813F-D68AB7FDE7DE}" type="parTrans" cxnId="{85D1866E-BA38-4579-8974-C77BAF21512F}">
      <dgm:prSet/>
      <dgm:spPr/>
      <dgm:t>
        <a:bodyPr/>
        <a:lstStyle/>
        <a:p>
          <a:endParaRPr lang="th-TH"/>
        </a:p>
      </dgm:t>
    </dgm:pt>
    <dgm:pt modelId="{1B530E81-C1AF-4A5D-AE17-202DDFD5B142}" type="sibTrans" cxnId="{85D1866E-BA38-4579-8974-C77BAF21512F}">
      <dgm:prSet/>
      <dgm:spPr/>
      <dgm:t>
        <a:bodyPr/>
        <a:lstStyle/>
        <a:p>
          <a:endParaRPr lang="th-TH"/>
        </a:p>
      </dgm:t>
    </dgm:pt>
    <dgm:pt modelId="{1E8F776A-3722-469D-862F-1DE320328A87}">
      <dgm:prSet phldrT="[ข้อความ]"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chemeClr val="tx2"/>
          </a:solidFill>
        </a:ln>
      </dgm:spPr>
      <dgm:t>
        <a:bodyPr anchor="b" anchorCtr="1"/>
        <a:lstStyle/>
        <a:p>
          <a:r>
            <a:rPr lang="th-TH" sz="1900" dirty="0" err="1" smtClean="0">
              <a:latin typeface="FreesiaUPC" panose="020B0604020202020204" pitchFamily="34" charset="-34"/>
              <a:cs typeface="FreesiaUPC" panose="020B0604020202020204" pitchFamily="34" charset="-34"/>
            </a:rPr>
            <a:t>รร</a:t>
          </a:r>
          <a:r>
            <a:rPr lang="th-TH" sz="1900" dirty="0" smtClean="0">
              <a:latin typeface="FreesiaUPC" panose="020B0604020202020204" pitchFamily="34" charset="-34"/>
              <a:cs typeface="FreesiaUPC" panose="020B0604020202020204" pitchFamily="34" charset="-34"/>
            </a:rPr>
            <a:t>.บ้านหนองงูเหลือม </a:t>
          </a:r>
          <a:endParaRPr lang="th-TH" sz="1900" dirty="0">
            <a:latin typeface="FreesiaUPC" panose="020B0604020202020204" pitchFamily="34" charset="-34"/>
            <a:cs typeface="FreesiaUPC" panose="020B0604020202020204" pitchFamily="34" charset="-34"/>
          </a:endParaRPr>
        </a:p>
      </dgm:t>
    </dgm:pt>
    <dgm:pt modelId="{D14BEEF4-2A8A-4AA6-A7BE-6FD6A7028E7C}" type="parTrans" cxnId="{9D3664AF-D4B8-4AF1-9052-B6FAB88585AA}">
      <dgm:prSet/>
      <dgm:spPr/>
      <dgm:t>
        <a:bodyPr/>
        <a:lstStyle/>
        <a:p>
          <a:endParaRPr lang="th-TH"/>
        </a:p>
      </dgm:t>
    </dgm:pt>
    <dgm:pt modelId="{FF9DDBEC-6B0D-4D4B-8C9D-C4D4CF2A8120}" type="sibTrans" cxnId="{9D3664AF-D4B8-4AF1-9052-B6FAB88585AA}">
      <dgm:prSet/>
      <dgm:spPr/>
      <dgm:t>
        <a:bodyPr/>
        <a:lstStyle/>
        <a:p>
          <a:endParaRPr lang="th-TH"/>
        </a:p>
      </dgm:t>
    </dgm:pt>
    <dgm:pt modelId="{64BF176D-CEE7-4E69-A11C-FF3C94A708FE}">
      <dgm:prSet phldrT="[ข้อความ]"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chemeClr val="tx2"/>
          </a:solidFill>
        </a:ln>
      </dgm:spPr>
      <dgm:t>
        <a:bodyPr anchor="b" anchorCtr="1"/>
        <a:lstStyle/>
        <a:p>
          <a:r>
            <a:rPr lang="th-TH" sz="1900" dirty="0" err="1" smtClean="0">
              <a:latin typeface="FreesiaUPC" panose="020B0604020202020204" pitchFamily="34" charset="-34"/>
              <a:cs typeface="FreesiaUPC" panose="020B0604020202020204" pitchFamily="34" charset="-34"/>
            </a:rPr>
            <a:t>รร</a:t>
          </a:r>
          <a:r>
            <a:rPr lang="th-TH" sz="1900" dirty="0" smtClean="0">
              <a:latin typeface="FreesiaUPC" panose="020B0604020202020204" pitchFamily="34" charset="-34"/>
              <a:cs typeface="FreesiaUPC" panose="020B0604020202020204" pitchFamily="34" charset="-34"/>
            </a:rPr>
            <a:t>.กระทุ่มแพ้ววิทยา </a:t>
          </a:r>
          <a:endParaRPr lang="th-TH" sz="1900" dirty="0">
            <a:latin typeface="FreesiaUPC" panose="020B0604020202020204" pitchFamily="34" charset="-34"/>
            <a:cs typeface="FreesiaUPC" panose="020B0604020202020204" pitchFamily="34" charset="-34"/>
          </a:endParaRPr>
        </a:p>
      </dgm:t>
    </dgm:pt>
    <dgm:pt modelId="{21F6CFBA-2540-4096-A75D-8B7F5E9A13FD}" type="parTrans" cxnId="{F9E9C20A-BABB-430C-B714-3AF55D06989E}">
      <dgm:prSet/>
      <dgm:spPr/>
      <dgm:t>
        <a:bodyPr/>
        <a:lstStyle/>
        <a:p>
          <a:endParaRPr lang="th-TH"/>
        </a:p>
      </dgm:t>
    </dgm:pt>
    <dgm:pt modelId="{EE3A7EB9-E8E5-4CFA-A91D-8468937803F6}" type="sibTrans" cxnId="{F9E9C20A-BABB-430C-B714-3AF55D06989E}">
      <dgm:prSet/>
      <dgm:spPr/>
      <dgm:t>
        <a:bodyPr/>
        <a:lstStyle/>
        <a:p>
          <a:endParaRPr lang="th-TH"/>
        </a:p>
      </dgm:t>
    </dgm:pt>
    <dgm:pt modelId="{8958BCE3-8E46-4FC7-8EDE-B61A1EA32AC4}">
      <dgm:prSet phldrT="[ข้อความ]"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chemeClr val="tx2"/>
          </a:solidFill>
        </a:ln>
      </dgm:spPr>
      <dgm:t>
        <a:bodyPr anchor="b" anchorCtr="1"/>
        <a:lstStyle/>
        <a:p>
          <a:r>
            <a:rPr lang="th-TH" sz="1900" dirty="0" smtClean="0">
              <a:latin typeface="FreesiaUPC" panose="020B0604020202020204" pitchFamily="34" charset="-34"/>
              <a:cs typeface="FreesiaUPC" panose="020B0604020202020204" pitchFamily="34" charset="-34"/>
            </a:rPr>
            <a:t>วิทยาลัยเทคนิค ปราจีนบุรี</a:t>
          </a:r>
          <a:endParaRPr lang="th-TH" sz="1900" dirty="0">
            <a:latin typeface="FreesiaUPC" panose="020B0604020202020204" pitchFamily="34" charset="-34"/>
            <a:cs typeface="FreesiaUPC" panose="020B0604020202020204" pitchFamily="34" charset="-34"/>
          </a:endParaRPr>
        </a:p>
      </dgm:t>
    </dgm:pt>
    <dgm:pt modelId="{E994F33F-EEF4-4FBA-BBB5-042B9EF3CEA4}" type="parTrans" cxnId="{1E04B62E-56BB-46F3-BA0F-5B1D1C9C30D7}">
      <dgm:prSet/>
      <dgm:spPr/>
      <dgm:t>
        <a:bodyPr/>
        <a:lstStyle/>
        <a:p>
          <a:endParaRPr lang="th-TH"/>
        </a:p>
      </dgm:t>
    </dgm:pt>
    <dgm:pt modelId="{5185EF01-7DFE-4DF4-A7FF-982FE770273D}" type="sibTrans" cxnId="{1E04B62E-56BB-46F3-BA0F-5B1D1C9C30D7}">
      <dgm:prSet/>
      <dgm:spPr/>
      <dgm:t>
        <a:bodyPr/>
        <a:lstStyle/>
        <a:p>
          <a:endParaRPr lang="th-TH"/>
        </a:p>
      </dgm:t>
    </dgm:pt>
    <dgm:pt modelId="{D68D7942-8897-4CEA-BE7E-3981D9C44C78}">
      <dgm:prSet phldrT="[ข้อความ]"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chemeClr val="tx2"/>
          </a:solidFill>
        </a:ln>
      </dgm:spPr>
      <dgm:t>
        <a:bodyPr anchor="b" anchorCtr="1"/>
        <a:lstStyle/>
        <a:p>
          <a:r>
            <a:rPr lang="th-TH" sz="1900" dirty="0" smtClean="0">
              <a:latin typeface="FreesiaUPC" panose="020B0604020202020204" pitchFamily="34" charset="-34"/>
              <a:cs typeface="FreesiaUPC" panose="020B0604020202020204" pitchFamily="34" charset="-34"/>
            </a:rPr>
            <a:t>วิทยาลัยสารพัดช่าง</a:t>
          </a:r>
          <a:endParaRPr lang="th-TH" sz="1900" dirty="0">
            <a:latin typeface="FreesiaUPC" panose="020B0604020202020204" pitchFamily="34" charset="-34"/>
            <a:cs typeface="FreesiaUPC" panose="020B0604020202020204" pitchFamily="34" charset="-34"/>
          </a:endParaRPr>
        </a:p>
      </dgm:t>
    </dgm:pt>
    <dgm:pt modelId="{85C35FB5-2446-4FD8-94A2-05F1D9C40692}" type="parTrans" cxnId="{653D04DC-A4E6-4817-9E03-73E7B19F9B3E}">
      <dgm:prSet/>
      <dgm:spPr/>
      <dgm:t>
        <a:bodyPr/>
        <a:lstStyle/>
        <a:p>
          <a:endParaRPr lang="th-TH"/>
        </a:p>
      </dgm:t>
    </dgm:pt>
    <dgm:pt modelId="{C91FB57B-C100-43F6-85CB-9272D29EB795}" type="sibTrans" cxnId="{653D04DC-A4E6-4817-9E03-73E7B19F9B3E}">
      <dgm:prSet/>
      <dgm:spPr/>
      <dgm:t>
        <a:bodyPr/>
        <a:lstStyle/>
        <a:p>
          <a:endParaRPr lang="th-TH"/>
        </a:p>
      </dgm:t>
    </dgm:pt>
    <dgm:pt modelId="{36DE7796-B436-409A-A063-5B1B1454D3B6}">
      <dgm:prSet phldrT="[ข้อความ]"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chemeClr val="tx2"/>
          </a:solidFill>
        </a:ln>
      </dgm:spPr>
      <dgm:t>
        <a:bodyPr anchor="b" anchorCtr="1"/>
        <a:lstStyle/>
        <a:p>
          <a:r>
            <a:rPr lang="th-TH" sz="1900" dirty="0" err="1" smtClean="0">
              <a:latin typeface="FreesiaUPC" panose="020B0604020202020204" pitchFamily="34" charset="-34"/>
              <a:cs typeface="FreesiaUPC" panose="020B0604020202020204" pitchFamily="34" charset="-34"/>
            </a:rPr>
            <a:t>รร</a:t>
          </a:r>
          <a:r>
            <a:rPr lang="th-TH" sz="1900" dirty="0" smtClean="0">
              <a:latin typeface="FreesiaUPC" panose="020B0604020202020204" pitchFamily="34" charset="-34"/>
              <a:cs typeface="FreesiaUPC" panose="020B0604020202020204" pitchFamily="34" charset="-34"/>
            </a:rPr>
            <a:t>.</a:t>
          </a:r>
          <a:r>
            <a:rPr lang="th-TH" sz="1900" dirty="0" err="1" smtClean="0">
              <a:latin typeface="FreesiaUPC" panose="020B0604020202020204" pitchFamily="34" charset="-34"/>
              <a:cs typeface="FreesiaUPC" panose="020B0604020202020204" pitchFamily="34" charset="-34"/>
            </a:rPr>
            <a:t>พานิชย</a:t>
          </a:r>
          <a:r>
            <a:rPr lang="th-TH" sz="1900" dirty="0" smtClean="0">
              <a:latin typeface="FreesiaUPC" panose="020B0604020202020204" pitchFamily="34" charset="-34"/>
              <a:cs typeface="FreesiaUPC" panose="020B0604020202020204" pitchFamily="34" charset="-34"/>
            </a:rPr>
            <a:t>การฯ</a:t>
          </a:r>
          <a:endParaRPr lang="th-TH" sz="1900" dirty="0">
            <a:latin typeface="FreesiaUPC" panose="020B0604020202020204" pitchFamily="34" charset="-34"/>
            <a:cs typeface="FreesiaUPC" panose="020B0604020202020204" pitchFamily="34" charset="-34"/>
          </a:endParaRPr>
        </a:p>
      </dgm:t>
    </dgm:pt>
    <dgm:pt modelId="{A7360172-93C0-4488-B118-6EC4703900A4}" type="parTrans" cxnId="{49CC815E-8108-4C27-8EA2-2A293675D45C}">
      <dgm:prSet/>
      <dgm:spPr/>
      <dgm:t>
        <a:bodyPr/>
        <a:lstStyle/>
        <a:p>
          <a:endParaRPr lang="th-TH"/>
        </a:p>
      </dgm:t>
    </dgm:pt>
    <dgm:pt modelId="{A1295D5E-44E1-4A97-9E29-5E14FFD7BE10}" type="sibTrans" cxnId="{49CC815E-8108-4C27-8EA2-2A293675D45C}">
      <dgm:prSet/>
      <dgm:spPr/>
      <dgm:t>
        <a:bodyPr/>
        <a:lstStyle/>
        <a:p>
          <a:endParaRPr lang="th-TH"/>
        </a:p>
      </dgm:t>
    </dgm:pt>
    <dgm:pt modelId="{D757BF4D-AABF-4D37-8AD0-8C821D18499A}" type="pres">
      <dgm:prSet presAssocID="{5AD6DA25-8009-4C71-BFA2-5DF400EE370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EA21EB06-4E8B-468A-87AB-87C33438A4F6}" type="pres">
      <dgm:prSet presAssocID="{5AD6DA25-8009-4C71-BFA2-5DF400EE3706}" presName="children" presStyleCnt="0"/>
      <dgm:spPr/>
    </dgm:pt>
    <dgm:pt modelId="{A9B621CE-D4FB-4D80-BF13-4C95F940A138}" type="pres">
      <dgm:prSet presAssocID="{5AD6DA25-8009-4C71-BFA2-5DF400EE3706}" presName="child1group" presStyleCnt="0"/>
      <dgm:spPr/>
    </dgm:pt>
    <dgm:pt modelId="{9859E8BC-A5E0-4B32-8B20-D643195BF17E}" type="pres">
      <dgm:prSet presAssocID="{5AD6DA25-8009-4C71-BFA2-5DF400EE3706}" presName="child1" presStyleLbl="bgAcc1" presStyleIdx="0" presStyleCnt="4" custScaleX="189140" custScaleY="132347" custLinFactNeighborX="-34412" custLinFactNeighborY="4750"/>
      <dgm:spPr/>
      <dgm:t>
        <a:bodyPr/>
        <a:lstStyle/>
        <a:p>
          <a:endParaRPr lang="th-TH"/>
        </a:p>
      </dgm:t>
    </dgm:pt>
    <dgm:pt modelId="{77CAC415-B317-40A7-BFD5-7F3498550480}" type="pres">
      <dgm:prSet presAssocID="{5AD6DA25-8009-4C71-BFA2-5DF400EE3706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281B7A5-2A3E-4007-A992-3EF22FA83167}" type="pres">
      <dgm:prSet presAssocID="{5AD6DA25-8009-4C71-BFA2-5DF400EE3706}" presName="child2group" presStyleCnt="0"/>
      <dgm:spPr/>
    </dgm:pt>
    <dgm:pt modelId="{C099CA7D-5B5B-4807-ACF5-4258E0291DE3}" type="pres">
      <dgm:prSet presAssocID="{5AD6DA25-8009-4C71-BFA2-5DF400EE3706}" presName="child2" presStyleLbl="bgAcc1" presStyleIdx="1" presStyleCnt="4" custScaleX="189451" custLinFactNeighborX="29858" custLinFactNeighborY="-15976"/>
      <dgm:spPr/>
      <dgm:t>
        <a:bodyPr/>
        <a:lstStyle/>
        <a:p>
          <a:endParaRPr lang="th-TH"/>
        </a:p>
      </dgm:t>
    </dgm:pt>
    <dgm:pt modelId="{71A1AA5E-0822-40CC-8908-0605A491CC42}" type="pres">
      <dgm:prSet presAssocID="{5AD6DA25-8009-4C71-BFA2-5DF400EE3706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CCAFFD1-4570-4E2B-8020-DCDB82685B2C}" type="pres">
      <dgm:prSet presAssocID="{5AD6DA25-8009-4C71-BFA2-5DF400EE3706}" presName="child3group" presStyleCnt="0"/>
      <dgm:spPr/>
    </dgm:pt>
    <dgm:pt modelId="{5342D541-FED8-4BC2-B16F-BBFF9C999E22}" type="pres">
      <dgm:prSet presAssocID="{5AD6DA25-8009-4C71-BFA2-5DF400EE3706}" presName="child3" presStyleLbl="bgAcc1" presStyleIdx="2" presStyleCnt="4" custScaleX="164702" custScaleY="81092" custLinFactNeighborX="43310" custLinFactNeighborY="2126"/>
      <dgm:spPr/>
      <dgm:t>
        <a:bodyPr/>
        <a:lstStyle/>
        <a:p>
          <a:endParaRPr lang="th-TH"/>
        </a:p>
      </dgm:t>
    </dgm:pt>
    <dgm:pt modelId="{5956CB3C-80C2-4816-A07B-4AADB6A8D7FB}" type="pres">
      <dgm:prSet presAssocID="{5AD6DA25-8009-4C71-BFA2-5DF400EE3706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2BC9119-D098-4ACE-ABB6-F8171A9725CD}" type="pres">
      <dgm:prSet presAssocID="{5AD6DA25-8009-4C71-BFA2-5DF400EE3706}" presName="child4group" presStyleCnt="0"/>
      <dgm:spPr/>
    </dgm:pt>
    <dgm:pt modelId="{4E0FCCBD-197E-4F72-9033-9289ED128407}" type="pres">
      <dgm:prSet presAssocID="{5AD6DA25-8009-4C71-BFA2-5DF400EE3706}" presName="child4" presStyleLbl="bgAcc1" presStyleIdx="3" presStyleCnt="4" custScaleX="178711" custScaleY="185054" custLinFactNeighborX="-50028" custLinFactNeighborY="-31531"/>
      <dgm:spPr/>
      <dgm:t>
        <a:bodyPr/>
        <a:lstStyle/>
        <a:p>
          <a:endParaRPr lang="th-TH"/>
        </a:p>
      </dgm:t>
    </dgm:pt>
    <dgm:pt modelId="{0DBABE38-BA26-4892-9FDA-54786658FE89}" type="pres">
      <dgm:prSet presAssocID="{5AD6DA25-8009-4C71-BFA2-5DF400EE3706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FEF1444-472C-4BC0-B0A3-81890896A954}" type="pres">
      <dgm:prSet presAssocID="{5AD6DA25-8009-4C71-BFA2-5DF400EE3706}" presName="childPlaceholder" presStyleCnt="0"/>
      <dgm:spPr/>
    </dgm:pt>
    <dgm:pt modelId="{A98115B8-AE65-4C6F-A80E-BC6120DBA101}" type="pres">
      <dgm:prSet presAssocID="{5AD6DA25-8009-4C71-BFA2-5DF400EE3706}" presName="circle" presStyleCnt="0"/>
      <dgm:spPr/>
    </dgm:pt>
    <dgm:pt modelId="{FC785F08-4434-4EF4-A550-4FD05A374EA2}" type="pres">
      <dgm:prSet presAssocID="{5AD6DA25-8009-4C71-BFA2-5DF400EE3706}" presName="quadrant1" presStyleLbl="node1" presStyleIdx="0" presStyleCnt="4" custScaleX="119075" custLinFactNeighborX="-1889" custLinFactNeighborY="300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40AA045-74B1-40C0-A1B5-AC86B5D985B5}" type="pres">
      <dgm:prSet presAssocID="{5AD6DA25-8009-4C71-BFA2-5DF400EE3706}" presName="quadrant2" presStyleLbl="node1" presStyleIdx="1" presStyleCnt="4" custScaleX="114291" custLinFactNeighborX="9767" custLinFactNeighborY="300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F04414C-BA58-44F7-B51C-266B37F78DBE}" type="pres">
      <dgm:prSet presAssocID="{5AD6DA25-8009-4C71-BFA2-5DF400EE3706}" presName="quadrant3" presStyleLbl="node1" presStyleIdx="2" presStyleCnt="4" custScaleX="110902" custLinFactNeighborX="8072" custLinFactNeighborY="-1475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D1C22C5-C4F7-4836-BD3A-04FF7B30D044}" type="pres">
      <dgm:prSet presAssocID="{5AD6DA25-8009-4C71-BFA2-5DF400EE3706}" presName="quadrant4" presStyleLbl="node1" presStyleIdx="3" presStyleCnt="4" custScaleX="119075" custLinFactNeighborX="-1889" custLinFactNeighborY="-1475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CCB92FA-862C-4A8A-A627-5B1BD9C3FC6E}" type="pres">
      <dgm:prSet presAssocID="{5AD6DA25-8009-4C71-BFA2-5DF400EE3706}" presName="quadrantPlaceholder" presStyleCnt="0"/>
      <dgm:spPr/>
    </dgm:pt>
    <dgm:pt modelId="{248CC5AA-22E8-462C-8AAA-901CD3459F9E}" type="pres">
      <dgm:prSet presAssocID="{5AD6DA25-8009-4C71-BFA2-5DF400EE3706}" presName="center1" presStyleLbl="fgShp" presStyleIdx="0" presStyleCnt="2" custLinFactNeighborX="6998" custLinFactNeighborY="6136"/>
      <dgm:spPr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endParaRPr lang="th-TH"/>
        </a:p>
      </dgm:t>
    </dgm:pt>
    <dgm:pt modelId="{ECFFA6C7-88F0-4E0E-9021-0EDE9C1C4434}" type="pres">
      <dgm:prSet presAssocID="{5AD6DA25-8009-4C71-BFA2-5DF400EE3706}" presName="center2" presStyleLbl="fgShp" presStyleIdx="1" presStyleCnt="2" custLinFactNeighborX="6998" custLinFactNeighborY="-19151"/>
      <dgm:spPr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endParaRPr lang="th-TH"/>
        </a:p>
      </dgm:t>
    </dgm:pt>
  </dgm:ptLst>
  <dgm:cxnLst>
    <dgm:cxn modelId="{58E598CA-4941-4FBF-80EF-8F26D92F8282}" srcId="{44639B00-72A7-49E5-86CF-D37A12125DB5}" destId="{AABC28B6-28E1-4396-8962-1B50412DB73B}" srcOrd="1" destOrd="0" parTransId="{53B66691-4C22-4066-8B5F-23DA246F7280}" sibTransId="{074CB931-674F-4256-8FAE-BC38791642EF}"/>
    <dgm:cxn modelId="{1E04B62E-56BB-46F3-BA0F-5B1D1C9C30D7}" srcId="{34A5DE96-EC14-4C15-8AF7-0E6FC9DB4BD5}" destId="{8958BCE3-8E46-4FC7-8EDE-B61A1EA32AC4}" srcOrd="5" destOrd="0" parTransId="{E994F33F-EEF4-4FBA-BBB5-042B9EF3CEA4}" sibTransId="{5185EF01-7DFE-4DF4-A7FF-982FE770273D}"/>
    <dgm:cxn modelId="{AC4C23BD-10DA-471D-8881-9B183B55D2F5}" type="presOf" srcId="{44639B00-72A7-49E5-86CF-D37A12125DB5}" destId="{FC785F08-4434-4EF4-A550-4FD05A374EA2}" srcOrd="0" destOrd="0" presId="urn:microsoft.com/office/officeart/2005/8/layout/cycle4"/>
    <dgm:cxn modelId="{D8D6AB83-73D2-4DF6-8FC2-5709E3A74689}" srcId="{34A5DE96-EC14-4C15-8AF7-0E6FC9DB4BD5}" destId="{D7BFB8B4-B4DD-4E10-BC72-2D418A5B00FF}" srcOrd="0" destOrd="0" parTransId="{391FCBE3-62AF-4D30-BB81-C26C4E2D42DF}" sibTransId="{1139D5C4-9256-414D-BE64-28370E163E8F}"/>
    <dgm:cxn modelId="{B81D5E38-126C-467D-A19A-038934F6239F}" type="presOf" srcId="{70676EA8-2915-4AFE-9A8A-FFC75505C1C2}" destId="{4E0FCCBD-197E-4F72-9033-9289ED128407}" srcOrd="0" destOrd="1" presId="urn:microsoft.com/office/officeart/2005/8/layout/cycle4"/>
    <dgm:cxn modelId="{8936BAAE-3D16-472A-A2AB-458E6523F27C}" type="presOf" srcId="{8868A10C-D9BA-4882-95F3-66263925FA6C}" destId="{71A1AA5E-0822-40CC-8908-0605A491CC42}" srcOrd="1" destOrd="0" presId="urn:microsoft.com/office/officeart/2005/8/layout/cycle4"/>
    <dgm:cxn modelId="{1E62F78C-8DDD-465E-9454-F87ED999BAF7}" srcId="{5AD6DA25-8009-4C71-BFA2-5DF400EE3706}" destId="{44639B00-72A7-49E5-86CF-D37A12125DB5}" srcOrd="0" destOrd="0" parTransId="{C821F6D9-A7B7-4E32-9E3E-44CD3C769BF1}" sibTransId="{1701B3E1-1E83-4B30-A40D-923D7D00A88B}"/>
    <dgm:cxn modelId="{624F56BF-DB92-432F-917B-EF907E280A3D}" type="presOf" srcId="{8958BCE3-8E46-4FC7-8EDE-B61A1EA32AC4}" destId="{0DBABE38-BA26-4892-9FDA-54786658FE89}" srcOrd="1" destOrd="5" presId="urn:microsoft.com/office/officeart/2005/8/layout/cycle4"/>
    <dgm:cxn modelId="{A703B431-A6E1-46B0-AD90-1BDE3BF6FB7E}" type="presOf" srcId="{01D1D04D-5911-4506-B21C-BB428C8F378C}" destId="{77CAC415-B317-40A7-BFD5-7F3498550480}" srcOrd="1" destOrd="0" presId="urn:microsoft.com/office/officeart/2005/8/layout/cycle4"/>
    <dgm:cxn modelId="{459F1527-B894-4BB7-A6FE-ABF6C672023B}" type="presOf" srcId="{64BF176D-CEE7-4E69-A11C-FF3C94A708FE}" destId="{4E0FCCBD-197E-4F72-9033-9289ED128407}" srcOrd="0" destOrd="2" presId="urn:microsoft.com/office/officeart/2005/8/layout/cycle4"/>
    <dgm:cxn modelId="{F8B61898-638F-49D0-B5AC-07E74B5A64A8}" srcId="{244E4736-E5AB-43CC-97C4-3C66A1EC033D}" destId="{1DB927D1-5EF7-4DB4-89AE-C3D40464A5E4}" srcOrd="0" destOrd="0" parTransId="{4FB52A56-8CFC-4796-BE01-94767F5D6625}" sibTransId="{04E7D4C3-99A1-4128-BD43-76CD83430350}"/>
    <dgm:cxn modelId="{BBDF8EF4-497D-49BB-841B-570C0A4CDFF0}" type="presOf" srcId="{AABC28B6-28E1-4396-8962-1B50412DB73B}" destId="{9859E8BC-A5E0-4B32-8B20-D643195BF17E}" srcOrd="0" destOrd="1" presId="urn:microsoft.com/office/officeart/2005/8/layout/cycle4"/>
    <dgm:cxn modelId="{D4FE8609-4F86-418C-8E0B-CCC70E159DB5}" type="presOf" srcId="{36DE7796-B436-409A-A063-5B1B1454D3B6}" destId="{4E0FCCBD-197E-4F72-9033-9289ED128407}" srcOrd="0" destOrd="7" presId="urn:microsoft.com/office/officeart/2005/8/layout/cycle4"/>
    <dgm:cxn modelId="{59A9B828-FC48-4751-8CA6-5A9D9852D188}" srcId="{57EF7D68-9565-4705-A6CB-5FF80A57CB7D}" destId="{8868A10C-D9BA-4882-95F3-66263925FA6C}" srcOrd="0" destOrd="0" parTransId="{ED47E30F-3A05-49C0-B0F7-24007CE4CBF3}" sibTransId="{B8C12D94-5FA2-443F-8132-083BA3831A74}"/>
    <dgm:cxn modelId="{813401AE-16B3-410D-A7A4-A80A21774D3E}" type="presOf" srcId="{1DB927D1-5EF7-4DB4-89AE-C3D40464A5E4}" destId="{5342D541-FED8-4BC2-B16F-BBFF9C999E22}" srcOrd="0" destOrd="0" presId="urn:microsoft.com/office/officeart/2005/8/layout/cycle4"/>
    <dgm:cxn modelId="{65639300-8659-49FE-8318-08E60D749023}" type="presOf" srcId="{1E8F776A-3722-469D-862F-1DE320328A87}" destId="{0DBABE38-BA26-4892-9FDA-54786658FE89}" srcOrd="1" destOrd="4" presId="urn:microsoft.com/office/officeart/2005/8/layout/cycle4"/>
    <dgm:cxn modelId="{0CFE4EFE-4BF1-4D7A-A1AE-CED94A9F0015}" srcId="{5AD6DA25-8009-4C71-BFA2-5DF400EE3706}" destId="{57EF7D68-9565-4705-A6CB-5FF80A57CB7D}" srcOrd="1" destOrd="0" parTransId="{190DD677-3C72-4E34-926B-E1294220F989}" sibTransId="{68425AE6-6D7A-414F-8A81-487C064F0692}"/>
    <dgm:cxn modelId="{30C6B6D3-1E27-4E13-9E18-A32756ECF0AC}" type="presOf" srcId="{1DB927D1-5EF7-4DB4-89AE-C3D40464A5E4}" destId="{5956CB3C-80C2-4816-A07B-4AADB6A8D7FB}" srcOrd="1" destOrd="0" presId="urn:microsoft.com/office/officeart/2005/8/layout/cycle4"/>
    <dgm:cxn modelId="{DEA128E6-C59C-43ED-802B-979BFBD52AA6}" type="presOf" srcId="{244E4736-E5AB-43CC-97C4-3C66A1EC033D}" destId="{EF04414C-BA58-44F7-B51C-266B37F78DBE}" srcOrd="0" destOrd="0" presId="urn:microsoft.com/office/officeart/2005/8/layout/cycle4"/>
    <dgm:cxn modelId="{4A11EDB3-6BFF-4AE1-A2EC-C7C0FD1B8420}" srcId="{44639B00-72A7-49E5-86CF-D37A12125DB5}" destId="{01D1D04D-5911-4506-B21C-BB428C8F378C}" srcOrd="0" destOrd="0" parTransId="{79F7A53B-97D2-42BB-9F14-AB82A529DB30}" sibTransId="{28FEA1BC-C334-4399-AF0A-376BBD21EE49}"/>
    <dgm:cxn modelId="{7552DE8F-08D8-4276-8C05-E201E7DA32B8}" type="presOf" srcId="{16BD888A-8F24-4427-8ABB-355B1BFE1BA2}" destId="{5956CB3C-80C2-4816-A07B-4AADB6A8D7FB}" srcOrd="1" destOrd="1" presId="urn:microsoft.com/office/officeart/2005/8/layout/cycle4"/>
    <dgm:cxn modelId="{A429E1BE-D9E6-4E35-B20C-66EFCAB9B848}" srcId="{34A5DE96-EC14-4C15-8AF7-0E6FC9DB4BD5}" destId="{70676EA8-2915-4AFE-9A8A-FFC75505C1C2}" srcOrd="1" destOrd="0" parTransId="{B115242B-767C-4225-BEBA-9256B7CE27FA}" sibTransId="{EE0285B0-D483-471A-B5D0-048513EC96BA}"/>
    <dgm:cxn modelId="{AE40CED3-9AF5-4B09-91F8-75727EC73548}" type="presOf" srcId="{01D1D04D-5911-4506-B21C-BB428C8F378C}" destId="{9859E8BC-A5E0-4B32-8B20-D643195BF17E}" srcOrd="0" destOrd="0" presId="urn:microsoft.com/office/officeart/2005/8/layout/cycle4"/>
    <dgm:cxn modelId="{A5A4013F-85A4-4ACD-B7E7-4A5702E368F8}" type="presOf" srcId="{CB4B6C20-EF40-41F2-B45A-58FEC3B24D3B}" destId="{0DBABE38-BA26-4892-9FDA-54786658FE89}" srcOrd="1" destOrd="3" presId="urn:microsoft.com/office/officeart/2005/8/layout/cycle4"/>
    <dgm:cxn modelId="{AF9CA8C7-EE7E-4563-8B63-B390F5960802}" type="presOf" srcId="{D68D7942-8897-4CEA-BE7E-3981D9C44C78}" destId="{0DBABE38-BA26-4892-9FDA-54786658FE89}" srcOrd="1" destOrd="6" presId="urn:microsoft.com/office/officeart/2005/8/layout/cycle4"/>
    <dgm:cxn modelId="{F2C170FB-9217-4C54-A3EF-BD342F97E06C}" type="presOf" srcId="{D7BFB8B4-B4DD-4E10-BC72-2D418A5B00FF}" destId="{0DBABE38-BA26-4892-9FDA-54786658FE89}" srcOrd="1" destOrd="0" presId="urn:microsoft.com/office/officeart/2005/8/layout/cycle4"/>
    <dgm:cxn modelId="{C74755CE-F140-47B7-B40F-30589449112D}" type="presOf" srcId="{64BF176D-CEE7-4E69-A11C-FF3C94A708FE}" destId="{0DBABE38-BA26-4892-9FDA-54786658FE89}" srcOrd="1" destOrd="2" presId="urn:microsoft.com/office/officeart/2005/8/layout/cycle4"/>
    <dgm:cxn modelId="{38D75914-6A6A-4613-A5D1-14CC4F62145A}" srcId="{5AD6DA25-8009-4C71-BFA2-5DF400EE3706}" destId="{34A5DE96-EC14-4C15-8AF7-0E6FC9DB4BD5}" srcOrd="3" destOrd="0" parTransId="{4C7EFDCB-F5EE-4C8E-92EF-BFB403474C59}" sibTransId="{D705A096-A5AD-4C03-AF92-3B4AF1F29AE7}"/>
    <dgm:cxn modelId="{09987F84-117B-4AB8-A54D-EACA42054AE1}" type="presOf" srcId="{16BD888A-8F24-4427-8ABB-355B1BFE1BA2}" destId="{5342D541-FED8-4BC2-B16F-BBFF9C999E22}" srcOrd="0" destOrd="1" presId="urn:microsoft.com/office/officeart/2005/8/layout/cycle4"/>
    <dgm:cxn modelId="{49CC815E-8108-4C27-8EA2-2A293675D45C}" srcId="{34A5DE96-EC14-4C15-8AF7-0E6FC9DB4BD5}" destId="{36DE7796-B436-409A-A063-5B1B1454D3B6}" srcOrd="7" destOrd="0" parTransId="{A7360172-93C0-4488-B118-6EC4703900A4}" sibTransId="{A1295D5E-44E1-4A97-9E29-5E14FFD7BE10}"/>
    <dgm:cxn modelId="{B3CDA8A2-8EBD-40D0-A21D-8A35F242C52D}" type="presOf" srcId="{8868A10C-D9BA-4882-95F3-66263925FA6C}" destId="{C099CA7D-5B5B-4807-ACF5-4258E0291DE3}" srcOrd="0" destOrd="0" presId="urn:microsoft.com/office/officeart/2005/8/layout/cycle4"/>
    <dgm:cxn modelId="{9D3664AF-D4B8-4AF1-9052-B6FAB88585AA}" srcId="{34A5DE96-EC14-4C15-8AF7-0E6FC9DB4BD5}" destId="{1E8F776A-3722-469D-862F-1DE320328A87}" srcOrd="4" destOrd="0" parTransId="{D14BEEF4-2A8A-4AA6-A7BE-6FD6A7028E7C}" sibTransId="{FF9DDBEC-6B0D-4D4B-8C9D-C4D4CF2A8120}"/>
    <dgm:cxn modelId="{048BAE80-1D09-4395-8273-2731B8119363}" type="presOf" srcId="{AABC28B6-28E1-4396-8962-1B50412DB73B}" destId="{77CAC415-B317-40A7-BFD5-7F3498550480}" srcOrd="1" destOrd="1" presId="urn:microsoft.com/office/officeart/2005/8/layout/cycle4"/>
    <dgm:cxn modelId="{D5190495-B054-49E3-8B01-791F48617141}" srcId="{5AD6DA25-8009-4C71-BFA2-5DF400EE3706}" destId="{244E4736-E5AB-43CC-97C4-3C66A1EC033D}" srcOrd="2" destOrd="0" parTransId="{A751E3F4-E58F-4EE2-98C5-9FC01D8ACBA1}" sibTransId="{3A2C1922-D611-44D8-968A-2BE9FE0B148B}"/>
    <dgm:cxn modelId="{23290B77-3128-4C5F-98CE-770262513552}" type="presOf" srcId="{8958BCE3-8E46-4FC7-8EDE-B61A1EA32AC4}" destId="{4E0FCCBD-197E-4F72-9033-9289ED128407}" srcOrd="0" destOrd="5" presId="urn:microsoft.com/office/officeart/2005/8/layout/cycle4"/>
    <dgm:cxn modelId="{653D04DC-A4E6-4817-9E03-73E7B19F9B3E}" srcId="{34A5DE96-EC14-4C15-8AF7-0E6FC9DB4BD5}" destId="{D68D7942-8897-4CEA-BE7E-3981D9C44C78}" srcOrd="6" destOrd="0" parTransId="{85C35FB5-2446-4FD8-94A2-05F1D9C40692}" sibTransId="{C91FB57B-C100-43F6-85CB-9272D29EB795}"/>
    <dgm:cxn modelId="{C215EAD6-137D-45ED-BE3D-D9B310FAEA32}" type="presOf" srcId="{1E8F776A-3722-469D-862F-1DE320328A87}" destId="{4E0FCCBD-197E-4F72-9033-9289ED128407}" srcOrd="0" destOrd="4" presId="urn:microsoft.com/office/officeart/2005/8/layout/cycle4"/>
    <dgm:cxn modelId="{623FA801-6D6C-493A-86D6-57C36085D75C}" type="presOf" srcId="{70676EA8-2915-4AFE-9A8A-FFC75505C1C2}" destId="{0DBABE38-BA26-4892-9FDA-54786658FE89}" srcOrd="1" destOrd="1" presId="urn:microsoft.com/office/officeart/2005/8/layout/cycle4"/>
    <dgm:cxn modelId="{F9E9C20A-BABB-430C-B714-3AF55D06989E}" srcId="{34A5DE96-EC14-4C15-8AF7-0E6FC9DB4BD5}" destId="{64BF176D-CEE7-4E69-A11C-FF3C94A708FE}" srcOrd="2" destOrd="0" parTransId="{21F6CFBA-2540-4096-A75D-8B7F5E9A13FD}" sibTransId="{EE3A7EB9-E8E5-4CFA-A91D-8468937803F6}"/>
    <dgm:cxn modelId="{85D1866E-BA38-4579-8974-C77BAF21512F}" srcId="{34A5DE96-EC14-4C15-8AF7-0E6FC9DB4BD5}" destId="{CB4B6C20-EF40-41F2-B45A-58FEC3B24D3B}" srcOrd="3" destOrd="0" parTransId="{CE930029-D103-490B-813F-D68AB7FDE7DE}" sibTransId="{1B530E81-C1AF-4A5D-AE17-202DDFD5B142}"/>
    <dgm:cxn modelId="{862601D0-B4DE-4461-B83C-095579B39F95}" type="presOf" srcId="{CB4B6C20-EF40-41F2-B45A-58FEC3B24D3B}" destId="{4E0FCCBD-197E-4F72-9033-9289ED128407}" srcOrd="0" destOrd="3" presId="urn:microsoft.com/office/officeart/2005/8/layout/cycle4"/>
    <dgm:cxn modelId="{C3E2A5E6-241F-4D6D-952B-527C6EAA918D}" type="presOf" srcId="{5AD6DA25-8009-4C71-BFA2-5DF400EE3706}" destId="{D757BF4D-AABF-4D37-8AD0-8C821D18499A}" srcOrd="0" destOrd="0" presId="urn:microsoft.com/office/officeart/2005/8/layout/cycle4"/>
    <dgm:cxn modelId="{7585BFEE-9F7A-4B44-9C89-8BDFC33FBB34}" type="presOf" srcId="{36DE7796-B436-409A-A063-5B1B1454D3B6}" destId="{0DBABE38-BA26-4892-9FDA-54786658FE89}" srcOrd="1" destOrd="7" presId="urn:microsoft.com/office/officeart/2005/8/layout/cycle4"/>
    <dgm:cxn modelId="{6225E554-6F48-4970-9303-B393668BE8CF}" type="presOf" srcId="{34A5DE96-EC14-4C15-8AF7-0E6FC9DB4BD5}" destId="{ED1C22C5-C4F7-4836-BD3A-04FF7B30D044}" srcOrd="0" destOrd="0" presId="urn:microsoft.com/office/officeart/2005/8/layout/cycle4"/>
    <dgm:cxn modelId="{6CAF2E9B-3387-4E89-B004-6467760CFE25}" srcId="{244E4736-E5AB-43CC-97C4-3C66A1EC033D}" destId="{16BD888A-8F24-4427-8ABB-355B1BFE1BA2}" srcOrd="1" destOrd="0" parTransId="{F8F631EA-961D-41CF-96F6-4EC13B1EE48E}" sibTransId="{506BB30A-4BA3-4F38-A278-B3C725C6B827}"/>
    <dgm:cxn modelId="{22615030-B592-4745-9A8B-9AF396FE342B}" type="presOf" srcId="{D68D7942-8897-4CEA-BE7E-3981D9C44C78}" destId="{4E0FCCBD-197E-4F72-9033-9289ED128407}" srcOrd="0" destOrd="6" presId="urn:microsoft.com/office/officeart/2005/8/layout/cycle4"/>
    <dgm:cxn modelId="{8448FE6C-A37A-47A6-B058-0F1F0A8A79B3}" type="presOf" srcId="{D7BFB8B4-B4DD-4E10-BC72-2D418A5B00FF}" destId="{4E0FCCBD-197E-4F72-9033-9289ED128407}" srcOrd="0" destOrd="0" presId="urn:microsoft.com/office/officeart/2005/8/layout/cycle4"/>
    <dgm:cxn modelId="{1F09EE9B-66F9-4018-95DB-63B4B72C3C11}" type="presOf" srcId="{57EF7D68-9565-4705-A6CB-5FF80A57CB7D}" destId="{840AA045-74B1-40C0-A1B5-AC86B5D985B5}" srcOrd="0" destOrd="0" presId="urn:microsoft.com/office/officeart/2005/8/layout/cycle4"/>
    <dgm:cxn modelId="{8ACD0366-B10C-4A25-B4A2-F78E0E518EE7}" type="presParOf" srcId="{D757BF4D-AABF-4D37-8AD0-8C821D18499A}" destId="{EA21EB06-4E8B-468A-87AB-87C33438A4F6}" srcOrd="0" destOrd="0" presId="urn:microsoft.com/office/officeart/2005/8/layout/cycle4"/>
    <dgm:cxn modelId="{B877A6A7-A3C2-42AA-A088-904FC8C375C5}" type="presParOf" srcId="{EA21EB06-4E8B-468A-87AB-87C33438A4F6}" destId="{A9B621CE-D4FB-4D80-BF13-4C95F940A138}" srcOrd="0" destOrd="0" presId="urn:microsoft.com/office/officeart/2005/8/layout/cycle4"/>
    <dgm:cxn modelId="{BF3E7529-6D2A-465C-BB09-7F51DD83B828}" type="presParOf" srcId="{A9B621CE-D4FB-4D80-BF13-4C95F940A138}" destId="{9859E8BC-A5E0-4B32-8B20-D643195BF17E}" srcOrd="0" destOrd="0" presId="urn:microsoft.com/office/officeart/2005/8/layout/cycle4"/>
    <dgm:cxn modelId="{DAD70A91-A10F-4999-B49F-01D7C518CAF4}" type="presParOf" srcId="{A9B621CE-D4FB-4D80-BF13-4C95F940A138}" destId="{77CAC415-B317-40A7-BFD5-7F3498550480}" srcOrd="1" destOrd="0" presId="urn:microsoft.com/office/officeart/2005/8/layout/cycle4"/>
    <dgm:cxn modelId="{AA125450-5312-42B2-B638-40C581CB6E3A}" type="presParOf" srcId="{EA21EB06-4E8B-468A-87AB-87C33438A4F6}" destId="{9281B7A5-2A3E-4007-A992-3EF22FA83167}" srcOrd="1" destOrd="0" presId="urn:microsoft.com/office/officeart/2005/8/layout/cycle4"/>
    <dgm:cxn modelId="{392DEB0F-BB9C-4B1B-BA91-E7E924E9CF7C}" type="presParOf" srcId="{9281B7A5-2A3E-4007-A992-3EF22FA83167}" destId="{C099CA7D-5B5B-4807-ACF5-4258E0291DE3}" srcOrd="0" destOrd="0" presId="urn:microsoft.com/office/officeart/2005/8/layout/cycle4"/>
    <dgm:cxn modelId="{256AD0C6-ABCC-49C6-95CB-F0F681CEE58C}" type="presParOf" srcId="{9281B7A5-2A3E-4007-A992-3EF22FA83167}" destId="{71A1AA5E-0822-40CC-8908-0605A491CC42}" srcOrd="1" destOrd="0" presId="urn:microsoft.com/office/officeart/2005/8/layout/cycle4"/>
    <dgm:cxn modelId="{7C1BAB05-F37D-4CF2-B3B0-90EAB26C12CE}" type="presParOf" srcId="{EA21EB06-4E8B-468A-87AB-87C33438A4F6}" destId="{FCCAFFD1-4570-4E2B-8020-DCDB82685B2C}" srcOrd="2" destOrd="0" presId="urn:microsoft.com/office/officeart/2005/8/layout/cycle4"/>
    <dgm:cxn modelId="{E7A21D5A-5B97-4A5A-B5EB-955CA2F2B1D7}" type="presParOf" srcId="{FCCAFFD1-4570-4E2B-8020-DCDB82685B2C}" destId="{5342D541-FED8-4BC2-B16F-BBFF9C999E22}" srcOrd="0" destOrd="0" presId="urn:microsoft.com/office/officeart/2005/8/layout/cycle4"/>
    <dgm:cxn modelId="{A054199F-B3A5-4601-962A-996DB5A9D356}" type="presParOf" srcId="{FCCAFFD1-4570-4E2B-8020-DCDB82685B2C}" destId="{5956CB3C-80C2-4816-A07B-4AADB6A8D7FB}" srcOrd="1" destOrd="0" presId="urn:microsoft.com/office/officeart/2005/8/layout/cycle4"/>
    <dgm:cxn modelId="{C9702430-D96A-41E8-87C8-E607BDF1F46C}" type="presParOf" srcId="{EA21EB06-4E8B-468A-87AB-87C33438A4F6}" destId="{32BC9119-D098-4ACE-ABB6-F8171A9725CD}" srcOrd="3" destOrd="0" presId="urn:microsoft.com/office/officeart/2005/8/layout/cycle4"/>
    <dgm:cxn modelId="{11DE1133-3F71-4763-839B-4E75829B107D}" type="presParOf" srcId="{32BC9119-D098-4ACE-ABB6-F8171A9725CD}" destId="{4E0FCCBD-197E-4F72-9033-9289ED128407}" srcOrd="0" destOrd="0" presId="urn:microsoft.com/office/officeart/2005/8/layout/cycle4"/>
    <dgm:cxn modelId="{EA733560-94EB-43F7-A854-33924AE76F08}" type="presParOf" srcId="{32BC9119-D098-4ACE-ABB6-F8171A9725CD}" destId="{0DBABE38-BA26-4892-9FDA-54786658FE89}" srcOrd="1" destOrd="0" presId="urn:microsoft.com/office/officeart/2005/8/layout/cycle4"/>
    <dgm:cxn modelId="{BF6CAFB4-C53F-4F11-8218-8A8603916CCB}" type="presParOf" srcId="{EA21EB06-4E8B-468A-87AB-87C33438A4F6}" destId="{AFEF1444-472C-4BC0-B0A3-81890896A954}" srcOrd="4" destOrd="0" presId="urn:microsoft.com/office/officeart/2005/8/layout/cycle4"/>
    <dgm:cxn modelId="{4C59A2E6-0413-4BBA-902B-49CD68ED1CA7}" type="presParOf" srcId="{D757BF4D-AABF-4D37-8AD0-8C821D18499A}" destId="{A98115B8-AE65-4C6F-A80E-BC6120DBA101}" srcOrd="1" destOrd="0" presId="urn:microsoft.com/office/officeart/2005/8/layout/cycle4"/>
    <dgm:cxn modelId="{31D27875-69F4-4455-9052-FF61B3CB06A7}" type="presParOf" srcId="{A98115B8-AE65-4C6F-A80E-BC6120DBA101}" destId="{FC785F08-4434-4EF4-A550-4FD05A374EA2}" srcOrd="0" destOrd="0" presId="urn:microsoft.com/office/officeart/2005/8/layout/cycle4"/>
    <dgm:cxn modelId="{A2B9D442-479E-4DF2-973B-2A37FFE1B535}" type="presParOf" srcId="{A98115B8-AE65-4C6F-A80E-BC6120DBA101}" destId="{840AA045-74B1-40C0-A1B5-AC86B5D985B5}" srcOrd="1" destOrd="0" presId="urn:microsoft.com/office/officeart/2005/8/layout/cycle4"/>
    <dgm:cxn modelId="{6644AC1E-6555-4728-8C75-CEF2C55C8C70}" type="presParOf" srcId="{A98115B8-AE65-4C6F-A80E-BC6120DBA101}" destId="{EF04414C-BA58-44F7-B51C-266B37F78DBE}" srcOrd="2" destOrd="0" presId="urn:microsoft.com/office/officeart/2005/8/layout/cycle4"/>
    <dgm:cxn modelId="{DD602E0B-60CF-4E13-99B5-96A9F5ABCFE2}" type="presParOf" srcId="{A98115B8-AE65-4C6F-A80E-BC6120DBA101}" destId="{ED1C22C5-C4F7-4836-BD3A-04FF7B30D044}" srcOrd="3" destOrd="0" presId="urn:microsoft.com/office/officeart/2005/8/layout/cycle4"/>
    <dgm:cxn modelId="{1F1EDD5E-B400-470F-96A4-6EE9A3CA0CE9}" type="presParOf" srcId="{A98115B8-AE65-4C6F-A80E-BC6120DBA101}" destId="{FCCB92FA-862C-4A8A-A627-5B1BD9C3FC6E}" srcOrd="4" destOrd="0" presId="urn:microsoft.com/office/officeart/2005/8/layout/cycle4"/>
    <dgm:cxn modelId="{ED5E3703-E4F1-4B7E-AE83-400F0DA158A4}" type="presParOf" srcId="{D757BF4D-AABF-4D37-8AD0-8C821D18499A}" destId="{248CC5AA-22E8-462C-8AAA-901CD3459F9E}" srcOrd="2" destOrd="0" presId="urn:microsoft.com/office/officeart/2005/8/layout/cycle4"/>
    <dgm:cxn modelId="{4BC9526D-9461-4BF7-8BFD-CE3C861AE666}" type="presParOf" srcId="{D757BF4D-AABF-4D37-8AD0-8C821D18499A}" destId="{ECFFA6C7-88F0-4E0E-9021-0EDE9C1C4434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42D541-FED8-4BC2-B16F-BBFF9C999E22}">
      <dsp:nvSpPr>
        <dsp:cNvPr id="0" name=""/>
        <dsp:cNvSpPr/>
      </dsp:nvSpPr>
      <dsp:spPr>
        <a:xfrm>
          <a:off x="5364094" y="2926028"/>
          <a:ext cx="3420675" cy="1090973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000" kern="1200" dirty="0" smtClean="0">
              <a:latin typeface="FreesiaUPC" panose="020B0604020202020204" pitchFamily="34" charset="-34"/>
              <a:cs typeface="FreesiaUPC" panose="020B0604020202020204" pitchFamily="34" charset="-34"/>
            </a:rPr>
            <a:t>ดำเนินการแล้ว 8 โรงเรียน</a:t>
          </a:r>
          <a:endParaRPr lang="th-TH" sz="2000" kern="1200" dirty="0">
            <a:latin typeface="FreesiaUPC" panose="020B0604020202020204" pitchFamily="34" charset="-34"/>
            <a:cs typeface="FreesiaUPC" panose="020B0604020202020204" pitchFamily="34" charset="-34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000" kern="1200" dirty="0" smtClean="0">
              <a:latin typeface="FreesiaUPC" panose="020B0604020202020204" pitchFamily="34" charset="-34"/>
              <a:cs typeface="FreesiaUPC" panose="020B0604020202020204" pitchFamily="34" charset="-34"/>
            </a:rPr>
            <a:t>จำนวนนักเรียนที่ได้รับความรู้ 1,088 คน</a:t>
          </a:r>
          <a:endParaRPr lang="th-TH" sz="2000" kern="1200" dirty="0">
            <a:latin typeface="FreesiaUPC" panose="020B0604020202020204" pitchFamily="34" charset="-34"/>
            <a:cs typeface="FreesiaUPC" panose="020B0604020202020204" pitchFamily="34" charset="-34"/>
          </a:endParaRPr>
        </a:p>
      </dsp:txBody>
      <dsp:txXfrm>
        <a:off x="6414262" y="3222737"/>
        <a:ext cx="2346542" cy="770299"/>
      </dsp:txXfrm>
    </dsp:sp>
    <dsp:sp modelId="{4E0FCCBD-197E-4F72-9033-9289ED128407}">
      <dsp:nvSpPr>
        <dsp:cNvPr id="0" name=""/>
        <dsp:cNvSpPr/>
      </dsp:nvSpPr>
      <dsp:spPr>
        <a:xfrm>
          <a:off x="0" y="1773895"/>
          <a:ext cx="3711626" cy="2489628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tx2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b" anchorCtr="1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900" kern="1200" dirty="0" err="1" smtClean="0">
              <a:latin typeface="FreesiaUPC" panose="020B0604020202020204" pitchFamily="34" charset="-34"/>
              <a:cs typeface="FreesiaUPC" panose="020B0604020202020204" pitchFamily="34" charset="-34"/>
            </a:rPr>
            <a:t>มจพ</a:t>
          </a:r>
          <a:r>
            <a:rPr lang="th-TH" sz="1900" kern="1200" dirty="0" smtClean="0">
              <a:latin typeface="FreesiaUPC" panose="020B0604020202020204" pitchFamily="34" charset="-34"/>
              <a:cs typeface="FreesiaUPC" panose="020B0604020202020204" pitchFamily="34" charset="-34"/>
            </a:rPr>
            <a:t>.พระนครเหนือ </a:t>
          </a:r>
          <a:endParaRPr lang="th-TH" sz="1900" kern="1200" dirty="0">
            <a:latin typeface="FreesiaUPC" panose="020B0604020202020204" pitchFamily="34" charset="-34"/>
            <a:cs typeface="FreesiaUPC" panose="020B0604020202020204" pitchFamily="34" charset="-34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900" kern="1200" dirty="0" err="1" smtClean="0">
              <a:latin typeface="FreesiaUPC" panose="020B0604020202020204" pitchFamily="34" charset="-34"/>
              <a:cs typeface="FreesiaUPC" panose="020B0604020202020204" pitchFamily="34" charset="-34"/>
            </a:rPr>
            <a:t>รร</a:t>
          </a:r>
          <a:r>
            <a:rPr lang="th-TH" sz="1900" kern="1200" dirty="0" smtClean="0">
              <a:latin typeface="FreesiaUPC" panose="020B0604020202020204" pitchFamily="34" charset="-34"/>
              <a:cs typeface="FreesiaUPC" panose="020B0604020202020204" pitchFamily="34" charset="-34"/>
            </a:rPr>
            <a:t>.ศรีรักษ์ราษฎร์บำรุง</a:t>
          </a:r>
          <a:endParaRPr lang="th-TH" sz="1900" kern="1200" dirty="0">
            <a:latin typeface="FreesiaUPC" panose="020B0604020202020204" pitchFamily="34" charset="-34"/>
            <a:cs typeface="FreesiaUPC" panose="020B0604020202020204" pitchFamily="34" charset="-34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900" kern="1200" dirty="0" err="1" smtClean="0">
              <a:latin typeface="FreesiaUPC" panose="020B0604020202020204" pitchFamily="34" charset="-34"/>
              <a:cs typeface="FreesiaUPC" panose="020B0604020202020204" pitchFamily="34" charset="-34"/>
            </a:rPr>
            <a:t>รร</a:t>
          </a:r>
          <a:r>
            <a:rPr lang="th-TH" sz="1900" kern="1200" dirty="0" smtClean="0">
              <a:latin typeface="FreesiaUPC" panose="020B0604020202020204" pitchFamily="34" charset="-34"/>
              <a:cs typeface="FreesiaUPC" panose="020B0604020202020204" pitchFamily="34" charset="-34"/>
            </a:rPr>
            <a:t>.กระทุ่มแพ้ววิทยา </a:t>
          </a:r>
          <a:endParaRPr lang="th-TH" sz="1900" kern="1200" dirty="0">
            <a:latin typeface="FreesiaUPC" panose="020B0604020202020204" pitchFamily="34" charset="-34"/>
            <a:cs typeface="FreesiaUPC" panose="020B0604020202020204" pitchFamily="34" charset="-34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900" kern="1200" dirty="0" err="1" smtClean="0">
              <a:latin typeface="FreesiaUPC" panose="020B0604020202020204" pitchFamily="34" charset="-34"/>
              <a:cs typeface="FreesiaUPC" panose="020B0604020202020204" pitchFamily="34" charset="-34"/>
            </a:rPr>
            <a:t>รร</a:t>
          </a:r>
          <a:r>
            <a:rPr lang="th-TH" sz="1900" kern="1200" dirty="0" smtClean="0">
              <a:latin typeface="FreesiaUPC" panose="020B0604020202020204" pitchFamily="34" charset="-34"/>
              <a:cs typeface="FreesiaUPC" panose="020B0604020202020204" pitchFamily="34" charset="-34"/>
            </a:rPr>
            <a:t>. เทศบาล2 วัดหลวงปรีชา</a:t>
          </a:r>
          <a:r>
            <a:rPr lang="th-TH" sz="1900" kern="1200" dirty="0" err="1" smtClean="0">
              <a:latin typeface="FreesiaUPC" panose="020B0604020202020204" pitchFamily="34" charset="-34"/>
              <a:cs typeface="FreesiaUPC" panose="020B0604020202020204" pitchFamily="34" charset="-34"/>
            </a:rPr>
            <a:t>กูล</a:t>
          </a:r>
          <a:r>
            <a:rPr lang="th-TH" sz="1900" kern="1200" dirty="0" smtClean="0">
              <a:latin typeface="FreesiaUPC" panose="020B0604020202020204" pitchFamily="34" charset="-34"/>
              <a:cs typeface="FreesiaUPC" panose="020B0604020202020204" pitchFamily="34" charset="-34"/>
            </a:rPr>
            <a:t> </a:t>
          </a:r>
          <a:endParaRPr lang="th-TH" sz="1900" kern="1200" dirty="0">
            <a:latin typeface="FreesiaUPC" panose="020B0604020202020204" pitchFamily="34" charset="-34"/>
            <a:cs typeface="FreesiaUPC" panose="020B0604020202020204" pitchFamily="34" charset="-34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900" kern="1200" dirty="0" err="1" smtClean="0">
              <a:latin typeface="FreesiaUPC" panose="020B0604020202020204" pitchFamily="34" charset="-34"/>
              <a:cs typeface="FreesiaUPC" panose="020B0604020202020204" pitchFamily="34" charset="-34"/>
            </a:rPr>
            <a:t>รร</a:t>
          </a:r>
          <a:r>
            <a:rPr lang="th-TH" sz="1900" kern="1200" dirty="0" smtClean="0">
              <a:latin typeface="FreesiaUPC" panose="020B0604020202020204" pitchFamily="34" charset="-34"/>
              <a:cs typeface="FreesiaUPC" panose="020B0604020202020204" pitchFamily="34" charset="-34"/>
            </a:rPr>
            <a:t>.บ้านหนองงูเหลือม </a:t>
          </a:r>
          <a:endParaRPr lang="th-TH" sz="1900" kern="1200" dirty="0">
            <a:latin typeface="FreesiaUPC" panose="020B0604020202020204" pitchFamily="34" charset="-34"/>
            <a:cs typeface="FreesiaUPC" panose="020B0604020202020204" pitchFamily="34" charset="-34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900" kern="1200" dirty="0" smtClean="0">
              <a:latin typeface="FreesiaUPC" panose="020B0604020202020204" pitchFamily="34" charset="-34"/>
              <a:cs typeface="FreesiaUPC" panose="020B0604020202020204" pitchFamily="34" charset="-34"/>
            </a:rPr>
            <a:t>วิทยาลัยเทคนิค ปราจีนบุรี</a:t>
          </a:r>
          <a:endParaRPr lang="th-TH" sz="1900" kern="1200" dirty="0">
            <a:latin typeface="FreesiaUPC" panose="020B0604020202020204" pitchFamily="34" charset="-34"/>
            <a:cs typeface="FreesiaUPC" panose="020B0604020202020204" pitchFamily="34" charset="-34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900" kern="1200" dirty="0" smtClean="0">
              <a:latin typeface="FreesiaUPC" panose="020B0604020202020204" pitchFamily="34" charset="-34"/>
              <a:cs typeface="FreesiaUPC" panose="020B0604020202020204" pitchFamily="34" charset="-34"/>
            </a:rPr>
            <a:t>วิทยาลัยสารพัดช่าง</a:t>
          </a:r>
          <a:endParaRPr lang="th-TH" sz="1900" kern="1200" dirty="0">
            <a:latin typeface="FreesiaUPC" panose="020B0604020202020204" pitchFamily="34" charset="-34"/>
            <a:cs typeface="FreesiaUPC" panose="020B0604020202020204" pitchFamily="34" charset="-34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900" kern="1200" dirty="0" err="1" smtClean="0">
              <a:latin typeface="FreesiaUPC" panose="020B0604020202020204" pitchFamily="34" charset="-34"/>
              <a:cs typeface="FreesiaUPC" panose="020B0604020202020204" pitchFamily="34" charset="-34"/>
            </a:rPr>
            <a:t>รร</a:t>
          </a:r>
          <a:r>
            <a:rPr lang="th-TH" sz="1900" kern="1200" dirty="0" smtClean="0">
              <a:latin typeface="FreesiaUPC" panose="020B0604020202020204" pitchFamily="34" charset="-34"/>
              <a:cs typeface="FreesiaUPC" panose="020B0604020202020204" pitchFamily="34" charset="-34"/>
            </a:rPr>
            <a:t>.</a:t>
          </a:r>
          <a:r>
            <a:rPr lang="th-TH" sz="1900" kern="1200" dirty="0" err="1" smtClean="0">
              <a:latin typeface="FreesiaUPC" panose="020B0604020202020204" pitchFamily="34" charset="-34"/>
              <a:cs typeface="FreesiaUPC" panose="020B0604020202020204" pitchFamily="34" charset="-34"/>
            </a:rPr>
            <a:t>พานิชย</a:t>
          </a:r>
          <a:r>
            <a:rPr lang="th-TH" sz="1900" kern="1200" dirty="0" smtClean="0">
              <a:latin typeface="FreesiaUPC" panose="020B0604020202020204" pitchFamily="34" charset="-34"/>
              <a:cs typeface="FreesiaUPC" panose="020B0604020202020204" pitchFamily="34" charset="-34"/>
            </a:rPr>
            <a:t>การฯ</a:t>
          </a:r>
          <a:endParaRPr lang="th-TH" sz="1900" kern="1200" dirty="0">
            <a:latin typeface="FreesiaUPC" panose="020B0604020202020204" pitchFamily="34" charset="-34"/>
            <a:cs typeface="FreesiaUPC" panose="020B0604020202020204" pitchFamily="34" charset="-34"/>
          </a:endParaRPr>
        </a:p>
      </dsp:txBody>
      <dsp:txXfrm>
        <a:off x="54689" y="2450992"/>
        <a:ext cx="2488760" cy="1757843"/>
      </dsp:txXfrm>
    </dsp:sp>
    <dsp:sp modelId="{C099CA7D-5B5B-4807-ACF5-4258E0291DE3}">
      <dsp:nvSpPr>
        <dsp:cNvPr id="0" name=""/>
        <dsp:cNvSpPr/>
      </dsp:nvSpPr>
      <dsp:spPr>
        <a:xfrm>
          <a:off x="4827707" y="-88636"/>
          <a:ext cx="3934684" cy="1345352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tx2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000" kern="1200" dirty="0" smtClean="0">
              <a:latin typeface="FreesiaUPC" panose="020B0604020202020204" pitchFamily="34" charset="-34"/>
              <a:cs typeface="FreesiaUPC" panose="020B0604020202020204" pitchFamily="34" charset="-34"/>
            </a:rPr>
            <a:t>กิจกรรมรณรงค์วันวาเลน</a:t>
          </a:r>
          <a:r>
            <a:rPr lang="th-TH" sz="2000" kern="1200" dirty="0" err="1" smtClean="0">
              <a:latin typeface="FreesiaUPC" panose="020B0604020202020204" pitchFamily="34" charset="-34"/>
              <a:cs typeface="FreesiaUPC" panose="020B0604020202020204" pitchFamily="34" charset="-34"/>
            </a:rPr>
            <a:t>ไทน์</a:t>
          </a:r>
          <a:r>
            <a:rPr lang="th-TH" sz="2000" kern="1200" dirty="0" smtClean="0">
              <a:latin typeface="FreesiaUPC" panose="020B0604020202020204" pitchFamily="34" charset="-34"/>
              <a:cs typeface="FreesiaUPC" panose="020B0604020202020204" pitchFamily="34" charset="-34"/>
            </a:rPr>
            <a:t> </a:t>
          </a:r>
          <a:r>
            <a:rPr lang="en-US" sz="2000" kern="1200" dirty="0" smtClean="0">
              <a:latin typeface="FreesiaUPC" panose="020B0604020202020204" pitchFamily="34" charset="-34"/>
              <a:cs typeface="FreesiaUPC" panose="020B0604020202020204" pitchFamily="34" charset="-34"/>
            </a:rPr>
            <a:t>“Sex</a:t>
          </a:r>
          <a:r>
            <a:rPr lang="th-TH" sz="2000" kern="1200" dirty="0" smtClean="0">
              <a:latin typeface="FreesiaUPC" panose="020B0604020202020204" pitchFamily="34" charset="-34"/>
              <a:cs typeface="FreesiaUPC" panose="020B0604020202020204" pitchFamily="34" charset="-34"/>
            </a:rPr>
            <a:t>รอบคอบตอบ</a:t>
          </a:r>
          <a:r>
            <a:rPr lang="en-US" sz="2000" kern="1200" dirty="0" smtClean="0">
              <a:latin typeface="FreesiaUPC" panose="020B0604020202020204" pitchFamily="34" charset="-34"/>
              <a:cs typeface="FreesiaUPC" panose="020B0604020202020204" pitchFamily="34" charset="-34"/>
            </a:rPr>
            <a:t>OK” </a:t>
          </a:r>
          <a:r>
            <a:rPr lang="th-TH" sz="2000" kern="1200" dirty="0" smtClean="0">
              <a:latin typeface="FreesiaUPC" panose="020B0604020202020204" pitchFamily="34" charset="-34"/>
              <a:cs typeface="FreesiaUPC" panose="020B0604020202020204" pitchFamily="34" charset="-34"/>
            </a:rPr>
            <a:t/>
          </a:r>
          <a:br>
            <a:rPr lang="th-TH" sz="2000" kern="1200" dirty="0" smtClean="0">
              <a:latin typeface="FreesiaUPC" panose="020B0604020202020204" pitchFamily="34" charset="-34"/>
              <a:cs typeface="FreesiaUPC" panose="020B0604020202020204" pitchFamily="34" charset="-34"/>
            </a:rPr>
          </a:br>
          <a:r>
            <a:rPr lang="th-TH" sz="2000" kern="1200" dirty="0" smtClean="0">
              <a:latin typeface="FreesiaUPC" panose="020B0604020202020204" pitchFamily="34" charset="-34"/>
              <a:cs typeface="FreesiaUPC" panose="020B0604020202020204" pitchFamily="34" charset="-34"/>
            </a:rPr>
            <a:t>วันที่ 14 </a:t>
          </a:r>
          <a:r>
            <a:rPr lang="th-TH" sz="2000" kern="1200" dirty="0" err="1" smtClean="0">
              <a:latin typeface="FreesiaUPC" panose="020B0604020202020204" pitchFamily="34" charset="-34"/>
              <a:cs typeface="FreesiaUPC" panose="020B0604020202020204" pitchFamily="34" charset="-34"/>
            </a:rPr>
            <a:t>ก.พ</a:t>
          </a:r>
          <a:r>
            <a:rPr lang="th-TH" sz="2000" kern="1200" dirty="0" smtClean="0">
              <a:latin typeface="FreesiaUPC" panose="020B0604020202020204" pitchFamily="34" charset="-34"/>
              <a:cs typeface="FreesiaUPC" panose="020B0604020202020204" pitchFamily="34" charset="-34"/>
            </a:rPr>
            <a:t> 62 โรบินสันปราจีนบุรี</a:t>
          </a:r>
          <a:endParaRPr lang="th-TH" sz="2000" kern="1200" dirty="0">
            <a:latin typeface="FreesiaUPC" panose="020B0604020202020204" pitchFamily="34" charset="-34"/>
            <a:cs typeface="FreesiaUPC" panose="020B0604020202020204" pitchFamily="34" charset="-34"/>
          </a:endParaRPr>
        </a:p>
      </dsp:txBody>
      <dsp:txXfrm>
        <a:off x="6037665" y="-59083"/>
        <a:ext cx="2695173" cy="949908"/>
      </dsp:txXfrm>
    </dsp:sp>
    <dsp:sp modelId="{9859E8BC-A5E0-4B32-8B20-D643195BF17E}">
      <dsp:nvSpPr>
        <dsp:cNvPr id="0" name=""/>
        <dsp:cNvSpPr/>
      </dsp:nvSpPr>
      <dsp:spPr>
        <a:xfrm>
          <a:off x="107514" y="-242323"/>
          <a:ext cx="3928225" cy="1780533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tx2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900" kern="1200" dirty="0" smtClean="0">
              <a:latin typeface="FreesiaUPC" panose="020B0604020202020204" pitchFamily="34" charset="-34"/>
              <a:cs typeface="FreesiaUPC" panose="020B0604020202020204" pitchFamily="34" charset="-34"/>
            </a:rPr>
            <a:t>ประชุมคณะอนุกรรมการป้องกันและแก้ไขปัญหาการตั้งครรภ์วัยรุ่น 2 ครั้ง</a:t>
          </a:r>
          <a:endParaRPr lang="th-TH" sz="1900" kern="1200" dirty="0">
            <a:latin typeface="FreesiaUPC" panose="020B0604020202020204" pitchFamily="34" charset="-34"/>
            <a:cs typeface="FreesiaUPC" panose="020B0604020202020204" pitchFamily="34" charset="-34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900" kern="1200" dirty="0" smtClean="0">
              <a:latin typeface="FreesiaUPC" panose="020B0604020202020204" pitchFamily="34" charset="-34"/>
              <a:cs typeface="FreesiaUPC" panose="020B0604020202020204" pitchFamily="34" charset="-34"/>
            </a:rPr>
            <a:t>ประชุมชี้แจงการดำเนินงานวิจัยขับเคลื่อน</a:t>
          </a:r>
          <a:r>
            <a:rPr lang="th-TH" sz="1900" kern="1200" dirty="0" err="1" smtClean="0">
              <a:latin typeface="FreesiaUPC" panose="020B0604020202020204" pitchFamily="34" charset="-34"/>
              <a:cs typeface="FreesiaUPC" panose="020B0604020202020204" pitchFamily="34" charset="-34"/>
            </a:rPr>
            <a:t>พรบ</a:t>
          </a:r>
          <a:r>
            <a:rPr lang="th-TH" sz="1900" kern="1200" dirty="0" smtClean="0">
              <a:latin typeface="FreesiaUPC" panose="020B0604020202020204" pitchFamily="34" charset="-34"/>
              <a:cs typeface="FreesiaUPC" panose="020B0604020202020204" pitchFamily="34" charset="-34"/>
            </a:rPr>
            <a:t>.วัยรุ่น 8 จังหวัด </a:t>
          </a:r>
          <a:br>
            <a:rPr lang="th-TH" sz="1900" kern="1200" dirty="0" smtClean="0">
              <a:latin typeface="FreesiaUPC" panose="020B0604020202020204" pitchFamily="34" charset="-34"/>
              <a:cs typeface="FreesiaUPC" panose="020B0604020202020204" pitchFamily="34" charset="-34"/>
            </a:rPr>
          </a:br>
          <a:r>
            <a:rPr lang="th-TH" sz="1900" kern="1200" dirty="0" smtClean="0">
              <a:latin typeface="FreesiaUPC" panose="020B0604020202020204" pitchFamily="34" charset="-34"/>
              <a:cs typeface="FreesiaUPC" panose="020B0604020202020204" pitchFamily="34" charset="-34"/>
            </a:rPr>
            <a:t>(เขตสุขภาพที่ 6)</a:t>
          </a:r>
          <a:endParaRPr lang="th-TH" sz="1900" kern="1200" dirty="0">
            <a:latin typeface="FreesiaUPC" panose="020B0604020202020204" pitchFamily="34" charset="-34"/>
            <a:cs typeface="FreesiaUPC" panose="020B0604020202020204" pitchFamily="34" charset="-34"/>
          </a:endParaRPr>
        </a:p>
      </dsp:txBody>
      <dsp:txXfrm>
        <a:off x="146627" y="-203210"/>
        <a:ext cx="2671531" cy="1257174"/>
      </dsp:txXfrm>
    </dsp:sp>
    <dsp:sp modelId="{FC785F08-4434-4EF4-A550-4FD05A374EA2}">
      <dsp:nvSpPr>
        <dsp:cNvPr id="0" name=""/>
        <dsp:cNvSpPr/>
      </dsp:nvSpPr>
      <dsp:spPr>
        <a:xfrm>
          <a:off x="2411760" y="333739"/>
          <a:ext cx="2167676" cy="1820429"/>
        </a:xfrm>
        <a:prstGeom prst="pieWedge">
          <a:avLst/>
        </a:prstGeom>
        <a:solidFill>
          <a:schemeClr val="accent2">
            <a:lumMod val="75000"/>
          </a:schemeClr>
        </a:solidFill>
        <a:ln w="28575"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300" b="1" kern="1200" dirty="0" smtClean="0">
              <a:latin typeface="FreesiaUPC" panose="020B0604020202020204" pitchFamily="34" charset="-34"/>
              <a:cs typeface="FreesiaUPC" panose="020B0604020202020204" pitchFamily="34" charset="-34"/>
            </a:rPr>
            <a:t>ประชุมขับเคลื่อนการดำเนินงาน</a:t>
          </a:r>
          <a:endParaRPr lang="th-TH" sz="2300" b="1" kern="1200" dirty="0">
            <a:latin typeface="FreesiaUPC" panose="020B0604020202020204" pitchFamily="34" charset="-34"/>
            <a:cs typeface="FreesiaUPC" panose="020B0604020202020204" pitchFamily="34" charset="-34"/>
          </a:endParaRPr>
        </a:p>
      </dsp:txBody>
      <dsp:txXfrm>
        <a:off x="3046658" y="866930"/>
        <a:ext cx="1532778" cy="1287238"/>
      </dsp:txXfrm>
    </dsp:sp>
    <dsp:sp modelId="{840AA045-74B1-40C0-A1B5-AC86B5D985B5}">
      <dsp:nvSpPr>
        <dsp:cNvPr id="0" name=""/>
        <dsp:cNvSpPr/>
      </dsp:nvSpPr>
      <dsp:spPr>
        <a:xfrm rot="5400000">
          <a:off x="4702087" y="203660"/>
          <a:ext cx="1820429" cy="2080587"/>
        </a:xfrm>
        <a:prstGeom prst="pieWedge">
          <a:avLst/>
        </a:prstGeom>
        <a:solidFill>
          <a:schemeClr val="tx2">
            <a:lumMod val="75000"/>
          </a:schemeClr>
        </a:solidFill>
        <a:ln w="28575"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600" b="1" kern="1200" dirty="0" smtClean="0">
              <a:latin typeface="FreesiaUPC" panose="020B0604020202020204" pitchFamily="34" charset="-34"/>
              <a:cs typeface="FreesiaUPC" panose="020B0604020202020204" pitchFamily="34" charset="-34"/>
            </a:rPr>
            <a:t>รณรงค์เทศกาล วันสำคัญ</a:t>
          </a:r>
          <a:endParaRPr lang="th-TH" sz="2600" b="1" kern="1200" dirty="0">
            <a:latin typeface="FreesiaUPC" panose="020B0604020202020204" pitchFamily="34" charset="-34"/>
            <a:cs typeface="FreesiaUPC" panose="020B0604020202020204" pitchFamily="34" charset="-34"/>
          </a:endParaRPr>
        </a:p>
      </dsp:txBody>
      <dsp:txXfrm rot="-5400000">
        <a:off x="4572009" y="866930"/>
        <a:ext cx="1471197" cy="1287238"/>
      </dsp:txXfrm>
    </dsp:sp>
    <dsp:sp modelId="{EF04414C-BA58-44F7-B51C-266B37F78DBE}">
      <dsp:nvSpPr>
        <dsp:cNvPr id="0" name=""/>
        <dsp:cNvSpPr/>
      </dsp:nvSpPr>
      <dsp:spPr>
        <a:xfrm rot="10800000">
          <a:off x="4571999" y="2205940"/>
          <a:ext cx="2018893" cy="1820429"/>
        </a:xfrm>
        <a:prstGeom prst="pieWedge">
          <a:avLst/>
        </a:prstGeom>
        <a:solidFill>
          <a:schemeClr val="accent2">
            <a:lumMod val="75000"/>
          </a:schemeClr>
        </a:solidFill>
        <a:ln w="28575"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latin typeface="FreesiaUPC" panose="020B0604020202020204" pitchFamily="34" charset="-34"/>
              <a:cs typeface="FreesiaUPC" panose="020B0604020202020204" pitchFamily="34" charset="-34"/>
            </a:rPr>
            <a:t>กิจกรรมให้ความรู้หน้าเสาธง</a:t>
          </a:r>
          <a:endParaRPr lang="th-TH" sz="2400" b="1" kern="1200" dirty="0">
            <a:latin typeface="FreesiaUPC" panose="020B0604020202020204" pitchFamily="34" charset="-34"/>
            <a:cs typeface="FreesiaUPC" panose="020B0604020202020204" pitchFamily="34" charset="-34"/>
          </a:endParaRPr>
        </a:p>
      </dsp:txBody>
      <dsp:txXfrm rot="10800000">
        <a:off x="4571999" y="2205940"/>
        <a:ext cx="1427573" cy="1287238"/>
      </dsp:txXfrm>
    </dsp:sp>
    <dsp:sp modelId="{ED1C22C5-C4F7-4836-BD3A-04FF7B30D044}">
      <dsp:nvSpPr>
        <dsp:cNvPr id="0" name=""/>
        <dsp:cNvSpPr/>
      </dsp:nvSpPr>
      <dsp:spPr>
        <a:xfrm rot="16200000">
          <a:off x="2585383" y="2032317"/>
          <a:ext cx="1820429" cy="2167676"/>
        </a:xfrm>
        <a:prstGeom prst="pieWedge">
          <a:avLst/>
        </a:prstGeom>
        <a:solidFill>
          <a:schemeClr val="tx2">
            <a:lumMod val="75000"/>
          </a:schemeClr>
        </a:solidFill>
        <a:ln w="28575"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latin typeface="FreesiaUPC" panose="020B0604020202020204" pitchFamily="34" charset="-34"/>
              <a:cs typeface="FreesiaUPC" panose="020B0604020202020204" pitchFamily="34" charset="-34"/>
            </a:rPr>
            <a:t>กิจกรรมรณรงค์ในสถานศึกษา</a:t>
          </a:r>
          <a:endParaRPr lang="th-TH" sz="2400" b="1" kern="1200" dirty="0">
            <a:latin typeface="FreesiaUPC" panose="020B0604020202020204" pitchFamily="34" charset="-34"/>
            <a:cs typeface="FreesiaUPC" panose="020B0604020202020204" pitchFamily="34" charset="-34"/>
          </a:endParaRPr>
        </a:p>
      </dsp:txBody>
      <dsp:txXfrm rot="5400000">
        <a:off x="3046658" y="2205941"/>
        <a:ext cx="1532778" cy="1287238"/>
      </dsp:txXfrm>
    </dsp:sp>
    <dsp:sp modelId="{248CC5AA-22E8-462C-8AAA-901CD3459F9E}">
      <dsp:nvSpPr>
        <dsp:cNvPr id="0" name=""/>
        <dsp:cNvSpPr/>
      </dsp:nvSpPr>
      <dsp:spPr>
        <a:xfrm>
          <a:off x="4211962" y="1845905"/>
          <a:ext cx="628531" cy="546549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>
              <a:lumMod val="95000"/>
              <a:lumOff val="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CFFA6C7-88F0-4E0E-9021-0EDE9C1C4434}">
      <dsp:nvSpPr>
        <dsp:cNvPr id="0" name=""/>
        <dsp:cNvSpPr/>
      </dsp:nvSpPr>
      <dsp:spPr>
        <a:xfrm rot="10800000">
          <a:off x="4211962" y="1917911"/>
          <a:ext cx="628531" cy="546549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>
              <a:lumMod val="95000"/>
              <a:lumOff val="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0.33704</cdr:x>
      <cdr:y>0.79476</cdr:y>
    </cdr:from>
    <cdr:to>
      <cdr:x>0.59646</cdr:x>
      <cdr:y>0.93093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83990" y="2301859"/>
          <a:ext cx="1296144" cy="3943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th-TH" sz="2000" b="1" dirty="0" smtClean="0">
              <a:latin typeface="FreesiaUPC" panose="020B0604020202020204" pitchFamily="34" charset="-34"/>
              <a:cs typeface="FreesiaUPC" panose="020B0604020202020204" pitchFamily="34" charset="-34"/>
            </a:rPr>
            <a:t>กลุ่มอายุ</a:t>
          </a:r>
          <a:endParaRPr lang="th-TH" sz="2000" b="1" dirty="0">
            <a:latin typeface="FreesiaUPC" panose="020B0604020202020204" pitchFamily="34" charset="-34"/>
            <a:cs typeface="FreesiaUPC" panose="020B0604020202020204" pitchFamily="34" charset="-34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0.25588</cdr:x>
      <cdr:y>0.19936</cdr:y>
    </cdr:from>
    <cdr:to>
      <cdr:x>0.9796</cdr:x>
      <cdr:y>0.19936</cdr:y>
    </cdr:to>
    <cdr:cxnSp macro="">
      <cdr:nvCxnSpPr>
        <cdr:cNvPr id="2" name="ตัวเชื่อมต่อตรง 1"/>
        <cdr:cNvCxnSpPr/>
      </cdr:nvCxnSpPr>
      <cdr:spPr>
        <a:xfrm xmlns:a="http://schemas.openxmlformats.org/drawingml/2006/main">
          <a:off x="2339752" y="813478"/>
          <a:ext cx="6617742" cy="0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FF0000"/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0.57295</cdr:x>
      <cdr:y>0.11112</cdr:y>
    </cdr:from>
    <cdr:to>
      <cdr:x>0.9942</cdr:x>
      <cdr:y>0.19935</cdr:y>
    </cdr:to>
    <cdr:sp macro="" textlink="">
      <cdr:nvSpPr>
        <cdr:cNvPr id="3" name="Text Box 2"/>
        <cdr:cNvSpPr txBox="1"/>
      </cdr:nvSpPr>
      <cdr:spPr>
        <a:xfrm xmlns:a="http://schemas.openxmlformats.org/drawingml/2006/main">
          <a:off x="5239097" y="453438"/>
          <a:ext cx="3851910" cy="3600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th-TH" sz="1800" b="1" dirty="0">
              <a:latin typeface="FreesiaUPC" panose="020B0604020202020204" pitchFamily="34" charset="-34"/>
              <a:cs typeface="FreesiaUPC" panose="020B0604020202020204" pitchFamily="34" charset="-34"/>
            </a:rPr>
            <a:t>เป้าหมายไม่เกิน</a:t>
          </a:r>
          <a:r>
            <a:rPr lang="th-TH" sz="1800" b="1" baseline="0" dirty="0">
              <a:latin typeface="FreesiaUPC" panose="020B0604020202020204" pitchFamily="34" charset="-34"/>
              <a:cs typeface="FreesiaUPC" panose="020B0604020202020204" pitchFamily="34" charset="-34"/>
            </a:rPr>
            <a:t> 38 ต่อประชากรหญิง15-19ปีพันคน</a:t>
          </a:r>
          <a:endParaRPr lang="th-TH" sz="1800" b="1" dirty="0">
            <a:latin typeface="FreesiaUPC" panose="020B0604020202020204" pitchFamily="34" charset="-34"/>
            <a:cs typeface="FreesiaUPC" panose="020B0604020202020204" pitchFamily="34" charset="-34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0.254</cdr:x>
      <cdr:y>0.3744</cdr:y>
    </cdr:from>
    <cdr:to>
      <cdr:x>0.9856</cdr:x>
      <cdr:y>0.3744</cdr:y>
    </cdr:to>
    <cdr:cxnSp macro="">
      <cdr:nvCxnSpPr>
        <cdr:cNvPr id="2" name="ตัวเชื่อมต่อตรง 1"/>
        <cdr:cNvCxnSpPr/>
      </cdr:nvCxnSpPr>
      <cdr:spPr>
        <a:xfrm xmlns:a="http://schemas.openxmlformats.org/drawingml/2006/main">
          <a:off x="2330441" y="1617568"/>
          <a:ext cx="6712337" cy="0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FF0000"/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0.74845</cdr:x>
      <cdr:y>0.14106</cdr:y>
    </cdr:from>
    <cdr:to>
      <cdr:x>0.97309</cdr:x>
      <cdr:y>0.2105</cdr:y>
    </cdr:to>
    <cdr:sp macro="" textlink="">
      <cdr:nvSpPr>
        <cdr:cNvPr id="3" name="Text Box 2"/>
        <cdr:cNvSpPr txBox="1"/>
      </cdr:nvSpPr>
      <cdr:spPr>
        <a:xfrm xmlns:a="http://schemas.openxmlformats.org/drawingml/2006/main">
          <a:off x="6866945" y="609456"/>
          <a:ext cx="2061043" cy="3000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th-TH" sz="1800" b="1" dirty="0">
              <a:latin typeface="FreesiaUPC" panose="020B0604020202020204" pitchFamily="34" charset="-34"/>
              <a:cs typeface="FreesiaUPC" panose="020B0604020202020204" pitchFamily="34" charset="-34"/>
            </a:rPr>
            <a:t>เป้าหมายไม่เกินร้อยละ </a:t>
          </a:r>
          <a:r>
            <a:rPr lang="th-TH" sz="1800" b="1" dirty="0" smtClean="0">
              <a:latin typeface="FreesiaUPC" panose="020B0604020202020204" pitchFamily="34" charset="-34"/>
              <a:cs typeface="FreesiaUPC" panose="020B0604020202020204" pitchFamily="34" charset="-34"/>
            </a:rPr>
            <a:t>14.5 </a:t>
          </a:r>
          <a:endParaRPr lang="th-TH" sz="1800" b="1" dirty="0">
            <a:latin typeface="FreesiaUPC" panose="020B0604020202020204" pitchFamily="34" charset="-34"/>
            <a:cs typeface="FreesiaUPC" panose="020B0604020202020204" pitchFamily="34" charset="-34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0.78379</cdr:x>
      <cdr:y>0.0334</cdr:y>
    </cdr:from>
    <cdr:to>
      <cdr:x>0.91458</cdr:x>
      <cdr:y>0.29009</cdr:y>
    </cdr:to>
    <cdr:sp macro="" textlink="">
      <cdr:nvSpPr>
        <cdr:cNvPr id="3" name="Text Box 2"/>
        <cdr:cNvSpPr txBox="1"/>
      </cdr:nvSpPr>
      <cdr:spPr>
        <a:xfrm xmlns:a="http://schemas.openxmlformats.org/drawingml/2006/main">
          <a:off x="7774984" y="91400"/>
          <a:ext cx="1297394" cy="7023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th-TH" sz="2000" b="1" dirty="0">
              <a:latin typeface="FreesiaUPC" panose="020B0604020202020204" pitchFamily="34" charset="-34"/>
              <a:cs typeface="FreesiaUPC" panose="020B0604020202020204" pitchFamily="34" charset="-34"/>
            </a:rPr>
            <a:t>เป้าหมายร้อยละ 80 </a:t>
          </a:r>
        </a:p>
      </cdr:txBody>
    </cdr:sp>
  </cdr:relSizeAnchor>
  <cdr:relSizeAnchor xmlns:cdr="http://schemas.openxmlformats.org/drawingml/2006/chartDrawing">
    <cdr:from>
      <cdr:x>0.25388</cdr:x>
      <cdr:y>0.14919</cdr:y>
    </cdr:from>
    <cdr:to>
      <cdr:x>0.97614</cdr:x>
      <cdr:y>0.14919</cdr:y>
    </cdr:to>
    <cdr:cxnSp macro="">
      <cdr:nvCxnSpPr>
        <cdr:cNvPr id="4" name="ตัวเชื่อมต่อตรง 3"/>
        <cdr:cNvCxnSpPr/>
      </cdr:nvCxnSpPr>
      <cdr:spPr>
        <a:xfrm xmlns:a="http://schemas.openxmlformats.org/drawingml/2006/main">
          <a:off x="2518400" y="340196"/>
          <a:ext cx="7164623" cy="0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FF0000"/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0.24997</cdr:x>
      <cdr:y>0.13609</cdr:y>
    </cdr:from>
    <cdr:to>
      <cdr:x>0.98157</cdr:x>
      <cdr:y>0.13609</cdr:y>
    </cdr:to>
    <cdr:cxnSp macro="">
      <cdr:nvCxnSpPr>
        <cdr:cNvPr id="2" name="ตัวเชื่อมต่อตรง 1"/>
        <cdr:cNvCxnSpPr/>
      </cdr:nvCxnSpPr>
      <cdr:spPr>
        <a:xfrm xmlns:a="http://schemas.openxmlformats.org/drawingml/2006/main">
          <a:off x="2447937" y="348039"/>
          <a:ext cx="7164623" cy="0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FF0000"/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0.80405</cdr:x>
      <cdr:y>0.04544</cdr:y>
    </cdr:from>
    <cdr:to>
      <cdr:x>0.98319</cdr:x>
      <cdr:y>0.15385</cdr:y>
    </cdr:to>
    <cdr:sp macro="" textlink="">
      <cdr:nvSpPr>
        <cdr:cNvPr id="3" name="Text Box 2"/>
        <cdr:cNvSpPr txBox="1"/>
      </cdr:nvSpPr>
      <cdr:spPr>
        <a:xfrm xmlns:a="http://schemas.openxmlformats.org/drawingml/2006/main">
          <a:off x="7874169" y="139452"/>
          <a:ext cx="1754335" cy="3327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r>
            <a:rPr lang="th-TH" sz="1800" b="1" dirty="0">
              <a:latin typeface="FreesiaUPC" panose="020B0604020202020204" pitchFamily="34" charset="-34"/>
              <a:cs typeface="FreesiaUPC" panose="020B0604020202020204" pitchFamily="34" charset="-34"/>
            </a:rPr>
            <a:t>เป้าหมายร้อยละ 80 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30622" cy="496651"/>
          </a:xfrm>
          <a:prstGeom prst="rect">
            <a:avLst/>
          </a:prstGeom>
        </p:spPr>
        <p:txBody>
          <a:bodyPr vert="horz" lIns="90830" tIns="45415" rIns="90830" bIns="45415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30541" y="1"/>
            <a:ext cx="2929051" cy="496651"/>
          </a:xfrm>
          <a:prstGeom prst="rect">
            <a:avLst/>
          </a:prstGeom>
        </p:spPr>
        <p:txBody>
          <a:bodyPr vert="horz" lIns="90830" tIns="45415" rIns="90830" bIns="45415" rtlCol="0"/>
          <a:lstStyle>
            <a:lvl1pPr algn="r">
              <a:defRPr sz="1200"/>
            </a:lvl1pPr>
          </a:lstStyle>
          <a:p>
            <a:fld id="{E7656ED7-2D19-4E70-9454-3057F3C6DCB9}" type="datetimeFigureOut">
              <a:rPr lang="th-TH" smtClean="0"/>
              <a:t>25/09/62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1" y="9444282"/>
            <a:ext cx="2930622" cy="496651"/>
          </a:xfrm>
          <a:prstGeom prst="rect">
            <a:avLst/>
          </a:prstGeom>
        </p:spPr>
        <p:txBody>
          <a:bodyPr vert="horz" lIns="90830" tIns="45415" rIns="90830" bIns="45415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30541" y="9444282"/>
            <a:ext cx="2929051" cy="496651"/>
          </a:xfrm>
          <a:prstGeom prst="rect">
            <a:avLst/>
          </a:prstGeom>
        </p:spPr>
        <p:txBody>
          <a:bodyPr vert="horz" lIns="90830" tIns="45415" rIns="90830" bIns="45415" rtlCol="0" anchor="b"/>
          <a:lstStyle>
            <a:lvl1pPr algn="r">
              <a:defRPr sz="1200"/>
            </a:lvl1pPr>
          </a:lstStyle>
          <a:p>
            <a:fld id="{187256FF-A38A-4A2A-8CA4-835584B525D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25797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9837" cy="497126"/>
          </a:xfrm>
          <a:prstGeom prst="rect">
            <a:avLst/>
          </a:prstGeom>
        </p:spPr>
        <p:txBody>
          <a:bodyPr vert="horz" lIns="90830" tIns="45415" rIns="90830" bIns="45415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29762" y="0"/>
            <a:ext cx="2929837" cy="497126"/>
          </a:xfrm>
          <a:prstGeom prst="rect">
            <a:avLst/>
          </a:prstGeom>
        </p:spPr>
        <p:txBody>
          <a:bodyPr vert="horz" lIns="90830" tIns="45415" rIns="90830" bIns="45415" rtlCol="0"/>
          <a:lstStyle>
            <a:lvl1pPr algn="r">
              <a:defRPr sz="1200"/>
            </a:lvl1pPr>
          </a:lstStyle>
          <a:p>
            <a:fld id="{C4659D29-3E24-4B13-89DA-B0A0F1783372}" type="datetimeFigureOut">
              <a:rPr lang="th-TH" smtClean="0"/>
              <a:t>25/09/62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744538"/>
            <a:ext cx="596900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30" tIns="45415" rIns="90830" bIns="45415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6117" y="4722695"/>
            <a:ext cx="5408930" cy="4474131"/>
          </a:xfrm>
          <a:prstGeom prst="rect">
            <a:avLst/>
          </a:prstGeom>
        </p:spPr>
        <p:txBody>
          <a:bodyPr vert="horz" lIns="90830" tIns="45415" rIns="90830" bIns="45415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1" y="9443662"/>
            <a:ext cx="2929837" cy="497126"/>
          </a:xfrm>
          <a:prstGeom prst="rect">
            <a:avLst/>
          </a:prstGeom>
        </p:spPr>
        <p:txBody>
          <a:bodyPr vert="horz" lIns="90830" tIns="45415" rIns="90830" bIns="45415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29762" y="9443662"/>
            <a:ext cx="2929837" cy="497126"/>
          </a:xfrm>
          <a:prstGeom prst="rect">
            <a:avLst/>
          </a:prstGeom>
        </p:spPr>
        <p:txBody>
          <a:bodyPr vert="horz" lIns="90830" tIns="45415" rIns="90830" bIns="45415" rtlCol="0" anchor="b"/>
          <a:lstStyle>
            <a:lvl1pPr algn="r">
              <a:defRPr sz="1200"/>
            </a:lvl1pPr>
          </a:lstStyle>
          <a:p>
            <a:fld id="{92425122-B4C2-441D-A1A0-E04C4B63AD7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42925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6875" y="744538"/>
            <a:ext cx="5969000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th-TH" altLang="en-US" smtClean="0">
                <a:solidFill>
                  <a:srgbClr val="000000"/>
                </a:solidFill>
              </a:rPr>
              <a:t>ผู้ป่วยสะสมตั้งแต่ </a:t>
            </a:r>
            <a:r>
              <a:rPr lang="en-US" altLang="en-US" smtClean="0">
                <a:solidFill>
                  <a:srgbClr val="000000"/>
                </a:solidFill>
                <a:cs typeface="Cordia New" panose="020B0304020202020204" pitchFamily="34" charset="-34"/>
              </a:rPr>
              <a:t>1 </a:t>
            </a:r>
            <a:r>
              <a:rPr lang="th-TH" altLang="en-US" smtClean="0">
                <a:solidFill>
                  <a:srgbClr val="000000"/>
                </a:solidFill>
              </a:rPr>
              <a:t>มกราคม มีผู้ป่วยสะสม </a:t>
            </a:r>
            <a:r>
              <a:rPr lang="en-US" altLang="en-US" smtClean="0">
                <a:solidFill>
                  <a:srgbClr val="000000"/>
                </a:solidFill>
                <a:cs typeface="Cordia New" panose="020B0304020202020204" pitchFamily="34" charset="-34"/>
              </a:rPr>
              <a:t>9044 </a:t>
            </a:r>
            <a:r>
              <a:rPr lang="th-TH" altLang="en-US" smtClean="0">
                <a:solidFill>
                  <a:srgbClr val="000000"/>
                </a:solidFill>
              </a:rPr>
              <a:t>ราย เสียชีวิตรายงานเป็นทางการ </a:t>
            </a:r>
            <a:r>
              <a:rPr lang="en-US" altLang="en-US" smtClean="0">
                <a:solidFill>
                  <a:srgbClr val="000000"/>
                </a:solidFill>
                <a:cs typeface="Cordia New" panose="020B0304020202020204" pitchFamily="34" charset="-34"/>
              </a:rPr>
              <a:t>7 </a:t>
            </a:r>
            <a:r>
              <a:rPr lang="th-TH" altLang="en-US" smtClean="0">
                <a:solidFill>
                  <a:srgbClr val="000000"/>
                </a:solidFill>
              </a:rPr>
              <a:t>ราย และได้รับแจ้งอยู่ระหว่างรอผลการตรวจทางห้องปฏิบัติการและทำ </a:t>
            </a:r>
            <a:r>
              <a:rPr lang="en-US" altLang="en-US" smtClean="0">
                <a:solidFill>
                  <a:srgbClr val="000000"/>
                </a:solidFill>
                <a:cs typeface="Cordia New" panose="020B0304020202020204" pitchFamily="34" charset="-34"/>
              </a:rPr>
              <a:t>dead case conference </a:t>
            </a:r>
            <a:r>
              <a:rPr lang="th-TH" altLang="en-US" smtClean="0">
                <a:solidFill>
                  <a:srgbClr val="000000"/>
                </a:solidFill>
              </a:rPr>
              <a:t>เพื่อสรุปสาเหตุอีก </a:t>
            </a:r>
            <a:r>
              <a:rPr lang="en-US" altLang="en-US" smtClean="0">
                <a:solidFill>
                  <a:srgbClr val="000000"/>
                </a:solidFill>
                <a:cs typeface="Cordia New" panose="020B0304020202020204" pitchFamily="34" charset="-34"/>
              </a:rPr>
              <a:t>8 </a:t>
            </a:r>
            <a:r>
              <a:rPr lang="th-TH" altLang="en-US" smtClean="0">
                <a:solidFill>
                  <a:srgbClr val="000000"/>
                </a:solidFill>
              </a:rPr>
              <a:t>ราย อัตราป่วยตายในภาพรวมปีนี้ยังสูงกว่าปกติ คือร้อยละ </a:t>
            </a:r>
            <a:r>
              <a:rPr lang="en-US" altLang="en-US" smtClean="0">
                <a:solidFill>
                  <a:srgbClr val="000000"/>
                </a:solidFill>
                <a:cs typeface="Cordia New" panose="020B0304020202020204" pitchFamily="34" charset="-34"/>
              </a:rPr>
              <a:t>0.17</a:t>
            </a:r>
            <a:endParaRPr lang="th-TH" altLang="en-US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316D068-F211-4673-B88F-C95A7CD72E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9FE8AB-B622-4AD4-BB6B-B58DA111E28F}" type="slidenum">
              <a:rPr lang="th-TH" smtClean="0"/>
              <a:pPr>
                <a:defRPr/>
              </a:pPr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356401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E37A2F-696A-462A-A649-C8B58A301D96}" type="slidenum">
              <a:rPr lang="en-US" smtClean="0">
                <a:solidFill>
                  <a:srgbClr val="000000"/>
                </a:solidFill>
              </a:rPr>
              <a:pPr/>
              <a:t>40</a:t>
            </a:fld>
            <a:endParaRPr lang="th-TH" smtClean="0">
              <a:solidFill>
                <a:srgbClr val="000000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45096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E37A2F-696A-462A-A649-C8B58A301D96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th-TH" smtClean="0">
              <a:solidFill>
                <a:srgbClr val="000000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6875" y="744538"/>
            <a:ext cx="5969000" cy="3730625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45459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413" y="814388"/>
            <a:ext cx="6527800" cy="40798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cs typeface="Cordia New" panose="020B0304020202020204" pitchFamily="34" charset="-34"/>
            </a:endParaRPr>
          </a:p>
        </p:txBody>
      </p:sp>
      <p:sp>
        <p:nvSpPr>
          <p:cNvPr id="12292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1958" indent="-285369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1475" indent="-228295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598065" indent="-228295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4655" indent="-228295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1245" indent="-22829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67835" indent="-22829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4425" indent="-22829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1015" indent="-22829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A6BC1E-459F-418F-AC91-D471EF87B015}" type="slidenum">
              <a:rPr lang="en-US" altLang="en-US" sz="1200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797092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1F1F68-638A-4BAD-B957-37DBC589E7B1}" type="slidenum">
              <a:rPr lang="th-TH" altLang="th-TH" smtClean="0"/>
              <a:pPr>
                <a:defRPr/>
              </a:pPr>
              <a:t>11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579965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25122-B4C2-441D-A1A0-E04C4B63AD76}" type="slidenum">
              <a:rPr lang="th-TH" smtClean="0"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42807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2627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  <p:sp>
        <p:nvSpPr>
          <p:cNvPr id="670724" name="ตัวแทน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ctr" eaLnBrk="0" hangingPunct="0">
              <a:defRPr sz="2800" b="1">
                <a:solidFill>
                  <a:srgbClr val="3333FF"/>
                </a:solidFill>
                <a:latin typeface="Arial" pitchFamily="34" charset="0"/>
              </a:defRPr>
            </a:lvl1pPr>
            <a:lvl2pPr marL="755614" indent="-290621" algn="ctr" eaLnBrk="0" hangingPunct="0">
              <a:defRPr sz="2800" b="1">
                <a:solidFill>
                  <a:srgbClr val="3333FF"/>
                </a:solidFill>
                <a:latin typeface="Arial" pitchFamily="34" charset="0"/>
              </a:defRPr>
            </a:lvl2pPr>
            <a:lvl3pPr marL="1162482" indent="-232496" algn="ctr" eaLnBrk="0" hangingPunct="0">
              <a:defRPr sz="2800" b="1">
                <a:solidFill>
                  <a:srgbClr val="3333FF"/>
                </a:solidFill>
                <a:latin typeface="Arial" pitchFamily="34" charset="0"/>
              </a:defRPr>
            </a:lvl3pPr>
            <a:lvl4pPr marL="1627477" indent="-232496" algn="ctr" eaLnBrk="0" hangingPunct="0">
              <a:defRPr sz="2800" b="1">
                <a:solidFill>
                  <a:srgbClr val="3333FF"/>
                </a:solidFill>
                <a:latin typeface="Arial" pitchFamily="34" charset="0"/>
              </a:defRPr>
            </a:lvl4pPr>
            <a:lvl5pPr marL="2092469" indent="-232496" algn="ctr" eaLnBrk="0" hangingPunct="0">
              <a:defRPr sz="2800" b="1">
                <a:solidFill>
                  <a:srgbClr val="3333FF"/>
                </a:solidFill>
                <a:latin typeface="Arial" pitchFamily="34" charset="0"/>
              </a:defRPr>
            </a:lvl5pPr>
            <a:lvl6pPr marL="2557461" indent="-232496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FF"/>
                </a:solidFill>
                <a:latin typeface="Arial" pitchFamily="34" charset="0"/>
              </a:defRPr>
            </a:lvl6pPr>
            <a:lvl7pPr marL="3022454" indent="-232496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FF"/>
                </a:solidFill>
                <a:latin typeface="Arial" pitchFamily="34" charset="0"/>
              </a:defRPr>
            </a:lvl7pPr>
            <a:lvl8pPr marL="3487447" indent="-232496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FF"/>
                </a:solidFill>
                <a:latin typeface="Arial" pitchFamily="34" charset="0"/>
              </a:defRPr>
            </a:lvl8pPr>
            <a:lvl9pPr marL="3952440" indent="-232496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FF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fld id="{790A5DA7-BBBB-48E1-83CC-3D874991DA4D}" type="slidenum">
              <a:rPr lang="th-TH" sz="1200"/>
              <a:pPr algn="r" eaLnBrk="1" hangingPunct="1">
                <a:defRPr/>
              </a:pPr>
              <a:t>21</a:t>
            </a:fld>
            <a:endParaRPr lang="th-TH" sz="1200"/>
          </a:p>
        </p:txBody>
      </p:sp>
    </p:spTree>
    <p:extLst>
      <p:ext uri="{BB962C8B-B14F-4D97-AF65-F5344CB8AC3E}">
        <p14:creationId xmlns:p14="http://schemas.microsoft.com/office/powerpoint/2010/main" val="2909661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63513" y="820738"/>
            <a:ext cx="6578600" cy="4111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cs typeface="Cordia New" panose="020B0304020202020204" pitchFamily="34" charset="-34"/>
            </a:endParaRPr>
          </a:p>
        </p:txBody>
      </p:sp>
      <p:sp>
        <p:nvSpPr>
          <p:cNvPr id="12292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51010" indent="-288851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55401" indent="-23108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17561" indent="-23108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79722" indent="-23108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41882" indent="-23108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3004043" indent="-23108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66203" indent="-23108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928363" indent="-23108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A6BC1E-459F-418F-AC91-D471EF87B015}" type="slidenum">
              <a:rPr lang="en-US" altLang="en-US" sz="1200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486542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24933" indent="-278820">
              <a:defRPr sz="28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15281" indent="-223056">
              <a:defRPr sz="28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561394" indent="-223056">
              <a:defRPr sz="28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07506" indent="-223056">
              <a:defRPr sz="28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453618" indent="-223056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899730" indent="-223056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345843" indent="-223056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791955" indent="-223056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fld id="{90DBACAB-A23C-49C4-ACAA-8D3CB4C94F9D}" type="slidenum">
              <a:rPr lang="en-US" altLang="en-US" sz="1200">
                <a:latin typeface="Calibri" panose="020F0502020204030204" pitchFamily="34" charset="0"/>
              </a:rPr>
              <a:pPr/>
              <a:t>24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769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398463" y="744538"/>
            <a:ext cx="5964237" cy="3729037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15E0E-BB6C-40F7-9A73-9C896EC65A9C}" type="slidenum">
              <a:rPr lang="th-TH" smtClean="0"/>
              <a:t>32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5241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33266-4EB5-4CE1-B174-837DFCEECAC9}" type="datetimeFigureOut">
              <a:rPr lang="th-TH" smtClean="0"/>
              <a:t>25/09/62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705E0-C62B-4588-9057-DF63AAE604F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21085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33266-4EB5-4CE1-B174-837DFCEECAC9}" type="datetimeFigureOut">
              <a:rPr lang="th-TH" smtClean="0"/>
              <a:t>25/09/62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705E0-C62B-4588-9057-DF63AAE604F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01615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33266-4EB5-4CE1-B174-837DFCEECAC9}" type="datetimeFigureOut">
              <a:rPr lang="th-TH" smtClean="0"/>
              <a:t>25/09/62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705E0-C62B-4588-9057-DF63AAE604F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0005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33266-4EB5-4CE1-B174-837DFCEECAC9}" type="datetimeFigureOut">
              <a:rPr lang="th-TH" smtClean="0"/>
              <a:t>25/09/62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705E0-C62B-4588-9057-DF63AAE604F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47567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33266-4EB5-4CE1-B174-837DFCEECAC9}" type="datetimeFigureOut">
              <a:rPr lang="th-TH" smtClean="0"/>
              <a:t>25/09/62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705E0-C62B-4588-9057-DF63AAE604F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4479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33266-4EB5-4CE1-B174-837DFCEECAC9}" type="datetimeFigureOut">
              <a:rPr lang="th-TH" smtClean="0"/>
              <a:t>25/09/62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705E0-C62B-4588-9057-DF63AAE604F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8212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33266-4EB5-4CE1-B174-837DFCEECAC9}" type="datetimeFigureOut">
              <a:rPr lang="th-TH" smtClean="0"/>
              <a:t>25/09/62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705E0-C62B-4588-9057-DF63AAE604F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95384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33266-4EB5-4CE1-B174-837DFCEECAC9}" type="datetimeFigureOut">
              <a:rPr lang="th-TH" smtClean="0"/>
              <a:t>25/09/62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705E0-C62B-4588-9057-DF63AAE604F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02426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33266-4EB5-4CE1-B174-837DFCEECAC9}" type="datetimeFigureOut">
              <a:rPr lang="th-TH" smtClean="0"/>
              <a:t>25/09/62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705E0-C62B-4588-9057-DF63AAE604F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69619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33266-4EB5-4CE1-B174-837DFCEECAC9}" type="datetimeFigureOut">
              <a:rPr lang="th-TH" smtClean="0"/>
              <a:t>25/09/62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705E0-C62B-4588-9057-DF63AAE604F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35319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33266-4EB5-4CE1-B174-837DFCEECAC9}" type="datetimeFigureOut">
              <a:rPr lang="th-TH" smtClean="0"/>
              <a:t>25/09/62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705E0-C62B-4588-9057-DF63AAE604F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82715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33266-4EB5-4CE1-B174-837DFCEECAC9}" type="datetimeFigureOut">
              <a:rPr lang="th-TH" smtClean="0"/>
              <a:t>25/09/62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705E0-C62B-4588-9057-DF63AAE604F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1835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chart" Target="../charts/chart5.xm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chart" Target="../charts/chart6.xml"/><Relationship Id="rId9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airabieas.net/tr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chart" Target="../charts/chart14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3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7" Type="http://schemas.openxmlformats.org/officeDocument/2006/relationships/chart" Target="../charts/chart18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0.png"/><Relationship Id="rId4" Type="http://schemas.microsoft.com/office/2007/relationships/hdphoto" Target="../media/hdphoto2.wdp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microsoft.com/office/2007/relationships/hdphoto" Target="../media/hdphoto5.wdp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177313"/>
            <a:ext cx="7620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000" b="1" dirty="0">
                <a:solidFill>
                  <a:srgbClr val="031DDF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สถานการณ์โรคติดต่อที่สำคัญในจังหวัดปราจีนบุรี</a:t>
            </a:r>
          </a:p>
          <a:p>
            <a:pPr algn="ctr"/>
            <a:endParaRPr lang="th-TH" sz="4000" b="1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algn="ctr"/>
            <a:r>
              <a:rPr lang="th-TH" sz="40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โดย</a:t>
            </a:r>
          </a:p>
          <a:p>
            <a:pPr algn="ctr"/>
            <a:r>
              <a:rPr lang="th-TH" sz="40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นายแพทย์โชคชัย สาครพานิช</a:t>
            </a:r>
            <a:endParaRPr lang="th-TH" sz="4000" b="1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algn="ctr"/>
            <a:r>
              <a:rPr lang="th-TH" sz="40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สำนักงานสาธารณสุข</a:t>
            </a:r>
            <a:r>
              <a:rPr lang="th-TH" sz="40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จังหวัดปราจีนบุรี</a:t>
            </a:r>
          </a:p>
        </p:txBody>
      </p:sp>
    </p:spTree>
    <p:extLst>
      <p:ext uri="{BB962C8B-B14F-4D97-AF65-F5344CB8AC3E}">
        <p14:creationId xmlns:p14="http://schemas.microsoft.com/office/powerpoint/2010/main" val="65227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 1"/>
          <p:cNvSpPr>
            <a:spLocks noGrp="1"/>
          </p:cNvSpPr>
          <p:nvPr>
            <p:ph type="title"/>
          </p:nvPr>
        </p:nvSpPr>
        <p:spPr>
          <a:xfrm>
            <a:off x="1372939" y="363569"/>
            <a:ext cx="7605950" cy="972109"/>
          </a:xfrm>
        </p:spPr>
        <p:txBody>
          <a:bodyPr>
            <a:noAutofit/>
          </a:bodyPr>
          <a:lstStyle/>
          <a:p>
            <a:r>
              <a:rPr lang="th-TH" sz="3240" b="1" dirty="0" smtClean="0">
                <a:solidFill>
                  <a:srgbClr val="2114CA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จิต</a:t>
            </a:r>
            <a:r>
              <a:rPr lang="th-TH" sz="3240" b="1" dirty="0">
                <a:solidFill>
                  <a:srgbClr val="2114CA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อาสาพัฒนาสิ่งแวดล้อม ทำลายแหล่งเพาะพันธุ์ยุงลาย</a:t>
            </a: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66"/>
          <a:stretch/>
        </p:blipFill>
        <p:spPr>
          <a:xfrm>
            <a:off x="6538475" y="3145532"/>
            <a:ext cx="2409430" cy="2303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รูปภาพ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49" y="1404360"/>
            <a:ext cx="2827020" cy="3769360"/>
          </a:xfrm>
          <a:prstGeom prst="rect">
            <a:avLst/>
          </a:prstGeom>
        </p:spPr>
      </p:pic>
      <p:pic>
        <p:nvPicPr>
          <p:cNvPr id="11" name="รูปภาพ 1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68"/>
          <a:stretch/>
        </p:blipFill>
        <p:spPr>
          <a:xfrm>
            <a:off x="3275856" y="1345332"/>
            <a:ext cx="2981131" cy="2848981"/>
          </a:xfrm>
          <a:prstGeom prst="rect">
            <a:avLst/>
          </a:prstGeom>
        </p:spPr>
      </p:pic>
      <p:pic>
        <p:nvPicPr>
          <p:cNvPr id="12" name="รูปภาพ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52" b="45732"/>
          <a:stretch/>
        </p:blipFill>
        <p:spPr>
          <a:xfrm>
            <a:off x="6342381" y="1428887"/>
            <a:ext cx="2801619" cy="1398104"/>
          </a:xfrm>
          <a:prstGeom prst="rect">
            <a:avLst/>
          </a:prstGeom>
        </p:spPr>
      </p:pic>
      <p:pic>
        <p:nvPicPr>
          <p:cNvPr id="13" name="รูปภาพ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43" b="2182"/>
          <a:stretch/>
        </p:blipFill>
        <p:spPr>
          <a:xfrm>
            <a:off x="3275856" y="4369668"/>
            <a:ext cx="3168352" cy="123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28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="" xmlns:a16="http://schemas.microsoft.com/office/drawing/2014/main" id="{D15BE7EC-4E4B-4A65-8A97-97C7FB512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81013"/>
            <a:ext cx="7886700" cy="603647"/>
          </a:xfrm>
          <a:noFill/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th-TH" altLang="th-TH" b="1" dirty="0">
                <a:solidFill>
                  <a:srgbClr val="2114CA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มาตรการสื่อสารความ</a:t>
            </a:r>
            <a:r>
              <a:rPr lang="th-TH" altLang="th-TH" b="1" dirty="0" smtClean="0">
                <a:solidFill>
                  <a:srgbClr val="2114CA"/>
                </a:solidFill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เสี่ยง</a:t>
            </a:r>
            <a:endParaRPr lang="en-US" altLang="th-TH" b="1" dirty="0">
              <a:solidFill>
                <a:srgbClr val="2114CA"/>
              </a:solidFill>
              <a:latin typeface="JasmineUPC" panose="02020603050405020304" pitchFamily="18" charset="-34"/>
              <a:ea typeface="Tahoma" panose="020B0604030504040204" pitchFamily="34" charset="0"/>
              <a:cs typeface="JasmineUPC" panose="02020603050405020304" pitchFamily="18" charset="-34"/>
            </a:endParaRPr>
          </a:p>
        </p:txBody>
      </p:sp>
      <p:sp>
        <p:nvSpPr>
          <p:cNvPr id="28675" name="Content Placeholder 2">
            <a:extLst>
              <a:ext uri="{FF2B5EF4-FFF2-40B4-BE49-F238E27FC236}">
                <a16:creationId xmlns="" xmlns:a16="http://schemas.microsoft.com/office/drawing/2014/main" id="{14BDC21C-D6F5-485B-916B-9360FE267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27815"/>
            <a:ext cx="8280012" cy="4006173"/>
          </a:xfrm>
        </p:spPr>
        <p:txBody>
          <a:bodyPr>
            <a:normAutofit fontScale="92500" lnSpcReduction="10000"/>
          </a:bodyPr>
          <a:lstStyle/>
          <a:p>
            <a:r>
              <a:rPr lang="th-TH" altLang="th-TH" dirty="0">
                <a:latin typeface="JasmineUPC" panose="02020603050405020304" pitchFamily="18" charset="-34"/>
                <a:cs typeface="JasmineUPC" panose="02020603050405020304" pitchFamily="18" charset="-34"/>
              </a:rPr>
              <a:t>เผยแพร่ประชาสัมพันธ์ให้ประชาชนเข้าถึง</a:t>
            </a:r>
            <a:r>
              <a:rPr lang="en-US" altLang="th-TH" dirty="0"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en-US" altLang="th-TH" b="1" dirty="0">
                <a:solidFill>
                  <a:srgbClr val="00B05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Line@</a:t>
            </a:r>
            <a:r>
              <a:rPr lang="th-TH" altLang="th-TH" b="1" dirty="0">
                <a:solidFill>
                  <a:srgbClr val="00B05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อาสาปราบยุง</a:t>
            </a:r>
          </a:p>
          <a:p>
            <a:endParaRPr lang="th-TH" altLang="th-TH" sz="6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r>
              <a:rPr lang="th-TH" altLang="th-TH" dirty="0">
                <a:latin typeface="JasmineUPC" panose="02020603050405020304" pitchFamily="18" charset="-34"/>
                <a:cs typeface="JasmineUPC" panose="02020603050405020304" pitchFamily="18" charset="-34"/>
              </a:rPr>
              <a:t>สื่อสารความเสี่ยงผ่านทางหอกระจายข่าว วิทยุชุมชน โรงเรียน เป็นต้น </a:t>
            </a:r>
          </a:p>
          <a:p>
            <a:endParaRPr lang="th-TH" altLang="th-TH" sz="6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r>
              <a:rPr lang="th-TH" altLang="th-TH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เร่งรัดการจัดการสิ่งแวดล้อม ขยะในหมู่บ้าน /ชุมชน/บ้านเรือน</a:t>
            </a:r>
            <a:endParaRPr lang="th-TH" altLang="th-TH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0" indent="0">
              <a:buNone/>
            </a:pPr>
            <a:endParaRPr lang="th-TH" altLang="th-TH" sz="6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r>
              <a:rPr lang="th-TH" altLang="th-TH" dirty="0">
                <a:latin typeface="JasmineUPC" panose="02020603050405020304" pitchFamily="18" charset="-34"/>
                <a:cs typeface="JasmineUPC" panose="02020603050405020304" pitchFamily="18" charset="-34"/>
              </a:rPr>
              <a:t>สื่อสารความเสี่ยงความรู้ในวงกว้าง </a:t>
            </a:r>
          </a:p>
          <a:p>
            <a:pPr marL="0" indent="0">
              <a:buNone/>
            </a:pPr>
            <a:r>
              <a:rPr lang="th-TH" altLang="th-TH" dirty="0">
                <a:latin typeface="JasmineUPC" panose="02020603050405020304" pitchFamily="18" charset="-34"/>
                <a:cs typeface="JasmineUPC" panose="02020603050405020304" pitchFamily="18" charset="-34"/>
              </a:rPr>
              <a:t>  ผ่านสื่อหลัก เช่น โทรทัศน์ สื่อโซเซียล</a:t>
            </a:r>
          </a:p>
          <a:p>
            <a:pPr marL="0" indent="0">
              <a:buNone/>
            </a:pPr>
            <a:endParaRPr lang="th-TH" altLang="th-TH" sz="6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r>
              <a:rPr lang="th-TH" altLang="th-TH" dirty="0">
                <a:latin typeface="JasmineUPC" panose="02020603050405020304" pitchFamily="18" charset="-34"/>
                <a:cs typeface="JasmineUPC" panose="02020603050405020304" pitchFamily="18" charset="-34"/>
              </a:rPr>
              <a:t>สื่อสาร</a:t>
            </a:r>
            <a:r>
              <a:rPr lang="th-TH" altLang="th-TH" b="1" dirty="0">
                <a:solidFill>
                  <a:srgbClr val="00B05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อาสาทำกิจกรรมปราบยุง</a:t>
            </a:r>
            <a:r>
              <a:rPr lang="th-TH" altLang="th-TH" b="1" dirty="0">
                <a:latin typeface="JasmineUPC" panose="02020603050405020304" pitchFamily="18" charset="-34"/>
                <a:cs typeface="JasmineUPC" panose="02020603050405020304" pitchFamily="18" charset="-34"/>
              </a:rPr>
              <a:t>  </a:t>
            </a:r>
            <a:r>
              <a:rPr lang="th-TH" altLang="th-TH" dirty="0">
                <a:latin typeface="JasmineUPC" panose="02020603050405020304" pitchFamily="18" charset="-34"/>
                <a:cs typeface="JasmineUPC" panose="02020603050405020304" pitchFamily="18" charset="-34"/>
              </a:rPr>
              <a:t>                                                                     ทุกหน่วยงานตามข้อสั่งการ</a:t>
            </a:r>
            <a:endParaRPr lang="en-US" altLang="th-TH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lc="http://schemas.openxmlformats.org/drawingml/2006/lockedCanvas" xmlns:a16="http://schemas.microsoft.com/office/drawing/2014/main" xmlns="" xmlns:w="http://schemas.openxmlformats.org/wordprocessingml/2006/main" xmlns:w10="urn:schemas-microsoft-com:office:word" xmlns:v="urn:schemas-microsoft-com:vml" xmlns:o="urn:schemas-microsoft-com:office:offic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D114C7EC-869F-4D15-A6D0-C66A25EC3D4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56171"/>
            <a:ext cx="1303020" cy="1303655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6" name="Picture 1" descr="C:\Users\Administrator\Desktop\31-1024x676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016" y="2929508"/>
            <a:ext cx="4290574" cy="2785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5704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6">
            <a:extLst>
              <a:ext uri="{FF2B5EF4-FFF2-40B4-BE49-F238E27FC236}">
                <a16:creationId xmlns="" xmlns:a16="http://schemas.microsoft.com/office/drawing/2014/main" id="{5A464A59-843A-4F4A-8287-A75FAD114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89348"/>
            <a:ext cx="9144000" cy="22322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 anchorCtr="1">
            <a:normAutofit/>
          </a:bodyPr>
          <a:lstStyle/>
          <a:p>
            <a:pPr algn="ctr"/>
            <a:r>
              <a:rPr lang="th-TH" sz="5400" b="1" dirty="0">
                <a:ln w="0"/>
                <a:solidFill>
                  <a:schemeClr val="bg1"/>
                </a:solidFill>
                <a:latin typeface="FreesiaUPC" panose="020B0604020202020204" pitchFamily="34" charset="-34"/>
                <a:ea typeface="Tahoma" panose="020B0604030504040204" pitchFamily="34" charset="0"/>
                <a:cs typeface="FreesiaUPC" panose="020B0604020202020204" pitchFamily="34" charset="-34"/>
              </a:rPr>
              <a:t>สถานการณ์วัณ</a:t>
            </a:r>
            <a:r>
              <a:rPr lang="th-TH" sz="5400" b="1" dirty="0" smtClean="0">
                <a:ln w="0"/>
                <a:solidFill>
                  <a:schemeClr val="bg1"/>
                </a:solidFill>
                <a:latin typeface="FreesiaUPC" panose="020B0604020202020204" pitchFamily="34" charset="-34"/>
                <a:ea typeface="Tahoma" panose="020B0604030504040204" pitchFamily="34" charset="0"/>
                <a:cs typeface="FreesiaUPC" panose="020B0604020202020204" pitchFamily="34" charset="-34"/>
              </a:rPr>
              <a:t>โรค </a:t>
            </a:r>
            <a:br>
              <a:rPr lang="th-TH" sz="5400" b="1" dirty="0" smtClean="0">
                <a:ln w="0"/>
                <a:solidFill>
                  <a:schemeClr val="bg1"/>
                </a:solidFill>
                <a:latin typeface="FreesiaUPC" panose="020B0604020202020204" pitchFamily="34" charset="-34"/>
                <a:ea typeface="Tahoma" panose="020B0604030504040204" pitchFamily="34" charset="0"/>
                <a:cs typeface="FreesiaUPC" panose="020B0604020202020204" pitchFamily="34" charset="-34"/>
              </a:rPr>
            </a:br>
            <a:r>
              <a:rPr lang="th-TH" sz="5400" b="1" dirty="0" smtClean="0">
                <a:ln w="0"/>
                <a:solidFill>
                  <a:schemeClr val="bg1"/>
                </a:solidFill>
                <a:latin typeface="FreesiaUPC" panose="020B0604020202020204" pitchFamily="34" charset="-34"/>
                <a:ea typeface="Tahoma" panose="020B0604030504040204" pitchFamily="34" charset="0"/>
                <a:cs typeface="FreesiaUPC" panose="020B0604020202020204" pitchFamily="34" charset="-34"/>
              </a:rPr>
              <a:t>จังหวัดปราจีนบุรี</a:t>
            </a:r>
            <a:endParaRPr lang="en-US" sz="5400" b="1" dirty="0">
              <a:ln w="0"/>
              <a:solidFill>
                <a:schemeClr val="bg1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2372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6346"/>
            <a:ext cx="8143292" cy="5386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900" b="1" dirty="0" smtClean="0">
                <a:solidFill>
                  <a:schemeClr val="tx2">
                    <a:lumMod val="75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การขึ้นทะเบียนผู้ป่วยวัณโรค จังหวัดปราจีนบุรี ปี 2562</a:t>
            </a:r>
            <a:endParaRPr lang="th-TH" sz="2900" b="1" dirty="0">
              <a:solidFill>
                <a:schemeClr val="tx2">
                  <a:lumMod val="75000"/>
                </a:schemeClr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graphicFrame>
        <p:nvGraphicFramePr>
          <p:cNvPr id="5" name="แผนภูมิ 4"/>
          <p:cNvGraphicFramePr/>
          <p:nvPr>
            <p:extLst>
              <p:ext uri="{D42A27DB-BD31-4B8C-83A1-F6EECF244321}">
                <p14:modId xmlns:p14="http://schemas.microsoft.com/office/powerpoint/2010/main" val="1675231718"/>
              </p:ext>
            </p:extLst>
          </p:nvPr>
        </p:nvGraphicFramePr>
        <p:xfrm>
          <a:off x="6896" y="605990"/>
          <a:ext cx="3347864" cy="2251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แผนภูมิ 6"/>
          <p:cNvGraphicFramePr/>
          <p:nvPr>
            <p:extLst>
              <p:ext uri="{D42A27DB-BD31-4B8C-83A1-F6EECF244321}">
                <p14:modId xmlns:p14="http://schemas.microsoft.com/office/powerpoint/2010/main" val="960224628"/>
              </p:ext>
            </p:extLst>
          </p:nvPr>
        </p:nvGraphicFramePr>
        <p:xfrm>
          <a:off x="3347864" y="558994"/>
          <a:ext cx="5796136" cy="2154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9" name="กลุ่ม 18"/>
          <p:cNvGrpSpPr/>
          <p:nvPr/>
        </p:nvGrpSpPr>
        <p:grpSpPr>
          <a:xfrm>
            <a:off x="-6896" y="2901484"/>
            <a:ext cx="3354760" cy="2188264"/>
            <a:chOff x="0" y="3721596"/>
            <a:chExt cx="3354760" cy="1412743"/>
          </a:xfrm>
        </p:grpSpPr>
        <p:sp>
          <p:nvSpPr>
            <p:cNvPr id="8" name="สี่เหลี่ยมผืนผ้า 7"/>
            <p:cNvSpPr/>
            <p:nvPr/>
          </p:nvSpPr>
          <p:spPr>
            <a:xfrm>
              <a:off x="6896" y="4054219"/>
              <a:ext cx="3347864" cy="1080120"/>
            </a:xfrm>
            <a:prstGeom prst="rect">
              <a:avLst/>
            </a:prstGeom>
            <a:solidFill>
              <a:srgbClr val="ECF1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0" y="3721596"/>
              <a:ext cx="3347864" cy="31931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th-TH" sz="1800" dirty="0" smtClean="0">
                  <a:latin typeface="FreesiaUPC" panose="020B0604020202020204" pitchFamily="34" charset="-34"/>
                  <a:cs typeface="FreesiaUPC" panose="020B0604020202020204" pitchFamily="34" charset="-34"/>
                </a:rPr>
                <a:t>            เพศชาย	       เพศหญิง</a:t>
              </a:r>
              <a:endParaRPr lang="th-TH" sz="1800" dirty="0">
                <a:latin typeface="FreesiaUPC" panose="020B0604020202020204" pitchFamily="34" charset="-34"/>
                <a:cs typeface="FreesiaUPC" panose="020B0604020202020204" pitchFamily="34" charset="-34"/>
              </a:endParaRPr>
            </a:p>
          </p:txBody>
        </p:sp>
        <p:pic>
          <p:nvPicPr>
            <p:cNvPr id="1026" name="Picture 2" descr="Related image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2353" b="92941" l="8824" r="30588">
                          <a14:foregroundMark x1="18824" y1="38824" x2="18824" y2="3882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" t="32798" r="65566" b="6864"/>
            <a:stretch/>
          </p:blipFill>
          <p:spPr bwMode="auto">
            <a:xfrm>
              <a:off x="755576" y="4040746"/>
              <a:ext cx="504056" cy="716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Related image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4118" b="98235" l="66471" r="95294">
                          <a14:foregroundMark x1="82353" y1="41765" x2="82353" y2="417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44" t="34859"/>
            <a:stretch/>
          </p:blipFill>
          <p:spPr bwMode="auto">
            <a:xfrm>
              <a:off x="2339752" y="4075539"/>
              <a:ext cx="648072" cy="789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1233004" y="4447108"/>
              <a:ext cx="521297" cy="2583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000" dirty="0" smtClean="0">
                  <a:latin typeface="FreesiaUPC" panose="020B0604020202020204" pitchFamily="34" charset="-34"/>
                  <a:cs typeface="FreesiaUPC" panose="020B0604020202020204" pitchFamily="34" charset="-34"/>
                </a:rPr>
                <a:t>487</a:t>
              </a:r>
              <a:endParaRPr lang="th-TH" sz="2000" dirty="0">
                <a:latin typeface="FreesiaUPC" panose="020B0604020202020204" pitchFamily="34" charset="-34"/>
                <a:cs typeface="FreesiaUPC" panose="020B0604020202020204" pitchFamily="34" charset="-34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761024" y="4470414"/>
              <a:ext cx="521297" cy="2583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000" dirty="0" smtClean="0">
                  <a:latin typeface="FreesiaUPC" panose="020B0604020202020204" pitchFamily="34" charset="-34"/>
                  <a:cs typeface="FreesiaUPC" panose="020B0604020202020204" pitchFamily="34" charset="-34"/>
                </a:rPr>
                <a:t>214</a:t>
              </a:r>
              <a:endParaRPr lang="th-TH" sz="2000" dirty="0">
                <a:latin typeface="FreesiaUPC" panose="020B0604020202020204" pitchFamily="34" charset="-34"/>
                <a:cs typeface="FreesiaUPC" panose="020B0604020202020204" pitchFamily="34" charset="-34"/>
              </a:endParaRPr>
            </a:p>
          </p:txBody>
        </p:sp>
      </p:grpSp>
      <p:graphicFrame>
        <p:nvGraphicFramePr>
          <p:cNvPr id="22" name="ตัวแทนเนื้อหา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935788"/>
              </p:ext>
            </p:extLst>
          </p:nvPr>
        </p:nvGraphicFramePr>
        <p:xfrm>
          <a:off x="3354759" y="2608432"/>
          <a:ext cx="5766229" cy="3106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6" name="ตัวแทนเนื้อหา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420619"/>
              </p:ext>
            </p:extLst>
          </p:nvPr>
        </p:nvGraphicFramePr>
        <p:xfrm>
          <a:off x="3324853" y="2714493"/>
          <a:ext cx="5796136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92925" y="5391174"/>
            <a:ext cx="3275856" cy="31824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th-TH" sz="16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ที่มา </a:t>
            </a:r>
            <a:r>
              <a:rPr lang="en-US" sz="16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: </a:t>
            </a:r>
            <a:r>
              <a:rPr lang="th-TH" sz="16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ระบบโปรแกรม </a:t>
            </a:r>
            <a:r>
              <a:rPr lang="en-US" sz="16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NTIP </a:t>
            </a:r>
            <a:r>
              <a:rPr lang="th-TH" sz="1600" dirty="0" err="1">
                <a:latin typeface="FreesiaUPC" panose="020B0604020202020204" pitchFamily="34" charset="-34"/>
                <a:cs typeface="FreesiaUPC" panose="020B0604020202020204" pitchFamily="34" charset="-34"/>
              </a:rPr>
              <a:t>ณ</a:t>
            </a:r>
            <a:r>
              <a:rPr lang="en-US" sz="16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r>
              <a:rPr lang="th-TH" sz="16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วันที่ 23 กันยายน 62</a:t>
            </a:r>
            <a:endParaRPr lang="th-TH" sz="16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8685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365421"/>
            <a:ext cx="9036496" cy="1600438"/>
          </a:xfrm>
          <a:prstGeom prst="roundRect">
            <a:avLst/>
          </a:prstGeom>
          <a:ln w="34925" cmpd="tri">
            <a:solidFill>
              <a:srgbClr val="FF000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คาดประมาณผู้ป่วยวัณโรค 760 ราย</a:t>
            </a:r>
            <a:r>
              <a:rPr lang="th-TH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r>
              <a:rPr lang="th-TH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ขึ้นทะเบียนรักษา 701 ราย </a:t>
            </a: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ความครอบคลุมการขึ้นทะเบียนรักษา</a:t>
            </a:r>
            <a:r>
              <a:rPr lang="th-TH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 92.24</a:t>
            </a:r>
          </a:p>
          <a:p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อำเภอที่มีผลงานการขึ้นทะเบียนรายใหม่</a:t>
            </a:r>
            <a:r>
              <a:rPr lang="th-TH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มากที่สุด</a:t>
            </a: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ได้แก่</a:t>
            </a:r>
            <a:r>
              <a:rPr lang="th-TH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อำเภอเมือง ร้อยละ 173.10</a:t>
            </a:r>
          </a:p>
          <a:p>
            <a:r>
              <a:rPr lang="th-TH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รองลงมา </a:t>
            </a:r>
            <a:r>
              <a:rPr lang="th-TH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อำเภอกบินทร์บุรี ร้อยละ </a:t>
            </a:r>
            <a:r>
              <a:rPr lang="th-TH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91.74 อำเภอ</a:t>
            </a:r>
            <a:r>
              <a:rPr lang="th-TH" sz="22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ศรีมโหสถ</a:t>
            </a:r>
            <a:r>
              <a:rPr lang="th-TH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ร้อยละ 82.76</a:t>
            </a:r>
            <a:endParaRPr lang="th-TH" sz="2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697260"/>
          </a:xfrm>
        </p:spPr>
        <p:txBody>
          <a:bodyPr>
            <a:normAutofit fontScale="90000"/>
          </a:bodyPr>
          <a:lstStyle/>
          <a:p>
            <a:r>
              <a:rPr lang="th-TH" sz="3200" b="1" dirty="0" smtClean="0">
                <a:solidFill>
                  <a:schemeClr val="tx2">
                    <a:lumMod val="75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จำนวนผู้ป่วยวัณโรครายใหม่ที่ขึ้นทะเบียนรักษา ปี 2562 จังหวัดปราจีนบุรี</a:t>
            </a:r>
            <a:endParaRPr lang="th-TH" sz="3200" b="1" dirty="0">
              <a:solidFill>
                <a:schemeClr val="tx2">
                  <a:lumMod val="75000"/>
                </a:schemeClr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4147212"/>
              </p:ext>
            </p:extLst>
          </p:nvPr>
        </p:nvGraphicFramePr>
        <p:xfrm>
          <a:off x="1" y="409228"/>
          <a:ext cx="8964488" cy="3039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45812" y="5354883"/>
            <a:ext cx="3275856" cy="31824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th-TH" sz="16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ที่มา </a:t>
            </a:r>
            <a:r>
              <a:rPr lang="en-US" sz="16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: </a:t>
            </a:r>
            <a:r>
              <a:rPr lang="th-TH" sz="16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ระบบโปรแกรม </a:t>
            </a:r>
            <a:r>
              <a:rPr lang="en-US" sz="16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NTIP</a:t>
            </a:r>
            <a:r>
              <a:rPr lang="th-TH" sz="16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ณ</a:t>
            </a:r>
            <a:r>
              <a:rPr lang="en-US" sz="16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r>
              <a:rPr lang="th-TH" sz="16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วันที่ 23 กันยายน 62</a:t>
            </a:r>
            <a:endParaRPr lang="th-TH" sz="16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4726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27584" y="193204"/>
            <a:ext cx="7488832" cy="697260"/>
          </a:xfrm>
        </p:spPr>
        <p:txBody>
          <a:bodyPr>
            <a:normAutofit/>
          </a:bodyPr>
          <a:lstStyle/>
          <a:p>
            <a:r>
              <a:rPr lang="th-TH" sz="3600" b="1" dirty="0" smtClean="0">
                <a:solidFill>
                  <a:schemeClr val="tx2">
                    <a:lumMod val="75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  ผลการรักษาวัณโรครายใหม่ในปอด</a:t>
            </a:r>
            <a:endParaRPr lang="th-TH" sz="3600" b="1" dirty="0">
              <a:solidFill>
                <a:schemeClr val="tx2">
                  <a:lumMod val="75000"/>
                </a:schemeClr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graphicFrame>
        <p:nvGraphicFramePr>
          <p:cNvPr id="6" name="ตัวแทนเนื้อหา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2590490"/>
              </p:ext>
            </p:extLst>
          </p:nvPr>
        </p:nvGraphicFramePr>
        <p:xfrm>
          <a:off x="2071" y="1091724"/>
          <a:ext cx="914400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0552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1259632" y="0"/>
            <a:ext cx="7021288" cy="697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200" b="1" dirty="0" smtClean="0">
                <a:solidFill>
                  <a:schemeClr val="tx2">
                    <a:lumMod val="75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การค้นหาประชากรกลุ่มเสี่ยงเป้าหมาย ปี 2562</a:t>
            </a:r>
            <a:endParaRPr lang="th-TH" sz="3200" b="1" dirty="0">
              <a:solidFill>
                <a:schemeClr val="tx2">
                  <a:lumMod val="75000"/>
                </a:schemeClr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067155"/>
              </p:ext>
            </p:extLst>
          </p:nvPr>
        </p:nvGraphicFramePr>
        <p:xfrm>
          <a:off x="683568" y="697260"/>
          <a:ext cx="7992888" cy="4572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49638"/>
                <a:gridCol w="2262930"/>
                <a:gridCol w="1837769"/>
                <a:gridCol w="1042551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FreesiaUPC" pitchFamily="34" charset="-34"/>
                          <a:cs typeface="FreesiaUPC" pitchFamily="34" charset="-34"/>
                        </a:rPr>
                        <a:t>กลุ่มเป้าหมาย</a:t>
                      </a:r>
                      <a:endParaRPr lang="th-TH" sz="2400" b="1" dirty="0"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FreesiaUPC" pitchFamily="34" charset="-34"/>
                          <a:cs typeface="FreesiaUPC" pitchFamily="34" charset="-34"/>
                        </a:rPr>
                        <a:t>จำนวนคัดกรองทั้งหมด</a:t>
                      </a:r>
                      <a:endParaRPr lang="th-TH" sz="2400" b="1" dirty="0"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FreesiaUPC" pitchFamily="34" charset="-34"/>
                          <a:cs typeface="FreesiaUPC" pitchFamily="34" charset="-34"/>
                        </a:rPr>
                        <a:t>พบว่าเป็นวัณโรค</a:t>
                      </a:r>
                      <a:endParaRPr lang="th-TH" sz="2400" b="1" dirty="0"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FreesiaUPC" pitchFamily="34" charset="-34"/>
                          <a:cs typeface="FreesiaUPC" pitchFamily="34" charset="-34"/>
                        </a:rPr>
                        <a:t>ร้อยละ</a:t>
                      </a:r>
                      <a:endParaRPr lang="th-TH" sz="2400" b="1" dirty="0"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/>
                </a:tc>
              </a:tr>
              <a:tr h="433626"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latin typeface="FreesiaUPC" pitchFamily="34" charset="-34"/>
                          <a:cs typeface="FreesiaUPC" pitchFamily="34" charset="-34"/>
                        </a:rPr>
                        <a:t>1.ผู้สัมผัส</a:t>
                      </a:r>
                      <a:endParaRPr lang="th-TH" sz="2400" b="1" dirty="0"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FreesiaUPC" pitchFamily="34" charset="-34"/>
                          <a:cs typeface="FreesiaUPC" pitchFamily="34" charset="-34"/>
                        </a:rPr>
                        <a:t>1,222</a:t>
                      </a:r>
                      <a:endParaRPr lang="th-TH" sz="2400" b="1" dirty="0"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FreesiaUPC" pitchFamily="34" charset="-34"/>
                          <a:cs typeface="FreesiaUPC" pitchFamily="34" charset="-34"/>
                        </a:rPr>
                        <a:t>142</a:t>
                      </a:r>
                      <a:endParaRPr lang="th-TH" sz="2400" b="1" dirty="0"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11.48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433626"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latin typeface="FreesiaUPC" pitchFamily="34" charset="-34"/>
                          <a:cs typeface="FreesiaUPC" pitchFamily="34" charset="-34"/>
                        </a:rPr>
                        <a:t>2. </a:t>
                      </a:r>
                      <a:r>
                        <a:rPr lang="en-US" sz="2400" b="1" dirty="0" smtClean="0">
                          <a:latin typeface="FreesiaUPC" pitchFamily="34" charset="-34"/>
                          <a:cs typeface="FreesiaUPC" pitchFamily="34" charset="-34"/>
                        </a:rPr>
                        <a:t>HIV</a:t>
                      </a:r>
                      <a:endParaRPr lang="th-TH" sz="2400" b="1" dirty="0"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FreesiaUPC" pitchFamily="34" charset="-34"/>
                          <a:cs typeface="FreesiaUPC" pitchFamily="34" charset="-34"/>
                        </a:rPr>
                        <a:t>2,154</a:t>
                      </a:r>
                      <a:endParaRPr lang="th-TH" sz="2400" b="1" dirty="0"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FreesiaUPC" pitchFamily="34" charset="-34"/>
                          <a:cs typeface="FreesiaUPC" pitchFamily="34" charset="-34"/>
                        </a:rPr>
                        <a:t>23</a:t>
                      </a:r>
                      <a:endParaRPr lang="th-TH" sz="2400" b="1" dirty="0"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1.02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433626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FreesiaUPC" pitchFamily="34" charset="-34"/>
                          <a:cs typeface="FreesiaUPC" pitchFamily="34" charset="-34"/>
                        </a:rPr>
                        <a:t>3. </a:t>
                      </a:r>
                      <a:r>
                        <a:rPr lang="th-TH" sz="2400" b="1" dirty="0" smtClean="0">
                          <a:latin typeface="FreesiaUPC" pitchFamily="34" charset="-34"/>
                          <a:cs typeface="FreesiaUPC" pitchFamily="34" charset="-34"/>
                        </a:rPr>
                        <a:t>ผู้ป่วยโรคเบาหวาน</a:t>
                      </a:r>
                      <a:endParaRPr lang="th-TH" sz="2400" b="1" dirty="0"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FreesiaUPC" pitchFamily="34" charset="-34"/>
                          <a:cs typeface="FreesiaUPC" pitchFamily="34" charset="-34"/>
                        </a:rPr>
                        <a:t>8,328</a:t>
                      </a:r>
                      <a:endParaRPr lang="th-TH" sz="2400" b="1" dirty="0"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FreesiaUPC" pitchFamily="34" charset="-34"/>
                          <a:cs typeface="FreesiaUPC" pitchFamily="34" charset="-34"/>
                        </a:rPr>
                        <a:t>49</a:t>
                      </a:r>
                      <a:endParaRPr lang="th-TH" sz="2400" b="1" dirty="0"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0.59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433626"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latin typeface="FreesiaUPC" pitchFamily="34" charset="-34"/>
                          <a:cs typeface="FreesiaUPC" pitchFamily="34" charset="-34"/>
                        </a:rPr>
                        <a:t>4. ผู้ต้องขัง</a:t>
                      </a:r>
                      <a:endParaRPr lang="th-TH" sz="2400" b="1" dirty="0"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FreesiaUPC" pitchFamily="34" charset="-34"/>
                          <a:cs typeface="FreesiaUPC" pitchFamily="34" charset="-34"/>
                        </a:rPr>
                        <a:t>2,756</a:t>
                      </a:r>
                      <a:endParaRPr lang="th-TH" sz="2400" b="1" dirty="0"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FreesiaUPC" pitchFamily="34" charset="-34"/>
                          <a:cs typeface="FreesiaUPC" pitchFamily="34" charset="-34"/>
                        </a:rPr>
                        <a:t>41</a:t>
                      </a:r>
                      <a:endParaRPr lang="th-TH" sz="2400" b="1" dirty="0"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1.49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433626"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latin typeface="FreesiaUPC" pitchFamily="34" charset="-34"/>
                          <a:cs typeface="FreesiaUPC" pitchFamily="34" charset="-34"/>
                        </a:rPr>
                        <a:t>5. แรงงานข้ามชาติ</a:t>
                      </a:r>
                      <a:endParaRPr lang="th-TH" sz="2400" b="1" dirty="0"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FreesiaUPC" pitchFamily="34" charset="-34"/>
                          <a:cs typeface="FreesiaUPC" pitchFamily="34" charset="-34"/>
                        </a:rPr>
                        <a:t>158</a:t>
                      </a:r>
                      <a:endParaRPr lang="th-TH" sz="2400" b="1" dirty="0"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FreesiaUPC" pitchFamily="34" charset="-34"/>
                          <a:cs typeface="FreesiaUPC" pitchFamily="34" charset="-34"/>
                        </a:rPr>
                        <a:t>11</a:t>
                      </a:r>
                      <a:endParaRPr lang="th-TH" sz="2400" b="1" dirty="0"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0.48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433626"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latin typeface="FreesiaUPC" pitchFamily="34" charset="-34"/>
                          <a:cs typeface="FreesiaUPC" pitchFamily="34" charset="-34"/>
                        </a:rPr>
                        <a:t>6. ผู้สูงอายุ</a:t>
                      </a:r>
                      <a:endParaRPr lang="th-TH" sz="2400" b="1" dirty="0"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FreesiaUPC" pitchFamily="34" charset="-34"/>
                          <a:cs typeface="FreesiaUPC" pitchFamily="34" charset="-34"/>
                        </a:rPr>
                        <a:t>18,384</a:t>
                      </a:r>
                      <a:endParaRPr lang="th-TH" sz="2400" b="1" dirty="0"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FreesiaUPC" pitchFamily="34" charset="-34"/>
                          <a:cs typeface="FreesiaUPC" pitchFamily="34" charset="-34"/>
                        </a:rPr>
                        <a:t>88</a:t>
                      </a:r>
                      <a:endParaRPr lang="th-TH" sz="2400" b="1" dirty="0"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0.48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433626"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latin typeface="FreesiaUPC" pitchFamily="34" charset="-34"/>
                          <a:cs typeface="FreesiaUPC" pitchFamily="34" charset="-34"/>
                        </a:rPr>
                        <a:t>7.บุคลากรการแพทย์</a:t>
                      </a:r>
                      <a:r>
                        <a:rPr lang="th-TH" sz="2400" b="1" dirty="0" err="1" smtClean="0">
                          <a:latin typeface="FreesiaUPC" pitchFamily="34" charset="-34"/>
                          <a:cs typeface="FreesiaUPC" pitchFamily="34" charset="-34"/>
                        </a:rPr>
                        <a:t>และสธ</a:t>
                      </a:r>
                      <a:r>
                        <a:rPr lang="th-TH" sz="2400" b="1" dirty="0" smtClean="0">
                          <a:latin typeface="FreesiaUPC" pitchFamily="34" charset="-34"/>
                          <a:cs typeface="FreesiaUPC" pitchFamily="34" charset="-34"/>
                        </a:rPr>
                        <a:t>.</a:t>
                      </a:r>
                      <a:endParaRPr lang="th-TH" sz="2400" b="1" dirty="0"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FreesiaUPC" pitchFamily="34" charset="-34"/>
                          <a:cs typeface="FreesiaUPC" pitchFamily="34" charset="-34"/>
                        </a:rPr>
                        <a:t>2,454</a:t>
                      </a:r>
                      <a:endParaRPr lang="th-TH" sz="2400" b="1" dirty="0"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FreesiaUPC" pitchFamily="34" charset="-34"/>
                          <a:cs typeface="FreesiaUPC" pitchFamily="34" charset="-34"/>
                        </a:rPr>
                        <a:t>3</a:t>
                      </a:r>
                      <a:endParaRPr lang="th-TH" sz="2400" b="1" dirty="0"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0.12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433626"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latin typeface="FreesiaUPC" pitchFamily="34" charset="-34"/>
                          <a:cs typeface="FreesiaUPC" pitchFamily="34" charset="-34"/>
                        </a:rPr>
                        <a:t>8. อื่นๆ</a:t>
                      </a:r>
                      <a:endParaRPr lang="th-TH" sz="2400" b="1" dirty="0"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FreesiaUPC" pitchFamily="34" charset="-34"/>
                          <a:cs typeface="FreesiaUPC" pitchFamily="34" charset="-34"/>
                        </a:rPr>
                        <a:t>2,532</a:t>
                      </a:r>
                      <a:endParaRPr lang="th-TH" sz="2400" b="1" dirty="0"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FreesiaUPC" pitchFamily="34" charset="-34"/>
                          <a:cs typeface="FreesiaUPC" pitchFamily="34" charset="-34"/>
                        </a:rPr>
                        <a:t>62</a:t>
                      </a:r>
                      <a:endParaRPr lang="th-TH" sz="2400" b="1" dirty="0"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2.45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 marL="9525" marR="9525" marT="9525" marB="0" anchor="b"/>
                </a:tc>
              </a:tr>
              <a:tr h="433626"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latin typeface="FreesiaUPC" pitchFamily="34" charset="-34"/>
                          <a:cs typeface="FreesiaUPC" pitchFamily="34" charset="-34"/>
                        </a:rPr>
                        <a:t>รวม</a:t>
                      </a:r>
                      <a:endParaRPr lang="th-TH" sz="2400" b="1" dirty="0"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FreesiaUPC" pitchFamily="34" charset="-34"/>
                          <a:cs typeface="FreesiaUPC" pitchFamily="34" charset="-34"/>
                        </a:rPr>
                        <a:t>38,114</a:t>
                      </a:r>
                      <a:endParaRPr lang="th-TH" sz="2400" b="1" dirty="0"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FreesiaUPC" pitchFamily="34" charset="-34"/>
                          <a:cs typeface="FreesiaUPC" pitchFamily="34" charset="-34"/>
                        </a:rPr>
                        <a:t>445</a:t>
                      </a:r>
                      <a:endParaRPr lang="th-TH" sz="2400" b="1" dirty="0"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1.17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843831" y="5393346"/>
            <a:ext cx="3275856" cy="31824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th-TH" sz="16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ที่มา </a:t>
            </a:r>
            <a:r>
              <a:rPr lang="en-US" sz="16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: </a:t>
            </a:r>
            <a:r>
              <a:rPr lang="th-TH" sz="16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ระบบโปรแกรม </a:t>
            </a:r>
            <a:r>
              <a:rPr lang="en-US" sz="16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NTIP </a:t>
            </a:r>
            <a:r>
              <a:rPr lang="th-TH" sz="16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ณ</a:t>
            </a:r>
            <a:r>
              <a:rPr lang="en-US" sz="16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r>
              <a:rPr lang="th-TH" sz="16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วันที่ 23 กันยายน 62</a:t>
            </a:r>
            <a:endParaRPr lang="th-TH" sz="16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256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38000"/>
            <a:ext cx="8229600" cy="952500"/>
          </a:xfrm>
        </p:spPr>
        <p:txBody>
          <a:bodyPr>
            <a:noAutofit/>
          </a:bodyPr>
          <a:lstStyle/>
          <a:p>
            <a:r>
              <a:rPr lang="th-TH" sz="6000" b="1" dirty="0" smtClean="0">
                <a:solidFill>
                  <a:schemeClr val="accent2">
                    <a:lumMod val="5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รางวัลผลงานยอดเยี่ยม</a:t>
            </a:r>
            <a:endParaRPr lang="th-TH" sz="6000" b="1" dirty="0">
              <a:solidFill>
                <a:schemeClr val="accent2">
                  <a:lumMod val="50000"/>
                </a:schemeClr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pic>
        <p:nvPicPr>
          <p:cNvPr id="5" name="Picture 2" descr="D:\รูปกิจกรรมวัณโรค\รูปงานวิชาการกรีนนารี่ เขาใหญ่\3674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242" y="1057300"/>
            <a:ext cx="6408712" cy="393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สี่เหลี่ยมผืนผ้ามุมมน 3"/>
          <p:cNvSpPr/>
          <p:nvPr/>
        </p:nvSpPr>
        <p:spPr>
          <a:xfrm>
            <a:off x="975100" y="4531004"/>
            <a:ext cx="72008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รางวัลผลงานยอดเยี่ยม ระดับจังหวัด ด้าน “ผลสำเร็จการรักษา</a:t>
            </a:r>
            <a:br>
              <a:rPr lang="th-TH" b="1" dirty="0" smtClean="0">
                <a:latin typeface="FreesiaUPC" panose="020B0604020202020204" pitchFamily="34" charset="-34"/>
                <a:cs typeface="FreesiaUPC" panose="020B0604020202020204" pitchFamily="34" charset="-34"/>
              </a:rPr>
            </a:br>
            <a:r>
              <a:rPr lang="th-TH" b="1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วัณโรคตามตัวชี้วัดกระทรวงสาธารณสุข ปีงบประมาณ 2562”</a:t>
            </a:r>
            <a:endParaRPr lang="th-TH" b="1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39170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457200" y="1380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6000" b="1" smtClean="0">
                <a:solidFill>
                  <a:schemeClr val="accent2">
                    <a:lumMod val="5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รางวัลผลงานยอดเยี่ยม</a:t>
            </a:r>
            <a:endParaRPr lang="th-TH" sz="6000" b="1" dirty="0">
              <a:solidFill>
                <a:schemeClr val="accent2">
                  <a:lumMod val="50000"/>
                </a:schemeClr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082488"/>
            <a:ext cx="5726533" cy="4023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สี่เหลี่ยมผืนผ้ามุมมน 5"/>
          <p:cNvSpPr/>
          <p:nvPr/>
        </p:nvSpPr>
        <p:spPr>
          <a:xfrm>
            <a:off x="899592" y="4153644"/>
            <a:ext cx="7989388" cy="1417340"/>
          </a:xfrm>
          <a:prstGeom prst="roundRect">
            <a:avLst>
              <a:gd name="adj" fmla="val 896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รางวัลผลงานวัณโรคยอดเยี่ยม ระดับ รพศ./</a:t>
            </a:r>
            <a:r>
              <a:rPr lang="th-TH" b="1" dirty="0" err="1" smtClean="0">
                <a:latin typeface="FreesiaUPC" panose="020B0604020202020204" pitchFamily="34" charset="-34"/>
                <a:cs typeface="FreesiaUPC" panose="020B0604020202020204" pitchFamily="34" charset="-34"/>
              </a:rPr>
              <a:t>รพท</a:t>
            </a:r>
            <a:r>
              <a:rPr lang="th-TH" b="1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. ด้าน ผลสำเร็จการรักษาวัณโรคตามตัวชี้วัดกระทรวงสาธารณสุข ปีงบประมาณ 2561</a:t>
            </a:r>
          </a:p>
          <a:p>
            <a:pPr algn="ctr"/>
            <a:r>
              <a:rPr lang="th-TH" b="1" dirty="0" smtClean="0">
                <a:latin typeface="FreesiaUPC" panose="020B0604020202020204" pitchFamily="34" charset="-34"/>
                <a:cs typeface="+mj-cs"/>
              </a:rPr>
              <a:t>“</a:t>
            </a:r>
            <a:r>
              <a:rPr lang="th-TH" b="1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โรงพยาบาลเจ้าพระยาอภัย</a:t>
            </a:r>
            <a:r>
              <a:rPr lang="th-TH" b="1" dirty="0" err="1" smtClean="0">
                <a:latin typeface="FreesiaUPC" panose="020B0604020202020204" pitchFamily="34" charset="-34"/>
                <a:cs typeface="FreesiaUPC" panose="020B0604020202020204" pitchFamily="34" charset="-34"/>
              </a:rPr>
              <a:t>ภูเบ</a:t>
            </a:r>
            <a:r>
              <a:rPr lang="th-TH" b="1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ศร</a:t>
            </a:r>
            <a:r>
              <a:rPr lang="th-TH" b="1" dirty="0" smtClean="0">
                <a:latin typeface="FreesiaUPC" panose="020B0604020202020204" pitchFamily="34" charset="-34"/>
                <a:cs typeface="+mj-cs"/>
              </a:rPr>
              <a:t>”</a:t>
            </a:r>
            <a:r>
              <a:rPr lang="th-TH" b="1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 ”</a:t>
            </a:r>
            <a:endParaRPr lang="th-TH" b="1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1702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à¸à¸¥à¸à¸²à¸£à¸à¹à¸à¸«à¸²à¸£à¸¹à¸à¸ à¸²à¸à¸ªà¸³à¸«à¸£à¸±à¸ à¸à¹à¸à¹à¸«à¹à¸à¸ à¸à¸à¸à¹à¸§à¸¢à¸«à¸²à¸¢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" y="193204"/>
            <a:ext cx="5004048" cy="537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12" r="68089"/>
          <a:stretch/>
        </p:blipFill>
        <p:spPr bwMode="auto">
          <a:xfrm>
            <a:off x="4586781" y="409228"/>
            <a:ext cx="3903214" cy="48017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3465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แผนภูมิ 3"/>
          <p:cNvGraphicFramePr/>
          <p:nvPr>
            <p:extLst>
              <p:ext uri="{D42A27DB-BD31-4B8C-83A1-F6EECF244321}">
                <p14:modId xmlns:p14="http://schemas.microsoft.com/office/powerpoint/2010/main" val="2280077480"/>
              </p:ext>
            </p:extLst>
          </p:nvPr>
        </p:nvGraphicFramePr>
        <p:xfrm>
          <a:off x="179512" y="697261"/>
          <a:ext cx="8964488" cy="4860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1763688" y="157200"/>
            <a:ext cx="6352501" cy="655958"/>
          </a:xfrm>
          <a:prstGeom prst="roundRect">
            <a:avLst>
              <a:gd name="adj" fmla="val 16667"/>
            </a:avLst>
          </a:prstGeom>
          <a:noFill/>
          <a:ln w="12700">
            <a:noFill/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/>
          <a:lstStyle/>
          <a:p>
            <a:pPr algn="ctr">
              <a:spcAft>
                <a:spcPts val="833"/>
              </a:spcAft>
              <a:defRPr/>
            </a:pPr>
            <a:r>
              <a:rPr lang="th-TH" sz="3667" b="1" dirty="0">
                <a:solidFill>
                  <a:srgbClr val="0000CC"/>
                </a:solidFill>
                <a:latin typeface="TH SarabunPSK" pitchFamily="34" charset="-34"/>
                <a:ea typeface="Angsana New" pitchFamily="18" charset="-34"/>
                <a:cs typeface="JasmineUPC" pitchFamily="18" charset="-34"/>
              </a:rPr>
              <a:t>10 อันดับโรคสูงสุดที่เฝ้าระวัง ปราจีนบุรี</a:t>
            </a:r>
            <a:endParaRPr lang="th-TH" sz="3667" dirty="0">
              <a:solidFill>
                <a:srgbClr val="0000CC"/>
              </a:solidFill>
              <a:cs typeface="Jasmine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358285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778000" y="190500"/>
            <a:ext cx="5827448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GB" sz="2667" b="1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122713" y="1391492"/>
            <a:ext cx="9001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th-TH" sz="3600" b="1" dirty="0">
                <a:latin typeface="Angsana New" pitchFamily="18" charset="-34"/>
                <a:cs typeface="JasmineUPC" pitchFamily="18" charset="-34"/>
              </a:rPr>
              <a:t>	</a:t>
            </a:r>
            <a:r>
              <a:rPr lang="th-TH" sz="3600" b="1" kern="400" dirty="0" smtClean="0">
                <a:latin typeface="Angsana New" pitchFamily="18" charset="-34"/>
                <a:cs typeface="JasmineUPC" pitchFamily="18" charset="-34"/>
              </a:rPr>
              <a:t>สถานการณ์</a:t>
            </a:r>
            <a:r>
              <a:rPr lang="th-TH" sz="3600" b="1" kern="400" dirty="0">
                <a:latin typeface="Angsana New" pitchFamily="18" charset="-34"/>
                <a:cs typeface="JasmineUPC" pitchFamily="18" charset="-34"/>
              </a:rPr>
              <a:t>ประเทศไทย ปี </a:t>
            </a:r>
            <a:r>
              <a:rPr lang="th-TH" sz="3600" b="1" kern="400" dirty="0" smtClean="0">
                <a:latin typeface="Angsana New" pitchFamily="18" charset="-34"/>
                <a:cs typeface="JasmineUPC" pitchFamily="18" charset="-34"/>
              </a:rPr>
              <a:t>2561 </a:t>
            </a:r>
            <a:r>
              <a:rPr lang="th-TH" sz="3600" b="1" kern="400" dirty="0" smtClean="0">
                <a:solidFill>
                  <a:srgbClr val="000099"/>
                </a:solidFill>
                <a:latin typeface="Angsana New" pitchFamily="18" charset="-34"/>
                <a:cs typeface="JasmineUPC" pitchFamily="18" charset="-34"/>
              </a:rPr>
              <a:t>ผู้ป่วย 17 ราย ผู้เสียชีวิต 17 ราย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th-TH" sz="3600" b="1" kern="400" dirty="0" smtClean="0">
                <a:solidFill>
                  <a:srgbClr val="000099"/>
                </a:solidFill>
                <a:latin typeface="Angsana New" pitchFamily="18" charset="-34"/>
                <a:cs typeface="JasmineUPC" pitchFamily="18" charset="-34"/>
              </a:rPr>
              <a:t>         ปี 2562 เสียชีวิต 2 ราย จ.สุรินทร์ จ.นครศรีธรรมราช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th-TH" sz="3600" b="1" kern="400" dirty="0" smtClean="0">
                <a:solidFill>
                  <a:srgbClr val="000099"/>
                </a:solidFill>
                <a:latin typeface="Angsana New" pitchFamily="18" charset="-34"/>
                <a:cs typeface="JasmineUPC" pitchFamily="18" charset="-34"/>
              </a:rPr>
              <a:t>	</a:t>
            </a:r>
            <a:r>
              <a:rPr lang="th-TH" sz="3600" b="1" kern="4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ปราจีนบุรี ตั้งแต่ปี 5</a:t>
            </a:r>
            <a:r>
              <a:rPr lang="en-US" sz="3600" b="1" kern="4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8</a:t>
            </a:r>
            <a:r>
              <a:rPr lang="th-TH" sz="3600" b="1" kern="4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-62 ไม่พบผู้ป่วย และ ผู้เสียชีวิต</a:t>
            </a:r>
          </a:p>
        </p:txBody>
      </p:sp>
      <p:sp>
        <p:nvSpPr>
          <p:cNvPr id="9220" name="Rectangle 16"/>
          <p:cNvSpPr>
            <a:spLocks noChangeArrowheads="1"/>
          </p:cNvSpPr>
          <p:nvPr/>
        </p:nvSpPr>
        <p:spPr bwMode="auto">
          <a:xfrm>
            <a:off x="2051720" y="121196"/>
            <a:ext cx="564062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th-TH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JasmineUPC" pitchFamily="18" charset="-34"/>
              </a:rPr>
              <a:t>สถานการณ์โรคพิษสุนัขบ้า</a:t>
            </a:r>
            <a:endParaRPr lang="en-US" sz="4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JasmineUPC" pitchFamily="18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07504" y="4443417"/>
            <a:ext cx="90212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th-TH" sz="3600" b="1" dirty="0">
                <a:solidFill>
                  <a:srgbClr val="C00000"/>
                </a:solidFill>
                <a:latin typeface="Angsana New" pitchFamily="18" charset="-34"/>
                <a:cs typeface="JasmineUPC" pitchFamily="18" charset="-34"/>
              </a:rPr>
              <a:t>ปี 62 ปราจีนบุรี ทั้ง 7 </a:t>
            </a:r>
            <a:r>
              <a:rPr lang="th-TH" sz="3600" b="1" dirty="0" smtClean="0">
                <a:solidFill>
                  <a:srgbClr val="C00000"/>
                </a:solidFill>
                <a:latin typeface="Angsana New" pitchFamily="18" charset="-34"/>
                <a:cs typeface="JasmineUPC" pitchFamily="18" charset="-34"/>
              </a:rPr>
              <a:t>อำเภอเป็น</a:t>
            </a:r>
            <a:r>
              <a:rPr lang="th-TH" sz="3600" b="1" dirty="0">
                <a:solidFill>
                  <a:srgbClr val="C00000"/>
                </a:solidFill>
                <a:latin typeface="Angsana New" pitchFamily="18" charset="-34"/>
                <a:cs typeface="JasmineUPC" pitchFamily="18" charset="-34"/>
              </a:rPr>
              <a:t>พื้นที่เสี่ยงสูงโรคพิษสุนัข</a:t>
            </a:r>
            <a:r>
              <a:rPr lang="th-TH" sz="3600" b="1" dirty="0" smtClean="0">
                <a:solidFill>
                  <a:srgbClr val="C00000"/>
                </a:solidFill>
                <a:latin typeface="Angsana New" pitchFamily="18" charset="-34"/>
                <a:cs typeface="JasmineUPC" pitchFamily="18" charset="-34"/>
              </a:rPr>
              <a:t>บ้า</a:t>
            </a:r>
            <a:endParaRPr lang="th-TH" sz="3600" b="1" dirty="0">
              <a:solidFill>
                <a:srgbClr val="C00000"/>
              </a:solidFill>
              <a:latin typeface="Angsana New" pitchFamily="18" charset="-34"/>
              <a:cs typeface="Jasmine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2919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1907704" y="121196"/>
            <a:ext cx="6120672" cy="1131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th-TH" sz="3375" b="1" dirty="0">
                <a:solidFill>
                  <a:srgbClr val="0000CC"/>
                </a:solidFill>
                <a:cs typeface="JasmineUPC" pitchFamily="18" charset="-34"/>
              </a:rPr>
              <a:t>จำนวนสัตว์ตรวจพบเชื้อ/ผู้สัมผัสโรคได้รับวัคซีนป้องกันโรคพิษสุนัขบ้า ปี </a:t>
            </a:r>
            <a:r>
              <a:rPr lang="th-TH" sz="3375" b="1" dirty="0" smtClean="0">
                <a:solidFill>
                  <a:srgbClr val="0000CC"/>
                </a:solidFill>
                <a:cs typeface="JasmineUPC" pitchFamily="18" charset="-34"/>
              </a:rPr>
              <a:t>2562</a:t>
            </a:r>
            <a:endParaRPr lang="en-US" sz="3375" b="1" dirty="0">
              <a:solidFill>
                <a:srgbClr val="0000CC"/>
              </a:solidFill>
              <a:cs typeface="JasmineUPC" pitchFamily="18" charset="-34"/>
            </a:endParaRPr>
          </a:p>
        </p:txBody>
      </p:sp>
      <p:sp>
        <p:nvSpPr>
          <p:cNvPr id="6" name="TextBox 23"/>
          <p:cNvSpPr txBox="1"/>
          <p:nvPr/>
        </p:nvSpPr>
        <p:spPr>
          <a:xfrm>
            <a:off x="179512" y="5391835"/>
            <a:ext cx="6223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500" dirty="0">
                <a:latin typeface="JasmineUPC" panose="02020603050405020304" pitchFamily="18" charset="-34"/>
                <a:cs typeface="JasmineUPC" panose="02020603050405020304" pitchFamily="18" charset="-34"/>
              </a:rPr>
              <a:t>หมายเหตุ ข้อมูล</a:t>
            </a:r>
            <a:r>
              <a:rPr lang="en-US" sz="1500" dirty="0"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en-US" sz="1500" u="sng" dirty="0">
                <a:latin typeface="JasmineUPC" panose="02020603050405020304" pitchFamily="18" charset="-34"/>
                <a:cs typeface="JasmineUPC" panose="02020603050405020304" pitchFamily="18" charset="-34"/>
                <a:hlinkClick r:id="rId3"/>
              </a:rPr>
              <a:t>thairabieas.net</a:t>
            </a:r>
            <a:r>
              <a:rPr lang="en-US" sz="1500" dirty="0">
                <a:latin typeface="JasmineUPC" panose="02020603050405020304" pitchFamily="18" charset="-34"/>
                <a:cs typeface="JasmineUPC" panose="02020603050405020304" pitchFamily="18" charset="-34"/>
              </a:rPr>
              <a:t> , </a:t>
            </a:r>
            <a:r>
              <a:rPr lang="th-TH" sz="1500" dirty="0">
                <a:latin typeface="JasmineUPC" panose="02020603050405020304" pitchFamily="18" charset="-34"/>
                <a:cs typeface="JasmineUPC" panose="02020603050405020304" pitchFamily="18" charset="-34"/>
              </a:rPr>
              <a:t>รายงาน </a:t>
            </a:r>
            <a:r>
              <a:rPr lang="en-US" sz="1500" dirty="0">
                <a:latin typeface="JasmineUPC" panose="02020603050405020304" pitchFamily="18" charset="-34"/>
                <a:cs typeface="JasmineUPC" panose="02020603050405020304" pitchFamily="18" charset="-34"/>
              </a:rPr>
              <a:t>Rabies 1 </a:t>
            </a:r>
            <a:r>
              <a:rPr lang="th-TH" sz="1500" dirty="0">
                <a:latin typeface="JasmineUPC" panose="02020603050405020304" pitchFamily="18" charset="-34"/>
                <a:cs typeface="JasmineUPC" panose="02020603050405020304" pitchFamily="18" charset="-34"/>
              </a:rPr>
              <a:t>(ณ </a:t>
            </a:r>
            <a:r>
              <a:rPr lang="th-TH" sz="15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21 สิงหาคม 2562)</a:t>
            </a:r>
            <a:endParaRPr lang="th-TH" sz="15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524968"/>
              </p:ext>
            </p:extLst>
          </p:nvPr>
        </p:nvGraphicFramePr>
        <p:xfrm>
          <a:off x="251520" y="1417340"/>
          <a:ext cx="8712969" cy="39030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0922"/>
                <a:gridCol w="1677390"/>
                <a:gridCol w="994197"/>
                <a:gridCol w="1185125"/>
                <a:gridCol w="872767"/>
                <a:gridCol w="780896"/>
                <a:gridCol w="872767"/>
                <a:gridCol w="1198905"/>
              </a:tblGrid>
              <a:tr h="633703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อำเภอ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ตำบล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จำนวนที่พบเชื้อพิษสุนัขบ้า (ตัวอย่าง)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ผู้สัมผัสสัตว์ที่ตรวจพบเชื้อพิษสุนัขบ้า (ราย)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การฉีดวัคซีนป้องกันโรคพิษสุนัขบ้าในผู้สัมผัส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อยู่ระหว่างการฉีดวัคซีน * (ราย)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/>
                </a:tc>
              </a:tr>
              <a:tr h="316851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ฉีดวัคซีนครบชุด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ฉีดวัคซีนไม่ครบ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45588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จำนวน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ร้อยละ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168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เมือง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บางเดชะ (</a:t>
                      </a:r>
                      <a:r>
                        <a:rPr lang="th-TH" sz="200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ม.6)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2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2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100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</a:rPr>
                        <a:t>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</a:rPr>
                        <a:t>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/>
                </a:tc>
              </a:tr>
              <a:tr h="3168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รอบเมือง (</a:t>
                      </a:r>
                      <a:r>
                        <a:rPr lang="th-TH" sz="200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ม.9)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100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</a:rPr>
                        <a:t>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</a:rPr>
                        <a:t>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/>
                </a:tc>
              </a:tr>
              <a:tr h="3168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บ้านพระ (</a:t>
                      </a:r>
                      <a:r>
                        <a:rPr lang="th-TH" sz="200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ม.6)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9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9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100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</a:rPr>
                        <a:t>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/>
                </a:tc>
              </a:tr>
              <a:tr h="3168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ea typeface="Times New Roman" panose="02020603050405020304" pitchFamily="18" charset="0"/>
                          <a:cs typeface="JasmineUPC" panose="02020603050405020304" pitchFamily="18" charset="-34"/>
                        </a:rPr>
                        <a:t>ไม้</a:t>
                      </a:r>
                      <a:r>
                        <a:rPr lang="th-TH" sz="2000" dirty="0" err="1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ea typeface="Times New Roman" panose="02020603050405020304" pitchFamily="18" charset="0"/>
                          <a:cs typeface="JasmineUPC" panose="02020603050405020304" pitchFamily="18" charset="-34"/>
                        </a:rPr>
                        <a:t>เค็ด</a:t>
                      </a:r>
                      <a:r>
                        <a:rPr lang="th-TH" sz="200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ea typeface="Times New Roman" panose="02020603050405020304" pitchFamily="18" charset="0"/>
                          <a:cs typeface="JasmineUPC" panose="02020603050405020304" pitchFamily="18" charset="-34"/>
                        </a:rPr>
                        <a:t> (ม.8)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ea typeface="Times New Roman" panose="02020603050405020304" pitchFamily="18" charset="0"/>
                          <a:cs typeface="JasmineUPC" panose="02020603050405020304" pitchFamily="18" charset="-34"/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ea typeface="Times New Roman" panose="02020603050405020304" pitchFamily="18" charset="0"/>
                          <a:cs typeface="JasmineUPC" panose="02020603050405020304" pitchFamily="18" charset="-34"/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ea typeface="Times New Roman" panose="02020603050405020304" pitchFamily="18" charset="0"/>
                          <a:cs typeface="JasmineUPC" panose="02020603050405020304" pitchFamily="18" charset="-34"/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ea typeface="Times New Roman" panose="02020603050405020304" pitchFamily="18" charset="0"/>
                          <a:cs typeface="JasmineUPC" panose="02020603050405020304" pitchFamily="18" charset="-34"/>
                        </a:rPr>
                        <a:t>100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ea typeface="Times New Roman" panose="02020603050405020304" pitchFamily="18" charset="0"/>
                          <a:cs typeface="JasmineUPC" panose="02020603050405020304" pitchFamily="18" charset="-34"/>
                        </a:rPr>
                        <a:t>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ea typeface="Times New Roman" panose="02020603050405020304" pitchFamily="18" charset="0"/>
                          <a:cs typeface="JasmineUPC" panose="02020603050405020304" pitchFamily="18" charset="-34"/>
                        </a:rPr>
                        <a:t>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/>
                </a:tc>
              </a:tr>
              <a:tr h="3168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ea typeface="Times New Roman" panose="02020603050405020304" pitchFamily="18" charset="0"/>
                          <a:cs typeface="JasmineUPC" panose="02020603050405020304" pitchFamily="18" charset="-34"/>
                        </a:rPr>
                        <a:t>บ้านร้าง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ea typeface="Times New Roman" panose="02020603050405020304" pitchFamily="18" charset="0"/>
                          <a:cs typeface="JasmineUPC" panose="02020603050405020304" pitchFamily="18" charset="-34"/>
                        </a:rPr>
                        <a:t>บางปลาร้า (ม.3)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ea typeface="Times New Roman" panose="02020603050405020304" pitchFamily="18" charset="0"/>
                          <a:cs typeface="JasmineUPC" panose="02020603050405020304" pitchFamily="18" charset="-34"/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ea typeface="Times New Roman" panose="02020603050405020304" pitchFamily="18" charset="0"/>
                          <a:cs typeface="JasmineUPC" panose="02020603050405020304" pitchFamily="18" charset="-34"/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ea typeface="Times New Roman" panose="02020603050405020304" pitchFamily="18" charset="0"/>
                          <a:cs typeface="JasmineUPC" panose="02020603050405020304" pitchFamily="18" charset="-34"/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ea typeface="Times New Roman" panose="02020603050405020304" pitchFamily="18" charset="0"/>
                          <a:cs typeface="JasmineUPC" panose="02020603050405020304" pitchFamily="18" charset="-34"/>
                        </a:rPr>
                        <a:t>100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ea typeface="Times New Roman" panose="02020603050405020304" pitchFamily="18" charset="0"/>
                          <a:cs typeface="JasmineUPC" panose="02020603050405020304" pitchFamily="18" charset="-34"/>
                        </a:rPr>
                        <a:t>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ea typeface="Times New Roman" panose="02020603050405020304" pitchFamily="18" charset="0"/>
                          <a:cs typeface="JasmineUPC" panose="02020603050405020304" pitchFamily="18" charset="-34"/>
                        </a:rPr>
                        <a:t>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/>
                </a:tc>
              </a:tr>
              <a:tr h="3889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 err="1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ประจันต</a:t>
                      </a: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คาม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 err="1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ประจันต</a:t>
                      </a: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คาม (</a:t>
                      </a:r>
                      <a:r>
                        <a:rPr lang="th-TH" sz="200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ม.3)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13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13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100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</a:rPr>
                        <a:t>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/>
                </a:tc>
              </a:tr>
              <a:tr h="3168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ศรีมหา</a:t>
                      </a:r>
                      <a:r>
                        <a:rPr lang="th-TH" sz="1800" dirty="0" err="1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โพธิ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ดงกระทงยาม (</a:t>
                      </a:r>
                      <a:r>
                        <a:rPr lang="th-TH" sz="200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ม.3)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100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</a:rPr>
                        <a:t>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</a:rPr>
                        <a:t>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/>
                </a:tc>
              </a:tr>
              <a:tr h="3168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รวม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7 </a:t>
                      </a: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ตำบล </a:t>
                      </a:r>
                      <a:r>
                        <a:rPr lang="th-TH" sz="200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4 </a:t>
                      </a: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อำเภอ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</a:rPr>
                        <a:t>7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31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31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100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</a:rPr>
                        <a:t>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</a:rPr>
                        <a:t>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04753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Text Box 23"/>
          <p:cNvSpPr txBox="1">
            <a:spLocks noChangeArrowheads="1"/>
          </p:cNvSpPr>
          <p:nvPr/>
        </p:nvSpPr>
        <p:spPr bwMode="auto">
          <a:xfrm>
            <a:off x="1259632" y="121196"/>
            <a:ext cx="735561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altLang="en-US" sz="3600" b="1" dirty="0" smtClean="0">
                <a:solidFill>
                  <a:srgbClr val="2114CA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ตำบลยืนยันพบเชื้อพิษสุนัขบ้า และผู้สัมผัส ปี 62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altLang="en-US" sz="3600" b="1" dirty="0" smtClean="0">
                <a:solidFill>
                  <a:srgbClr val="2114CA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จำนวน 7 ตำบล ผู้สัมผัส 31 ราย</a:t>
            </a:r>
            <a:endParaRPr lang="en-US" altLang="en-US" sz="3600" b="1" dirty="0">
              <a:solidFill>
                <a:srgbClr val="2114CA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707" y="1417340"/>
            <a:ext cx="6037293" cy="4176464"/>
          </a:xfrm>
          <a:prstGeom prst="rect">
            <a:avLst/>
          </a:prstGeom>
        </p:spPr>
      </p:pic>
      <p:graphicFrame>
        <p:nvGraphicFramePr>
          <p:cNvPr id="8" name="ตาราง 7"/>
          <p:cNvGraphicFramePr>
            <a:graphicFrameLocks noGrp="1"/>
          </p:cNvGraphicFramePr>
          <p:nvPr>
            <p:extLst/>
          </p:nvPr>
        </p:nvGraphicFramePr>
        <p:xfrm>
          <a:off x="323528" y="1728897"/>
          <a:ext cx="2894936" cy="12674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8900"/>
                <a:gridCol w="2286036"/>
              </a:tblGrid>
              <a:tr h="3168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เมือง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b="0" dirty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บางเดชะ (</a:t>
                      </a:r>
                      <a:r>
                        <a:rPr lang="th-TH" sz="1800" b="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ม.6) ผู้สัมผัส 2 ราย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168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รอบเมือง (</a:t>
                      </a:r>
                      <a:r>
                        <a:rPr lang="th-TH" sz="180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ม.9) </a:t>
                      </a:r>
                      <a:r>
                        <a:rPr lang="th-TH" sz="1800" b="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ผู้สัมผัส 4 ราย</a:t>
                      </a:r>
                      <a:endParaRPr lang="en-US" sz="1800" b="0" dirty="0" smtClean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168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บ้านพระ (</a:t>
                      </a:r>
                      <a:r>
                        <a:rPr lang="th-TH" sz="180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ม.6)</a:t>
                      </a:r>
                      <a:r>
                        <a:rPr lang="th-TH" sz="1800" b="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 ผู้สัมผัส 9 ราย</a:t>
                      </a:r>
                      <a:endParaRPr lang="en-US" sz="1800" b="0" dirty="0" smtClean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168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ea typeface="Times New Roman" panose="02020603050405020304" pitchFamily="18" charset="0"/>
                          <a:cs typeface="JasmineUPC" panose="02020603050405020304" pitchFamily="18" charset="-34"/>
                        </a:rPr>
                        <a:t>ไม้</a:t>
                      </a:r>
                      <a:r>
                        <a:rPr lang="th-TH" sz="1800" dirty="0" err="1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ea typeface="Times New Roman" panose="02020603050405020304" pitchFamily="18" charset="0"/>
                          <a:cs typeface="JasmineUPC" panose="02020603050405020304" pitchFamily="18" charset="-34"/>
                        </a:rPr>
                        <a:t>เค็ด</a:t>
                      </a:r>
                      <a:r>
                        <a:rPr lang="th-TH" sz="180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ea typeface="Times New Roman" panose="02020603050405020304" pitchFamily="18" charset="0"/>
                          <a:cs typeface="JasmineUPC" panose="02020603050405020304" pitchFamily="18" charset="-34"/>
                        </a:rPr>
                        <a:t> (ม.8)</a:t>
                      </a:r>
                      <a:r>
                        <a:rPr lang="th-TH" sz="1800" b="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 ผู้สัมผัส 1 ราย</a:t>
                      </a:r>
                      <a:endParaRPr lang="en-US" sz="1800" b="0" dirty="0" smtClean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  <p:graphicFrame>
        <p:nvGraphicFramePr>
          <p:cNvPr id="9" name="ตาราง 8"/>
          <p:cNvGraphicFramePr>
            <a:graphicFrameLocks noGrp="1"/>
          </p:cNvGraphicFramePr>
          <p:nvPr>
            <p:extLst/>
          </p:nvPr>
        </p:nvGraphicFramePr>
        <p:xfrm>
          <a:off x="309064" y="4502869"/>
          <a:ext cx="3312368" cy="3168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8813"/>
                <a:gridCol w="2463555"/>
              </a:tblGrid>
              <a:tr h="3168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ea typeface="Times New Roman" panose="02020603050405020304" pitchFamily="18" charset="0"/>
                          <a:cs typeface="JasmineUPC" panose="02020603050405020304" pitchFamily="18" charset="-34"/>
                        </a:rPr>
                        <a:t>บ้านสร้าง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ea typeface="Times New Roman" panose="02020603050405020304" pitchFamily="18" charset="0"/>
                          <a:cs typeface="JasmineUPC" panose="02020603050405020304" pitchFamily="18" charset="-34"/>
                        </a:rPr>
                        <a:t>บางปลาร้า (ม.3)</a:t>
                      </a:r>
                      <a:r>
                        <a:rPr lang="th-TH" sz="1800" b="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 ผู้สัมผัส 1 ราย</a:t>
                      </a:r>
                      <a:endParaRPr lang="en-US" sz="1800" b="0" dirty="0" smtClean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0" name="ตาราง 9"/>
          <p:cNvGraphicFramePr>
            <a:graphicFrameLocks noGrp="1"/>
          </p:cNvGraphicFramePr>
          <p:nvPr>
            <p:extLst/>
          </p:nvPr>
        </p:nvGraphicFramePr>
        <p:xfrm>
          <a:off x="4139952" y="1261745"/>
          <a:ext cx="3836155" cy="3889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1466"/>
                <a:gridCol w="2754689"/>
              </a:tblGrid>
              <a:tr h="3889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 err="1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ประจันต</a:t>
                      </a: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คาม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0" dirty="0" err="1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ประจันต</a:t>
                      </a:r>
                      <a:r>
                        <a:rPr lang="th-TH" sz="1800" b="0" dirty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คาม (</a:t>
                      </a:r>
                      <a:r>
                        <a:rPr lang="th-TH" sz="1800" b="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ม.3) ผู้สัมผัส 13 ราย</a:t>
                      </a:r>
                      <a:endParaRPr lang="en-US" sz="1800" b="0" dirty="0" smtClean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1" name="ตาราง 10"/>
          <p:cNvGraphicFramePr>
            <a:graphicFrameLocks noGrp="1"/>
          </p:cNvGraphicFramePr>
          <p:nvPr>
            <p:extLst/>
          </p:nvPr>
        </p:nvGraphicFramePr>
        <p:xfrm>
          <a:off x="3106707" y="5026053"/>
          <a:ext cx="3769550" cy="3168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5254"/>
                <a:gridCol w="2664296"/>
              </a:tblGrid>
              <a:tr h="3168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ศรีมหา</a:t>
                      </a:r>
                      <a:r>
                        <a:rPr lang="th-TH" sz="1800" dirty="0" err="1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โพธิ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0" dirty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ดงกระทงยาม (</a:t>
                      </a:r>
                      <a:r>
                        <a:rPr lang="th-TH" sz="1800" b="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ม.3) ผู้สัมผัส 1 ราย</a:t>
                      </a:r>
                      <a:endParaRPr lang="en-US" sz="1800" b="0" dirty="0" smtClean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  <p:cxnSp>
        <p:nvCxnSpPr>
          <p:cNvPr id="13" name="ลูกศรเชื่อมต่อแบบตรง 12"/>
          <p:cNvCxnSpPr/>
          <p:nvPr/>
        </p:nvCxnSpPr>
        <p:spPr>
          <a:xfrm>
            <a:off x="3218464" y="2425452"/>
            <a:ext cx="1065504" cy="82757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ลูกศรเชื่อมต่อแบบตรง 14"/>
          <p:cNvCxnSpPr/>
          <p:nvPr/>
        </p:nvCxnSpPr>
        <p:spPr>
          <a:xfrm flipV="1">
            <a:off x="2123728" y="4027106"/>
            <a:ext cx="2016224" cy="49020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ลูกศรเชื่อมต่อแบบตรง 18"/>
          <p:cNvCxnSpPr/>
          <p:nvPr/>
        </p:nvCxnSpPr>
        <p:spPr>
          <a:xfrm flipV="1">
            <a:off x="4818338" y="3937620"/>
            <a:ext cx="304593" cy="99249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ลูกศรเชื่อมต่อแบบตรง 23"/>
          <p:cNvCxnSpPr/>
          <p:nvPr/>
        </p:nvCxnSpPr>
        <p:spPr>
          <a:xfrm>
            <a:off x="5436096" y="1702901"/>
            <a:ext cx="0" cy="155012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58174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8E70B4B9-73CB-4950-8772-0ACC942983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201316"/>
            <a:ext cx="8856984" cy="4436051"/>
          </a:xfrm>
          <a:prstGeom prst="rect">
            <a:avLst/>
          </a:prstGeom>
        </p:spPr>
      </p:pic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1787690" y="265212"/>
            <a:ext cx="564062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th-TH" sz="4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JasmineUPC" pitchFamily="18" charset="-34"/>
              </a:rPr>
              <a:t>มาตรการดำเนินงาน</a:t>
            </a:r>
            <a:endParaRPr lang="en-US" sz="4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Jasmine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3955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08" y="284455"/>
            <a:ext cx="6804756" cy="51882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th-TH" sz="4000" b="1" dirty="0">
                <a:solidFill>
                  <a:srgbClr val="00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มาตรการเฝ้าระวัง ป้องกัน ควบคุมโรคในคน</a:t>
            </a:r>
            <a:endParaRPr lang="th-TH" sz="2800" b="1" dirty="0">
              <a:solidFill>
                <a:srgbClr val="0033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491519" y="1027715"/>
            <a:ext cx="8185516" cy="4260056"/>
            <a:chOff x="1741613" y="989286"/>
            <a:chExt cx="9832078" cy="5680075"/>
          </a:xfrm>
        </p:grpSpPr>
        <p:sp>
          <p:nvSpPr>
            <p:cNvPr id="10" name="รูปแบบอิสระ 9"/>
            <p:cNvSpPr/>
            <p:nvPr/>
          </p:nvSpPr>
          <p:spPr bwMode="auto">
            <a:xfrm>
              <a:off x="4611018" y="1006747"/>
              <a:ext cx="6949611" cy="1801812"/>
            </a:xfrm>
            <a:custGeom>
              <a:avLst/>
              <a:gdLst>
                <a:gd name="connsiteX0" fmla="*/ 177407 w 1064418"/>
                <a:gd name="connsiteY0" fmla="*/ 0 h 7083302"/>
                <a:gd name="connsiteX1" fmla="*/ 887011 w 1064418"/>
                <a:gd name="connsiteY1" fmla="*/ 0 h 7083302"/>
                <a:gd name="connsiteX2" fmla="*/ 1064418 w 1064418"/>
                <a:gd name="connsiteY2" fmla="*/ 177407 h 7083302"/>
                <a:gd name="connsiteX3" fmla="*/ 1064418 w 1064418"/>
                <a:gd name="connsiteY3" fmla="*/ 7083302 h 7083302"/>
                <a:gd name="connsiteX4" fmla="*/ 1064418 w 1064418"/>
                <a:gd name="connsiteY4" fmla="*/ 7083302 h 7083302"/>
                <a:gd name="connsiteX5" fmla="*/ 0 w 1064418"/>
                <a:gd name="connsiteY5" fmla="*/ 7083302 h 7083302"/>
                <a:gd name="connsiteX6" fmla="*/ 0 w 1064418"/>
                <a:gd name="connsiteY6" fmla="*/ 7083302 h 7083302"/>
                <a:gd name="connsiteX7" fmla="*/ 0 w 1064418"/>
                <a:gd name="connsiteY7" fmla="*/ 177407 h 7083302"/>
                <a:gd name="connsiteX8" fmla="*/ 177407 w 1064418"/>
                <a:gd name="connsiteY8" fmla="*/ 0 h 7083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4418" h="7083302">
                  <a:moveTo>
                    <a:pt x="1064418" y="1180579"/>
                  </a:moveTo>
                  <a:lnTo>
                    <a:pt x="1064418" y="5902723"/>
                  </a:lnTo>
                  <a:cubicBezTo>
                    <a:pt x="1064418" y="6554736"/>
                    <a:pt x="1052482" y="7083299"/>
                    <a:pt x="1037759" y="7083299"/>
                  </a:cubicBezTo>
                  <a:lnTo>
                    <a:pt x="0" y="7083299"/>
                  </a:lnTo>
                  <a:lnTo>
                    <a:pt x="0" y="7083299"/>
                  </a:lnTo>
                  <a:lnTo>
                    <a:pt x="0" y="3"/>
                  </a:lnTo>
                  <a:lnTo>
                    <a:pt x="0" y="3"/>
                  </a:lnTo>
                  <a:lnTo>
                    <a:pt x="1037759" y="3"/>
                  </a:lnTo>
                  <a:cubicBezTo>
                    <a:pt x="1052482" y="3"/>
                    <a:pt x="1064418" y="528566"/>
                    <a:pt x="1064418" y="1180579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04014" tIns="38515" rIns="38515" bIns="38516" spcCol="1270"/>
            <a:lstStyle/>
            <a:p>
              <a:pPr marL="163116" indent="-163116" defTabSz="650065">
                <a:lnSpc>
                  <a:spcPts val="1425"/>
                </a:lnSpc>
                <a:buSzPct val="80000"/>
                <a:buFont typeface="Wingdings" pitchFamily="2" charset="2"/>
                <a:buChar char="Ø"/>
                <a:defRPr/>
              </a:pPr>
              <a:r>
                <a:rPr lang="th-TH" sz="1500" b="1" dirty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กลไกจังหวัด คณะกรรมการโรคติดต่อจังหวัด  </a:t>
              </a:r>
            </a:p>
            <a:p>
              <a:pPr marL="285750" lvl="3" indent="-130969" defTabSz="650065">
                <a:lnSpc>
                  <a:spcPts val="1425"/>
                </a:lnSpc>
                <a:buFont typeface="Wingdings" pitchFamily="2" charset="2"/>
                <a:buChar char="§"/>
                <a:defRPr/>
              </a:pPr>
              <a:r>
                <a:rPr lang="th-TH" sz="15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ผู้ว่าราชการจังหวัด</a:t>
              </a:r>
              <a:r>
                <a:rPr lang="en-US" sz="15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: </a:t>
              </a:r>
              <a:r>
                <a:rPr lang="th-TH" sz="15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ประธาน</a:t>
              </a:r>
            </a:p>
            <a:p>
              <a:pPr marL="285750" lvl="3" indent="-130969" defTabSz="650065">
                <a:lnSpc>
                  <a:spcPts val="1425"/>
                </a:lnSpc>
                <a:buFont typeface="Wingdings" pitchFamily="2" charset="2"/>
                <a:buChar char="§"/>
                <a:defRPr/>
              </a:pPr>
              <a:r>
                <a:rPr lang="th-TH" sz="15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นายแพทย์สาธารณสุขจังหวัด </a:t>
              </a:r>
              <a:r>
                <a:rPr lang="en-US" sz="15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: </a:t>
              </a:r>
              <a:r>
                <a:rPr lang="th-TH" sz="15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เลขานุการ</a:t>
              </a:r>
            </a:p>
            <a:p>
              <a:pPr marL="163116" indent="-163116" defTabSz="650065">
                <a:lnSpc>
                  <a:spcPts val="1425"/>
                </a:lnSpc>
                <a:buSzPct val="80000"/>
                <a:buFont typeface="Wingdings" pitchFamily="2" charset="2"/>
                <a:buChar char="Ø"/>
                <a:defRPr/>
              </a:pPr>
              <a:r>
                <a:rPr lang="th-TH" sz="15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สอบสวน ค้นหา/ติดตาม ทั้งคนและสัตว์ </a:t>
              </a:r>
              <a:r>
                <a:rPr lang="th-TH" sz="1500" b="1" u="sng" dirty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ทุกอำเภอของจังหวัด</a:t>
              </a:r>
            </a:p>
            <a:p>
              <a:pPr marL="163116" indent="-163116" defTabSz="650065">
                <a:lnSpc>
                  <a:spcPts val="1425"/>
                </a:lnSpc>
                <a:buSzPct val="80000"/>
                <a:buFont typeface="Wingdings" pitchFamily="2" charset="2"/>
                <a:buChar char="Ø"/>
                <a:defRPr/>
              </a:pPr>
              <a:r>
                <a:rPr lang="th-TH" sz="15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ลดจำนวนคนถูกกัดโรค ในพื้นที่เสี่ยง</a:t>
              </a:r>
            </a:p>
            <a:p>
              <a:pPr marL="163116" indent="-163116" defTabSz="650065">
                <a:lnSpc>
                  <a:spcPts val="1425"/>
                </a:lnSpc>
                <a:buSzPct val="80000"/>
                <a:buFont typeface="Wingdings" pitchFamily="2" charset="2"/>
                <a:buChar char="Ø"/>
                <a:defRPr/>
              </a:pPr>
              <a:r>
                <a:rPr lang="th-TH" sz="15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สื่อสารความเสี่ยงในวงกว้าง / เฉพาะกลุ่ม, อสม</a:t>
              </a:r>
            </a:p>
            <a:p>
              <a:pPr marL="163116" indent="-163116" defTabSz="650065">
                <a:lnSpc>
                  <a:spcPts val="1425"/>
                </a:lnSpc>
                <a:buSzPct val="80000"/>
                <a:buFont typeface="Wingdings" pitchFamily="2" charset="2"/>
                <a:buChar char="Ø"/>
                <a:defRPr/>
              </a:pPr>
              <a:r>
                <a:rPr lang="th-TH" sz="15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ให้วัคซีนรอบจุดเกิดโรค (</a:t>
              </a:r>
              <a:r>
                <a:rPr lang="en-US" sz="15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Ring Vaccination) </a:t>
              </a:r>
              <a:r>
                <a:rPr lang="th-TH" sz="15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ตามกฎหมาย </a:t>
              </a:r>
              <a:r>
                <a:rPr lang="en-US" sz="15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/ </a:t>
              </a:r>
              <a:r>
                <a:rPr lang="th-TH" sz="15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เฝ้าระวังโรคในสัตว์ 6 เดือน</a:t>
              </a:r>
            </a:p>
          </p:txBody>
        </p:sp>
        <p:sp>
          <p:nvSpPr>
            <p:cNvPr id="12" name="รูปแบบอิสระ 11"/>
            <p:cNvSpPr/>
            <p:nvPr/>
          </p:nvSpPr>
          <p:spPr bwMode="auto">
            <a:xfrm>
              <a:off x="4638404" y="4861199"/>
              <a:ext cx="6935287" cy="1698625"/>
            </a:xfrm>
            <a:custGeom>
              <a:avLst/>
              <a:gdLst>
                <a:gd name="connsiteX0" fmla="*/ 177407 w 1064418"/>
                <a:gd name="connsiteY0" fmla="*/ 0 h 7083302"/>
                <a:gd name="connsiteX1" fmla="*/ 887011 w 1064418"/>
                <a:gd name="connsiteY1" fmla="*/ 0 h 7083302"/>
                <a:gd name="connsiteX2" fmla="*/ 1064418 w 1064418"/>
                <a:gd name="connsiteY2" fmla="*/ 177407 h 7083302"/>
                <a:gd name="connsiteX3" fmla="*/ 1064418 w 1064418"/>
                <a:gd name="connsiteY3" fmla="*/ 7083302 h 7083302"/>
                <a:gd name="connsiteX4" fmla="*/ 1064418 w 1064418"/>
                <a:gd name="connsiteY4" fmla="*/ 7083302 h 7083302"/>
                <a:gd name="connsiteX5" fmla="*/ 0 w 1064418"/>
                <a:gd name="connsiteY5" fmla="*/ 7083302 h 7083302"/>
                <a:gd name="connsiteX6" fmla="*/ 0 w 1064418"/>
                <a:gd name="connsiteY6" fmla="*/ 7083302 h 7083302"/>
                <a:gd name="connsiteX7" fmla="*/ 0 w 1064418"/>
                <a:gd name="connsiteY7" fmla="*/ 177407 h 7083302"/>
                <a:gd name="connsiteX8" fmla="*/ 177407 w 1064418"/>
                <a:gd name="connsiteY8" fmla="*/ 0 h 7083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4418" h="7083302">
                  <a:moveTo>
                    <a:pt x="1064418" y="1180579"/>
                  </a:moveTo>
                  <a:lnTo>
                    <a:pt x="1064418" y="5902723"/>
                  </a:lnTo>
                  <a:cubicBezTo>
                    <a:pt x="1064418" y="6554736"/>
                    <a:pt x="1052482" y="7083299"/>
                    <a:pt x="1037759" y="7083299"/>
                  </a:cubicBezTo>
                  <a:lnTo>
                    <a:pt x="0" y="7083299"/>
                  </a:lnTo>
                  <a:lnTo>
                    <a:pt x="0" y="7083299"/>
                  </a:lnTo>
                  <a:lnTo>
                    <a:pt x="0" y="3"/>
                  </a:lnTo>
                  <a:lnTo>
                    <a:pt x="0" y="3"/>
                  </a:lnTo>
                  <a:lnTo>
                    <a:pt x="1037759" y="3"/>
                  </a:lnTo>
                  <a:cubicBezTo>
                    <a:pt x="1052482" y="3"/>
                    <a:pt x="1064418" y="528566"/>
                    <a:pt x="1064418" y="1180579"/>
                  </a:cubicBez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04014" tIns="38515" rIns="38515" bIns="38516" spcCol="1270" anchor="ctr"/>
            <a:lstStyle/>
            <a:p>
              <a:pPr lvl="1" indent="-257169" defTabSz="650065">
                <a:buFont typeface="Wingdings" pitchFamily="2" charset="2"/>
                <a:buChar char="Ø"/>
                <a:defRPr/>
              </a:pPr>
              <a:endParaRPr lang="th-TH" sz="675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130969" lvl="1" indent="-130969" defTabSz="650065">
                <a:buFont typeface="Wingdings" pitchFamily="2" charset="2"/>
                <a:buChar char="Ø"/>
                <a:defRPr/>
              </a:pPr>
              <a:endParaRPr lang="th-TH" sz="45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130969" lvl="1" indent="-130969" defTabSz="650065">
                <a:buFont typeface="Wingdings" pitchFamily="2" charset="2"/>
                <a:buChar char="Ø"/>
                <a:defRPr/>
              </a:pPr>
              <a:r>
                <a:rPr lang="th-TH" sz="15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กลไกอำเภอ คณะกรรมการพัฒนาคุณภาพชีวิตระดับอำเภอ (พชอ.)</a:t>
              </a:r>
            </a:p>
            <a:p>
              <a:pPr marL="401826" lvl="2" indent="-144657" defTabSz="650065">
                <a:buFont typeface="Wingdings" pitchFamily="2" charset="2"/>
                <a:buChar char="§"/>
                <a:defRPr/>
              </a:pPr>
              <a:r>
                <a:rPr lang="th-TH" sz="15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นายอำเภอ</a:t>
              </a:r>
              <a:r>
                <a:rPr lang="en-US" sz="15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: </a:t>
              </a:r>
              <a:r>
                <a:rPr lang="th-TH" sz="15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ประธาน</a:t>
              </a:r>
            </a:p>
            <a:p>
              <a:pPr marL="401826" lvl="2" indent="-144657" defTabSz="650065">
                <a:buFont typeface="Wingdings" pitchFamily="2" charset="2"/>
                <a:buChar char="§"/>
                <a:defRPr/>
              </a:pPr>
              <a:r>
                <a:rPr lang="th-TH" sz="15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สาธารณสุขอำเภอ</a:t>
              </a:r>
              <a:r>
                <a:rPr lang="en-US" sz="15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: </a:t>
              </a:r>
              <a:r>
                <a:rPr lang="th-TH" sz="15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เลขานุการ</a:t>
              </a:r>
            </a:p>
            <a:p>
              <a:pPr marL="192876" lvl="1" indent="-192876" defTabSz="650065">
                <a:buFont typeface="Wingdings" pitchFamily="2" charset="2"/>
                <a:buChar char="Ø"/>
                <a:defRPr/>
              </a:pPr>
              <a:r>
                <a:rPr lang="th-TH" sz="15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สอบสวน ค้นหา/ติดตาม </a:t>
              </a:r>
              <a:r>
                <a:rPr lang="th-TH" sz="1500" b="1" u="sng" dirty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ในตำบลที่พบโรค</a:t>
              </a:r>
              <a:endParaRPr lang="en-US" sz="1500" b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163116" indent="-163116" defTabSz="650065">
                <a:lnSpc>
                  <a:spcPts val="1575"/>
                </a:lnSpc>
                <a:buSzPct val="80000"/>
                <a:buFont typeface="Wingdings" pitchFamily="2" charset="2"/>
                <a:buChar char="Ø"/>
                <a:defRPr/>
              </a:pPr>
              <a:r>
                <a:rPr lang="th-TH" sz="15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ให้วัคซีนรอบจุดเกิดโรค (</a:t>
              </a:r>
              <a:r>
                <a:rPr lang="en-US" sz="15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Ring Vaccination) </a:t>
              </a:r>
              <a:r>
                <a:rPr lang="th-TH" sz="15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ตามกฎหมาย</a:t>
              </a:r>
            </a:p>
            <a:p>
              <a:pPr marL="163116" indent="-163116" defTabSz="650065">
                <a:lnSpc>
                  <a:spcPts val="1575"/>
                </a:lnSpc>
                <a:buSzPct val="80000"/>
                <a:buFont typeface="Wingdings" pitchFamily="2" charset="2"/>
                <a:buChar char="Ø"/>
                <a:defRPr/>
              </a:pPr>
              <a:r>
                <a:rPr lang="th-TH" sz="15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เฝ้าระวังโรคในสัตว์ 6 เดือน</a:t>
              </a:r>
            </a:p>
            <a:p>
              <a:pPr marL="163116" indent="-163116" defTabSz="650065">
                <a:lnSpc>
                  <a:spcPts val="1575"/>
                </a:lnSpc>
                <a:buSzPct val="80000"/>
                <a:buFont typeface="Wingdings" pitchFamily="2" charset="2"/>
                <a:buChar char="Ø"/>
                <a:defRPr/>
              </a:pPr>
              <a:endParaRPr lang="th-TH" sz="1500" b="1" u="sng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4" name="รูปแบบอิสระ 13"/>
            <p:cNvSpPr/>
            <p:nvPr/>
          </p:nvSpPr>
          <p:spPr bwMode="auto">
            <a:xfrm>
              <a:off x="4594350" y="2933974"/>
              <a:ext cx="6979341" cy="1800225"/>
            </a:xfrm>
            <a:custGeom>
              <a:avLst/>
              <a:gdLst>
                <a:gd name="connsiteX0" fmla="*/ 177407 w 1064418"/>
                <a:gd name="connsiteY0" fmla="*/ 0 h 7083302"/>
                <a:gd name="connsiteX1" fmla="*/ 887011 w 1064418"/>
                <a:gd name="connsiteY1" fmla="*/ 0 h 7083302"/>
                <a:gd name="connsiteX2" fmla="*/ 1064418 w 1064418"/>
                <a:gd name="connsiteY2" fmla="*/ 177407 h 7083302"/>
                <a:gd name="connsiteX3" fmla="*/ 1064418 w 1064418"/>
                <a:gd name="connsiteY3" fmla="*/ 7083302 h 7083302"/>
                <a:gd name="connsiteX4" fmla="*/ 1064418 w 1064418"/>
                <a:gd name="connsiteY4" fmla="*/ 7083302 h 7083302"/>
                <a:gd name="connsiteX5" fmla="*/ 0 w 1064418"/>
                <a:gd name="connsiteY5" fmla="*/ 7083302 h 7083302"/>
                <a:gd name="connsiteX6" fmla="*/ 0 w 1064418"/>
                <a:gd name="connsiteY6" fmla="*/ 7083302 h 7083302"/>
                <a:gd name="connsiteX7" fmla="*/ 0 w 1064418"/>
                <a:gd name="connsiteY7" fmla="*/ 177407 h 7083302"/>
                <a:gd name="connsiteX8" fmla="*/ 177407 w 1064418"/>
                <a:gd name="connsiteY8" fmla="*/ 0 h 7083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4418" h="7083302">
                  <a:moveTo>
                    <a:pt x="1064418" y="1180579"/>
                  </a:moveTo>
                  <a:lnTo>
                    <a:pt x="1064418" y="5902723"/>
                  </a:lnTo>
                  <a:cubicBezTo>
                    <a:pt x="1064418" y="6554736"/>
                    <a:pt x="1052482" y="7083299"/>
                    <a:pt x="1037759" y="7083299"/>
                  </a:cubicBezTo>
                  <a:lnTo>
                    <a:pt x="0" y="7083299"/>
                  </a:lnTo>
                  <a:lnTo>
                    <a:pt x="0" y="7083299"/>
                  </a:lnTo>
                  <a:lnTo>
                    <a:pt x="0" y="3"/>
                  </a:lnTo>
                  <a:lnTo>
                    <a:pt x="0" y="3"/>
                  </a:lnTo>
                  <a:lnTo>
                    <a:pt x="1037759" y="3"/>
                  </a:lnTo>
                  <a:cubicBezTo>
                    <a:pt x="1052482" y="3"/>
                    <a:pt x="1064418" y="528566"/>
                    <a:pt x="1064418" y="1180579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04014" tIns="38515" rIns="38515" bIns="38516" spcCol="1270" anchor="ctr"/>
            <a:lstStyle/>
            <a:p>
              <a:pPr marL="146447" lvl="1" indent="-146447" defTabSz="650065">
                <a:buSzPct val="80000"/>
                <a:buFont typeface="Wingdings" pitchFamily="2" charset="2"/>
                <a:buChar char="Ø"/>
                <a:defRPr/>
              </a:pPr>
              <a:r>
                <a:rPr lang="th-TH" sz="105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th-TH" sz="15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กลไกอำเภอ คณะกรรมการพัฒนาคุณภาพชีวิตระดับอำเภอ (พชอ.)</a:t>
              </a:r>
            </a:p>
            <a:p>
              <a:pPr marL="310754" lvl="2" indent="-122635" defTabSz="650065">
                <a:buFont typeface="Wingdings" pitchFamily="2" charset="2"/>
                <a:buChar char="§"/>
                <a:defRPr/>
              </a:pPr>
              <a:r>
                <a:rPr lang="th-TH" sz="15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นายอำเภอ </a:t>
              </a:r>
              <a:r>
                <a:rPr lang="en-US" sz="15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: </a:t>
              </a:r>
              <a:r>
                <a:rPr lang="th-TH" sz="15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ประธาน</a:t>
              </a:r>
            </a:p>
            <a:p>
              <a:pPr marL="310754" lvl="2" indent="-122635" defTabSz="650065">
                <a:buFont typeface="Wingdings" pitchFamily="2" charset="2"/>
                <a:buChar char="§"/>
                <a:defRPr/>
              </a:pPr>
              <a:r>
                <a:rPr lang="th-TH" sz="15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สาธารณสุขอำเภอ </a:t>
              </a:r>
              <a:r>
                <a:rPr lang="en-US" sz="15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: </a:t>
              </a:r>
              <a:r>
                <a:rPr lang="th-TH" sz="15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เลขานุการ</a:t>
              </a:r>
            </a:p>
            <a:p>
              <a:pPr marL="179785" lvl="1" indent="-179785" defTabSz="650065">
                <a:buFont typeface="Wingdings" pitchFamily="2" charset="2"/>
                <a:buChar char="Ø"/>
                <a:defRPr/>
              </a:pPr>
              <a:r>
                <a:rPr lang="th-TH" sz="15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สอบสวน ค้นหา/ติดตาม </a:t>
              </a:r>
              <a:r>
                <a:rPr lang="th-TH" sz="1500" b="1" u="sng" dirty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ทุกตำบลของอำเภอที่พบโรค</a:t>
              </a:r>
            </a:p>
            <a:p>
              <a:pPr marL="163116" indent="-163116" defTabSz="650065">
                <a:lnSpc>
                  <a:spcPts val="1575"/>
                </a:lnSpc>
                <a:buSzPct val="80000"/>
                <a:buFont typeface="Wingdings" pitchFamily="2" charset="2"/>
                <a:buChar char="Ø"/>
                <a:defRPr/>
              </a:pPr>
              <a:r>
                <a:rPr lang="th-TH" sz="15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ประสานให้วัคซีนรอบจุดเกิดโรค (</a:t>
              </a:r>
              <a:r>
                <a:rPr lang="en-US" sz="15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Ring Vaccination) </a:t>
              </a:r>
              <a:r>
                <a:rPr lang="th-TH" sz="15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ตามกฎหมาย</a:t>
              </a:r>
            </a:p>
            <a:p>
              <a:pPr marL="163116" indent="-163116" defTabSz="650065">
                <a:lnSpc>
                  <a:spcPts val="1575"/>
                </a:lnSpc>
                <a:buSzPct val="80000"/>
                <a:buFont typeface="Wingdings" pitchFamily="2" charset="2"/>
                <a:buChar char="Ø"/>
                <a:defRPr/>
              </a:pPr>
              <a:r>
                <a:rPr lang="th-TH" sz="15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เฝ้าระวังโรคในสัตว์ 6 เดือน</a:t>
              </a: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1741613" y="1436961"/>
              <a:ext cx="900113" cy="90011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>
                <a:solidFill>
                  <a:schemeClr val="tx1"/>
                </a:solidFill>
              </a:endParaRPr>
            </a:p>
          </p:txBody>
        </p:sp>
        <p:sp>
          <p:nvSpPr>
            <p:cNvPr id="11286" name="Rectangle 2"/>
            <p:cNvSpPr>
              <a:spLocks noChangeArrowheads="1"/>
            </p:cNvSpPr>
            <p:nvPr/>
          </p:nvSpPr>
          <p:spPr bwMode="auto">
            <a:xfrm>
              <a:off x="1824618" y="1691327"/>
              <a:ext cx="622308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th-TH" altLang="en-US" sz="1350" b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จังหวัด</a:t>
              </a:r>
              <a:endParaRPr lang="en-US" altLang="en-US" sz="1350" b="1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741613" y="3284810"/>
              <a:ext cx="900113" cy="90011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827296" y="3518174"/>
              <a:ext cx="861064" cy="553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th-TH" sz="2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อำเภอ </a:t>
              </a:r>
              <a:endParaRPr lang="en-US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1741613" y="5134247"/>
              <a:ext cx="900113" cy="900112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>
                <a:solidFill>
                  <a:schemeClr val="tx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845647" y="5372374"/>
              <a:ext cx="733984" cy="553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th-TH" sz="21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ตำบล</a:t>
              </a:r>
              <a:endParaRPr lang="en-US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2" name="Chevron 31"/>
            <p:cNvSpPr/>
            <p:nvPr/>
          </p:nvSpPr>
          <p:spPr>
            <a:xfrm rot="5400000">
              <a:off x="2596878" y="3062163"/>
              <a:ext cx="2025650" cy="1769269"/>
            </a:xfrm>
            <a:prstGeom prst="chevron">
              <a:avLst>
                <a:gd name="adj" fmla="val 18633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>
                <a:solidFill>
                  <a:schemeClr val="tx1"/>
                </a:solidFill>
              </a:endParaRPr>
            </a:p>
          </p:txBody>
        </p:sp>
        <p:sp>
          <p:nvSpPr>
            <p:cNvPr id="28" name="Chevron 27"/>
            <p:cNvSpPr/>
            <p:nvPr/>
          </p:nvSpPr>
          <p:spPr bwMode="auto">
            <a:xfrm rot="5400000">
              <a:off x="2601641" y="1129383"/>
              <a:ext cx="2049463" cy="1769269"/>
            </a:xfrm>
            <a:prstGeom prst="chevron">
              <a:avLst>
                <a:gd name="adj" fmla="val 18633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>
                <a:solidFill>
                  <a:schemeClr val="tx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2741738" y="1403623"/>
              <a:ext cx="1769268" cy="123110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350035">
                <a:defRPr/>
              </a:pPr>
              <a:r>
                <a:rPr lang="th-TH" sz="1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พบผู้ป่วย / </a:t>
              </a:r>
            </a:p>
            <a:p>
              <a:pPr algn="ctr" defTabSz="350035">
                <a:defRPr/>
              </a:pPr>
              <a:r>
                <a:rPr lang="th-TH" sz="1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เสียชีวิต</a:t>
              </a:r>
            </a:p>
            <a:p>
              <a:pPr algn="ctr" defTabSz="350035">
                <a:defRPr/>
              </a:pPr>
              <a:r>
                <a:rPr lang="th-TH" sz="1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โรคพิษสุนัขบ้า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694113" y="3327671"/>
              <a:ext cx="1816894" cy="1600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50035">
                <a:defRPr/>
              </a:pPr>
              <a:r>
                <a:rPr lang="th-TH" sz="1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สัตว์พบเชื้อ</a:t>
              </a:r>
            </a:p>
            <a:p>
              <a:pPr algn="ctr" defTabSz="350035">
                <a:defRPr/>
              </a:pPr>
              <a:r>
                <a:rPr lang="th-TH" sz="1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พิษสุนัขบ้า</a:t>
              </a:r>
            </a:p>
            <a:p>
              <a:pPr algn="ctr" defTabSz="350035">
                <a:defRPr/>
              </a:pPr>
              <a:r>
                <a:rPr lang="th-TH" sz="1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ตัวที่ 2 ภายใน </a:t>
              </a:r>
            </a:p>
            <a:p>
              <a:pPr algn="ctr" defTabSz="350035">
                <a:defRPr/>
              </a:pPr>
              <a:r>
                <a:rPr lang="th-TH" sz="1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3 เดือน</a:t>
              </a:r>
            </a:p>
          </p:txBody>
        </p:sp>
        <p:sp>
          <p:nvSpPr>
            <p:cNvPr id="36" name="Chevron 35"/>
            <p:cNvSpPr/>
            <p:nvPr/>
          </p:nvSpPr>
          <p:spPr>
            <a:xfrm rot="5400000">
              <a:off x="2732808" y="4876875"/>
              <a:ext cx="1814512" cy="1770459"/>
            </a:xfrm>
            <a:prstGeom prst="chevron">
              <a:avLst>
                <a:gd name="adj" fmla="val 18633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>
                <a:solidFill>
                  <a:schemeClr val="tx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938191" y="5248548"/>
              <a:ext cx="1376363" cy="123110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466713">
                <a:defRPr/>
              </a:pPr>
              <a:r>
                <a:rPr lang="th-TH" sz="1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สัตว์พบเชื้อ</a:t>
              </a:r>
            </a:p>
            <a:p>
              <a:pPr algn="ctr" defTabSz="466713">
                <a:defRPr/>
              </a:pPr>
              <a:r>
                <a:rPr lang="th-TH" sz="1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พิษสุนัขบ้า </a:t>
              </a:r>
            </a:p>
            <a:p>
              <a:pPr algn="ctr" defTabSz="466713">
                <a:defRPr/>
              </a:pPr>
              <a:r>
                <a:rPr lang="th-TH" sz="1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1 ตัว ในพื้นที่ </a:t>
              </a: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1790429" y="1433786"/>
              <a:ext cx="900113" cy="90011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500">
                <a:solidFill>
                  <a:schemeClr val="bg1"/>
                </a:solidFill>
              </a:endParaRPr>
            </a:p>
          </p:txBody>
        </p:sp>
        <p:sp>
          <p:nvSpPr>
            <p:cNvPr id="11282" name="Rectangle 22"/>
            <p:cNvSpPr>
              <a:spLocks noChangeArrowheads="1"/>
            </p:cNvSpPr>
            <p:nvPr/>
          </p:nvSpPr>
          <p:spPr bwMode="auto">
            <a:xfrm>
              <a:off x="1873434" y="1688151"/>
              <a:ext cx="757090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th-TH" altLang="en-US" sz="18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จังหวัด</a:t>
              </a:r>
              <a:endParaRPr lang="en-US" altLang="en-US" sz="1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01733"/>
      </p:ext>
    </p:extLst>
  </p:cSld>
  <p:clrMapOvr>
    <a:masterClrMapping/>
  </p:clrMapOvr>
  <p:transition advClick="0">
    <p:pu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0" y="1417340"/>
            <a:ext cx="9144000" cy="187220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extBox 1"/>
          <p:cNvSpPr txBox="1"/>
          <p:nvPr/>
        </p:nvSpPr>
        <p:spPr>
          <a:xfrm>
            <a:off x="0" y="1921396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สถานการณ์ผู้ติดเชื้อ</a:t>
            </a:r>
            <a:r>
              <a:rPr lang="th-TH" sz="4000" b="1" dirty="0" err="1" smtClean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เอช</a:t>
            </a:r>
            <a:r>
              <a:rPr lang="th-TH" sz="4000" b="1" dirty="0" smtClean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ไอวี ผู้ป่วยเอดส์ </a:t>
            </a:r>
          </a:p>
          <a:p>
            <a:pPr algn="ctr"/>
            <a:r>
              <a:rPr lang="th-TH" sz="4000" b="1" dirty="0" smtClean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จังหวัดปราจีนบุรี ปี 2562</a:t>
            </a: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2" y="636975"/>
            <a:ext cx="1281635" cy="128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62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-7890" y="0"/>
            <a:ext cx="9151889" cy="664468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สถานการณ์ผู้ป่วยเอดส์และผู้ติดเชื้อ</a:t>
            </a:r>
            <a:r>
              <a:rPr lang="th-TH" sz="3200" b="1" dirty="0" err="1" smtClean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เอช</a:t>
            </a:r>
            <a:r>
              <a:rPr lang="th-TH" sz="3200" b="1" dirty="0" smtClean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ไอวี</a:t>
            </a:r>
            <a:endParaRPr lang="th-TH" sz="3200" b="1" dirty="0">
              <a:solidFill>
                <a:schemeClr val="bg1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graphicFrame>
        <p:nvGraphicFramePr>
          <p:cNvPr id="6" name="แผนภูมิ 5"/>
          <p:cNvGraphicFramePr/>
          <p:nvPr>
            <p:extLst>
              <p:ext uri="{D42A27DB-BD31-4B8C-83A1-F6EECF244321}">
                <p14:modId xmlns:p14="http://schemas.microsoft.com/office/powerpoint/2010/main" val="3524786492"/>
              </p:ext>
            </p:extLst>
          </p:nvPr>
        </p:nvGraphicFramePr>
        <p:xfrm>
          <a:off x="376624" y="1273324"/>
          <a:ext cx="7992888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520" y="913284"/>
            <a:ext cx="6006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จำนวนผู้ติดเชื้อ</a:t>
            </a:r>
            <a:r>
              <a:rPr lang="th-TH" sz="2400" b="1" dirty="0" err="1" smtClean="0">
                <a:latin typeface="FreesiaUPC" panose="020B0604020202020204" pitchFamily="34" charset="-34"/>
                <a:cs typeface="FreesiaUPC" panose="020B0604020202020204" pitchFamily="34" charset="-34"/>
              </a:rPr>
              <a:t>เอช</a:t>
            </a:r>
            <a:r>
              <a:rPr lang="th-TH" sz="2400" b="1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ไอวีสะสมจังหวัดปราจีนบุรี ปี 2558 - 2562</a:t>
            </a:r>
            <a:endParaRPr lang="th-TH" sz="2400" b="1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0294" y="3937620"/>
            <a:ext cx="364555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400" b="1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จำนวนผู้ติดเชื้อ</a:t>
            </a:r>
            <a:r>
              <a:rPr lang="th-TH" sz="2400" b="1" dirty="0" err="1" smtClean="0">
                <a:latin typeface="FreesiaUPC" panose="020B0604020202020204" pitchFamily="34" charset="-34"/>
                <a:cs typeface="FreesiaUPC" panose="020B0604020202020204" pitchFamily="34" charset="-34"/>
              </a:rPr>
              <a:t>เอช</a:t>
            </a:r>
            <a:r>
              <a:rPr lang="th-TH" sz="2400" b="1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ไอวีสะสม ปี 2562</a:t>
            </a:r>
          </a:p>
          <a:p>
            <a:pPr algn="ctr"/>
            <a:r>
              <a:rPr lang="th-TH" sz="2400" dirty="0"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r>
              <a:rPr lang="th-TH" sz="24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ประเทศไทย 464,717 ราย</a:t>
            </a:r>
          </a:p>
          <a:p>
            <a:pPr algn="ctr"/>
            <a:r>
              <a:rPr lang="th-TH" sz="24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เขตสุขภาพที่ 6 65,819 ราย</a:t>
            </a:r>
          </a:p>
          <a:p>
            <a:pPr algn="ctr"/>
            <a:r>
              <a:rPr lang="th-TH" sz="24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จังหวัดปราจีนบุรี  3,142 ราย</a:t>
            </a:r>
            <a:endParaRPr lang="th-TH" sz="24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731644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-7890" y="0"/>
            <a:ext cx="9151889" cy="664468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สถานการณ์ผู้ติดเชื้อ</a:t>
            </a:r>
            <a:r>
              <a:rPr lang="th-TH" sz="3200" b="1" dirty="0" err="1" smtClean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เอช</a:t>
            </a:r>
            <a:r>
              <a:rPr lang="th-TH" sz="3200" b="1" dirty="0" smtClean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ไอวีจังหวัดปราจีนบุรี</a:t>
            </a:r>
            <a:endParaRPr lang="th-TH" sz="3200" b="1" dirty="0">
              <a:solidFill>
                <a:schemeClr val="bg1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graphicFrame>
        <p:nvGraphicFramePr>
          <p:cNvPr id="7" name="แผนภูมิ 6"/>
          <p:cNvGraphicFramePr/>
          <p:nvPr>
            <p:extLst>
              <p:ext uri="{D42A27DB-BD31-4B8C-83A1-F6EECF244321}">
                <p14:modId xmlns:p14="http://schemas.microsoft.com/office/powerpoint/2010/main" val="1167873924"/>
              </p:ext>
            </p:extLst>
          </p:nvPr>
        </p:nvGraphicFramePr>
        <p:xfrm>
          <a:off x="0" y="697260"/>
          <a:ext cx="3707904" cy="2304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8" name="กลุ่ม 7"/>
          <p:cNvGrpSpPr/>
          <p:nvPr/>
        </p:nvGrpSpPr>
        <p:grpSpPr>
          <a:xfrm>
            <a:off x="0" y="3051280"/>
            <a:ext cx="3712582" cy="2596598"/>
            <a:chOff x="40132" y="3721595"/>
            <a:chExt cx="3171042" cy="1276874"/>
          </a:xfrm>
        </p:grpSpPr>
        <p:sp>
          <p:nvSpPr>
            <p:cNvPr id="9" name="สี่เหลี่ยมผืนผ้า 8"/>
            <p:cNvSpPr/>
            <p:nvPr/>
          </p:nvSpPr>
          <p:spPr>
            <a:xfrm>
              <a:off x="40132" y="3918349"/>
              <a:ext cx="3171042" cy="1080120"/>
            </a:xfrm>
            <a:prstGeom prst="rect">
              <a:avLst/>
            </a:prstGeom>
            <a:solidFill>
              <a:srgbClr val="ECF1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0132" y="3721595"/>
              <a:ext cx="3166887" cy="1967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th-TH" sz="2000" b="1" dirty="0" smtClean="0">
                  <a:latin typeface="FreesiaUPC" panose="020B0604020202020204" pitchFamily="34" charset="-34"/>
                  <a:cs typeface="FreesiaUPC" panose="020B0604020202020204" pitchFamily="34" charset="-34"/>
                </a:rPr>
                <a:t>      เพศชาย	    เพศหญิง</a:t>
              </a:r>
              <a:endParaRPr lang="th-TH" sz="2000" b="1" dirty="0">
                <a:latin typeface="FreesiaUPC" panose="020B0604020202020204" pitchFamily="34" charset="-34"/>
                <a:cs typeface="FreesiaUPC" panose="020B0604020202020204" pitchFamily="34" charset="-34"/>
              </a:endParaRPr>
            </a:p>
          </p:txBody>
        </p:sp>
        <p:pic>
          <p:nvPicPr>
            <p:cNvPr id="11" name="Picture 2" descr="Related image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2353" b="92941" l="8824" r="30588">
                          <a14:foregroundMark x1="18824" y1="38824" x2="18824" y2="3882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" t="32798" r="65566" b="6864"/>
            <a:stretch/>
          </p:blipFill>
          <p:spPr bwMode="auto">
            <a:xfrm>
              <a:off x="425037" y="4174410"/>
              <a:ext cx="807661" cy="716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Related image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4118" b="98235" l="66471" r="95294">
                          <a14:foregroundMark x1="82353" y1="41765" x2="82353" y2="417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44" t="34859"/>
            <a:stretch/>
          </p:blipFill>
          <p:spPr bwMode="auto">
            <a:xfrm>
              <a:off x="1924869" y="4194475"/>
              <a:ext cx="857102" cy="789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998983" y="4413961"/>
              <a:ext cx="502763" cy="2270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dirty="0" smtClean="0">
                  <a:latin typeface="FreesiaUPC" panose="020B0604020202020204" pitchFamily="34" charset="-34"/>
                  <a:cs typeface="FreesiaUPC" panose="020B0604020202020204" pitchFamily="34" charset="-34"/>
                </a:rPr>
                <a:t>107</a:t>
              </a:r>
              <a:endParaRPr lang="th-TH" sz="2400" dirty="0">
                <a:latin typeface="FreesiaUPC" panose="020B0604020202020204" pitchFamily="34" charset="-34"/>
                <a:cs typeface="FreesiaUPC" panose="020B0604020202020204" pitchFamily="34" charset="-34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523543" y="4413961"/>
              <a:ext cx="387751" cy="2270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dirty="0" smtClean="0">
                  <a:latin typeface="FreesiaUPC" panose="020B0604020202020204" pitchFamily="34" charset="-34"/>
                  <a:cs typeface="FreesiaUPC" panose="020B0604020202020204" pitchFamily="34" charset="-34"/>
                </a:rPr>
                <a:t>58</a:t>
              </a:r>
              <a:endParaRPr lang="th-TH" sz="2400" dirty="0">
                <a:latin typeface="FreesiaUPC" panose="020B0604020202020204" pitchFamily="34" charset="-34"/>
                <a:cs typeface="FreesiaUPC" panose="020B0604020202020204" pitchFamily="34" charset="-34"/>
              </a:endParaRPr>
            </a:p>
          </p:txBody>
        </p:sp>
      </p:grpSp>
      <p:graphicFrame>
        <p:nvGraphicFramePr>
          <p:cNvPr id="15" name="แผนภูมิ 14"/>
          <p:cNvGraphicFramePr/>
          <p:nvPr>
            <p:extLst>
              <p:ext uri="{D42A27DB-BD31-4B8C-83A1-F6EECF244321}">
                <p14:modId xmlns:p14="http://schemas.microsoft.com/office/powerpoint/2010/main" val="1223342953"/>
              </p:ext>
            </p:extLst>
          </p:nvPr>
        </p:nvGraphicFramePr>
        <p:xfrm>
          <a:off x="3712582" y="704339"/>
          <a:ext cx="5436096" cy="2657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6" name="แผนภูมิ 15"/>
          <p:cNvGraphicFramePr/>
          <p:nvPr>
            <p:extLst>
              <p:ext uri="{D42A27DB-BD31-4B8C-83A1-F6EECF244321}">
                <p14:modId xmlns:p14="http://schemas.microsoft.com/office/powerpoint/2010/main" val="258758459"/>
              </p:ext>
            </p:extLst>
          </p:nvPr>
        </p:nvGraphicFramePr>
        <p:xfrm>
          <a:off x="3712582" y="3361557"/>
          <a:ext cx="5431418" cy="2353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98155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-7890" y="0"/>
            <a:ext cx="9151889" cy="66446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200" b="1" dirty="0" smtClean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การตรวจหาความเสี่ยงต่อการติดเชื้อ</a:t>
            </a:r>
            <a:r>
              <a:rPr lang="th-TH" sz="3200" b="1" dirty="0" err="1" smtClean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เอช</a:t>
            </a:r>
            <a:r>
              <a:rPr lang="th-TH" sz="3200" b="1" dirty="0" smtClean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ไอวี ปี 2562</a:t>
            </a:r>
            <a:endParaRPr lang="th-TH" sz="3200" b="1" dirty="0">
              <a:solidFill>
                <a:schemeClr val="bg1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512592"/>
              </p:ext>
            </p:extLst>
          </p:nvPr>
        </p:nvGraphicFramePr>
        <p:xfrm>
          <a:off x="611560" y="841276"/>
          <a:ext cx="7920880" cy="4609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8737"/>
                <a:gridCol w="2709775"/>
                <a:gridCol w="1389628"/>
                <a:gridCol w="972740"/>
              </a:tblGrid>
              <a:tr h="370840"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โรงพยาบาล</a:t>
                      </a:r>
                      <a:endParaRPr lang="th-TH" sz="24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จำนวนผู้มารับบริการตรวจ</a:t>
                      </a:r>
                      <a:endParaRPr lang="th-TH" sz="24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ผล </a:t>
                      </a:r>
                      <a:r>
                        <a:rPr lang="en-US" sz="2400" dirty="0" smtClean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positive</a:t>
                      </a:r>
                      <a:endParaRPr lang="th-TH" sz="24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ร้อยละ</a:t>
                      </a:r>
                      <a:endParaRPr lang="th-TH" sz="24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/>
                </a:tc>
              </a:tr>
              <a:tr h="494680"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รพศ.เจ้าพระยาอภัย</a:t>
                      </a:r>
                      <a:r>
                        <a:rPr lang="th-TH" sz="2400" dirty="0" err="1" smtClean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ภูเบ</a:t>
                      </a:r>
                      <a:r>
                        <a:rPr lang="th-TH" sz="2400" dirty="0" smtClean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ศร</a:t>
                      </a:r>
                      <a:endParaRPr lang="th-TH" sz="24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2,502</a:t>
                      </a:r>
                      <a:endParaRPr lang="th-TH" sz="24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101</a:t>
                      </a:r>
                      <a:endParaRPr lang="th-TH" sz="24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4.04</a:t>
                      </a:r>
                      <a:endParaRPr lang="th-TH" sz="24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รพ.กบินทร์บุรี</a:t>
                      </a:r>
                      <a:endParaRPr lang="th-TH" sz="24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1,082</a:t>
                      </a:r>
                      <a:endParaRPr lang="th-TH" sz="24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41</a:t>
                      </a:r>
                      <a:endParaRPr lang="th-TH" sz="24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3.79</a:t>
                      </a:r>
                      <a:endParaRPr lang="th-TH" sz="24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รพ.นาดี</a:t>
                      </a:r>
                      <a:endParaRPr lang="th-TH" sz="24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79</a:t>
                      </a:r>
                      <a:endParaRPr lang="th-TH" sz="24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1</a:t>
                      </a:r>
                      <a:endParaRPr lang="th-TH" sz="24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1.27</a:t>
                      </a:r>
                      <a:endParaRPr lang="th-TH" sz="24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รพ.บ้านสร้าง</a:t>
                      </a:r>
                      <a:endParaRPr lang="th-TH" sz="24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3</a:t>
                      </a:r>
                      <a:endParaRPr lang="th-TH" sz="24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3</a:t>
                      </a:r>
                      <a:endParaRPr lang="th-TH" sz="24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100.0</a:t>
                      </a:r>
                      <a:endParaRPr lang="th-TH" sz="24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รพ.</a:t>
                      </a:r>
                      <a:r>
                        <a:rPr lang="th-TH" sz="2400" dirty="0" err="1" smtClean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ประจันต</a:t>
                      </a:r>
                      <a:r>
                        <a:rPr lang="th-TH" sz="2400" dirty="0" smtClean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คาม</a:t>
                      </a:r>
                      <a:endParaRPr lang="th-TH" sz="24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75</a:t>
                      </a:r>
                      <a:endParaRPr lang="th-TH" sz="24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5</a:t>
                      </a:r>
                      <a:endParaRPr lang="th-TH" sz="24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6.67</a:t>
                      </a:r>
                      <a:endParaRPr lang="th-TH" sz="24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รพ.ศรีมหา</a:t>
                      </a:r>
                      <a:r>
                        <a:rPr lang="th-TH" sz="2400" dirty="0" err="1" smtClean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โพธิ</a:t>
                      </a:r>
                      <a:endParaRPr lang="th-TH" sz="24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7</a:t>
                      </a:r>
                      <a:endParaRPr lang="th-TH" sz="24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100.0</a:t>
                      </a:r>
                      <a:endParaRPr lang="th-TH" sz="24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รพ.</a:t>
                      </a:r>
                      <a:r>
                        <a:rPr lang="th-TH" sz="2400" dirty="0" err="1" smtClean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ศรีมโหสถ</a:t>
                      </a:r>
                      <a:endParaRPr lang="th-TH" sz="24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206</a:t>
                      </a:r>
                      <a:endParaRPr lang="th-TH" sz="24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3</a:t>
                      </a:r>
                      <a:endParaRPr lang="th-TH" sz="24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1.46</a:t>
                      </a:r>
                      <a:endParaRPr lang="th-TH" sz="24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รพ.ค่ายจักร</a:t>
                      </a:r>
                      <a:r>
                        <a:rPr lang="th-TH" sz="2400" dirty="0" err="1" smtClean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พงษ์</a:t>
                      </a:r>
                      <a:endParaRPr lang="th-TH" sz="24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4</a:t>
                      </a:r>
                      <a:endParaRPr lang="th-TH" sz="24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4</a:t>
                      </a:r>
                      <a:endParaRPr lang="th-TH" sz="24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100.0</a:t>
                      </a:r>
                      <a:endParaRPr lang="th-TH" sz="24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ภาพรวมจังหวัด</a:t>
                      </a:r>
                      <a:endParaRPr lang="th-TH" sz="2400" b="1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3,958</a:t>
                      </a:r>
                      <a:endParaRPr lang="th-TH" sz="2400" b="1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165</a:t>
                      </a:r>
                      <a:endParaRPr lang="th-TH" sz="2400" b="1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4.17</a:t>
                      </a:r>
                      <a:endParaRPr lang="th-TH" sz="2400" b="1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62670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0" y="1417340"/>
            <a:ext cx="9144000" cy="187220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extBox 1"/>
          <p:cNvSpPr txBox="1"/>
          <p:nvPr/>
        </p:nvSpPr>
        <p:spPr>
          <a:xfrm>
            <a:off x="0" y="1921396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สถานการณ์โรคติดต่อทางเพศสัมพันธ์</a:t>
            </a:r>
          </a:p>
          <a:p>
            <a:pPr algn="ctr"/>
            <a:r>
              <a:rPr lang="th-TH" sz="4000" b="1" dirty="0" smtClean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จังหวัดปราจีนบุรี ปี 2562</a:t>
            </a: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2" y="636975"/>
            <a:ext cx="1281635" cy="128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51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683568" y="1273324"/>
            <a:ext cx="8040318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th-TH" sz="3200" b="1" dirty="0">
                <a:solidFill>
                  <a:prstClr val="black"/>
                </a:solidFill>
                <a:latin typeface="JasmineUPC" pitchFamily="18" charset="-34"/>
                <a:cs typeface="JasmineUPC" pitchFamily="18" charset="-34"/>
              </a:rPr>
              <a:t>    ประเทศไทย ปี </a:t>
            </a:r>
            <a:r>
              <a:rPr lang="th-TH" sz="3200" b="1" dirty="0" smtClean="0">
                <a:solidFill>
                  <a:prstClr val="black"/>
                </a:solidFill>
                <a:latin typeface="JasmineUPC" pitchFamily="18" charset="-34"/>
                <a:cs typeface="JasmineUPC" pitchFamily="18" charset="-34"/>
              </a:rPr>
              <a:t>62</a:t>
            </a:r>
            <a:r>
              <a:rPr lang="th-TH" sz="3200" b="1" dirty="0" smtClean="0">
                <a:solidFill>
                  <a:srgbClr val="C00000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3200" b="1" dirty="0">
                <a:solidFill>
                  <a:srgbClr val="EEECE1">
                    <a:lumMod val="25000"/>
                  </a:srgbClr>
                </a:solidFill>
                <a:latin typeface="JasmineUPC" pitchFamily="18" charset="-34"/>
                <a:cs typeface="JasmineUPC" pitchFamily="18" charset="-34"/>
              </a:rPr>
              <a:t>พบผู้ป่วยจำนวน </a:t>
            </a:r>
            <a:r>
              <a:rPr lang="th-TH" sz="3200" b="1" dirty="0" smtClean="0">
                <a:solidFill>
                  <a:srgbClr val="EEECE1">
                    <a:lumMod val="25000"/>
                  </a:srgbClr>
                </a:solidFill>
                <a:latin typeface="JasmineUPC" pitchFamily="18" charset="-34"/>
                <a:cs typeface="JasmineUPC" pitchFamily="18" charset="-34"/>
              </a:rPr>
              <a:t>89,157 </a:t>
            </a:r>
            <a:r>
              <a:rPr lang="th-TH" sz="3200" b="1" dirty="0">
                <a:solidFill>
                  <a:srgbClr val="EEECE1">
                    <a:lumMod val="25000"/>
                  </a:srgbClr>
                </a:solidFill>
                <a:latin typeface="JasmineUPC" pitchFamily="18" charset="-34"/>
                <a:cs typeface="JasmineUPC" pitchFamily="18" charset="-34"/>
              </a:rPr>
              <a:t>ราย อัตราป่วยเท่ากับ </a:t>
            </a:r>
            <a:r>
              <a:rPr lang="en-US" sz="3200" b="1" dirty="0" smtClean="0">
                <a:solidFill>
                  <a:srgbClr val="EEECE1">
                    <a:lumMod val="25000"/>
                  </a:srgbClr>
                </a:solidFill>
                <a:latin typeface="JasmineUPC" pitchFamily="18" charset="-34"/>
                <a:cs typeface="JasmineUPC" pitchFamily="18" charset="-34"/>
              </a:rPr>
              <a:t>134.24 </a:t>
            </a:r>
            <a:r>
              <a:rPr lang="th-TH" sz="3200" b="1" dirty="0">
                <a:solidFill>
                  <a:srgbClr val="EEECE1">
                    <a:lumMod val="25000"/>
                  </a:srgbClr>
                </a:solidFill>
                <a:latin typeface="JasmineUPC" pitchFamily="18" charset="-34"/>
                <a:cs typeface="JasmineUPC" pitchFamily="18" charset="-34"/>
              </a:rPr>
              <a:t>ต่อแสน </a:t>
            </a:r>
            <a:r>
              <a:rPr lang="th-TH" sz="3200" b="1" dirty="0" err="1">
                <a:solidFill>
                  <a:srgbClr val="EEECE1">
                    <a:lumMod val="25000"/>
                  </a:srgbClr>
                </a:solidFill>
                <a:latin typeface="JasmineUPC" pitchFamily="18" charset="-34"/>
                <a:cs typeface="JasmineUPC" pitchFamily="18" charset="-34"/>
              </a:rPr>
              <a:t>ปชก</a:t>
            </a:r>
            <a:r>
              <a:rPr lang="th-TH" sz="3200" b="1" dirty="0">
                <a:solidFill>
                  <a:srgbClr val="EEECE1">
                    <a:lumMod val="25000"/>
                  </a:srgbClr>
                </a:solidFill>
                <a:latin typeface="JasmineUPC" pitchFamily="18" charset="-34"/>
                <a:cs typeface="JasmineUPC" pitchFamily="18" charset="-34"/>
              </a:rPr>
              <a:t>. </a:t>
            </a:r>
            <a:r>
              <a:rPr lang="th-TH" sz="3200" b="1" dirty="0">
                <a:solidFill>
                  <a:srgbClr val="C00000"/>
                </a:solidFill>
                <a:latin typeface="JasmineUPC" pitchFamily="18" charset="-34"/>
                <a:cs typeface="JasmineUPC" pitchFamily="18" charset="-34"/>
              </a:rPr>
              <a:t>เสียชีวิต </a:t>
            </a:r>
            <a:r>
              <a:rPr lang="th-TH" sz="3200" b="1" dirty="0" smtClean="0">
                <a:solidFill>
                  <a:srgbClr val="C00000"/>
                </a:solidFill>
                <a:latin typeface="JasmineUPC" pitchFamily="18" charset="-34"/>
                <a:cs typeface="JasmineUPC" pitchFamily="18" charset="-34"/>
              </a:rPr>
              <a:t>97 </a:t>
            </a:r>
            <a:r>
              <a:rPr lang="th-TH" sz="3200" b="1" dirty="0">
                <a:solidFill>
                  <a:srgbClr val="C00000"/>
                </a:solidFill>
                <a:latin typeface="JasmineUPC" pitchFamily="18" charset="-34"/>
                <a:cs typeface="JasmineUPC" pitchFamily="18" charset="-34"/>
              </a:rPr>
              <a:t>ราย </a:t>
            </a:r>
            <a:r>
              <a:rPr lang="th-TH" sz="3200" b="1" dirty="0" smtClean="0">
                <a:solidFill>
                  <a:srgbClr val="C00000"/>
                </a:solidFill>
                <a:latin typeface="JasmineUPC" pitchFamily="18" charset="-34"/>
                <a:cs typeface="JasmineUPC" pitchFamily="18" charset="-34"/>
              </a:rPr>
              <a:t>(</a:t>
            </a:r>
            <a:r>
              <a:rPr lang="th-TH" sz="3200" b="1" dirty="0">
                <a:solidFill>
                  <a:srgbClr val="C00000"/>
                </a:solidFill>
                <a:latin typeface="JasmineUPC" pitchFamily="18" charset="-34"/>
                <a:cs typeface="JasmineUPC" pitchFamily="18" charset="-34"/>
              </a:rPr>
              <a:t>ณ 1 ม.ค.- </a:t>
            </a:r>
            <a:r>
              <a:rPr lang="th-TH" sz="3200" b="1" dirty="0" smtClean="0">
                <a:solidFill>
                  <a:srgbClr val="C00000"/>
                </a:solidFill>
                <a:latin typeface="JasmineUPC" pitchFamily="18" charset="-34"/>
                <a:cs typeface="JasmineUPC" pitchFamily="18" charset="-34"/>
              </a:rPr>
              <a:t>19 ก.ย. 62)</a:t>
            </a:r>
            <a:endParaRPr lang="th-TH" sz="3200" b="1" dirty="0">
              <a:solidFill>
                <a:srgbClr val="C00000"/>
              </a:solidFill>
              <a:latin typeface="JasmineUPC" pitchFamily="18" charset="-34"/>
              <a:cs typeface="JasmineUPC" pitchFamily="18" charset="-34"/>
            </a:endParaRPr>
          </a:p>
          <a:p>
            <a:pPr eaLnBrk="0" hangingPunct="0">
              <a:spcBef>
                <a:spcPct val="50000"/>
              </a:spcBef>
              <a:defRPr/>
            </a:pPr>
            <a:r>
              <a:rPr lang="th-TH" sz="3200" b="1" dirty="0">
                <a:solidFill>
                  <a:srgbClr val="0000FF"/>
                </a:solidFill>
                <a:latin typeface="JasmineUPC" pitchFamily="18" charset="-34"/>
                <a:cs typeface="JasmineUPC" pitchFamily="18" charset="-34"/>
              </a:rPr>
              <a:t>    ปราจีนบุรี พบผู้ป่วยจำนวน </a:t>
            </a:r>
            <a:r>
              <a:rPr lang="th-TH" sz="3200" b="1" dirty="0" smtClean="0">
                <a:solidFill>
                  <a:srgbClr val="0000FF"/>
                </a:solidFill>
                <a:latin typeface="JasmineUPC" pitchFamily="18" charset="-34"/>
                <a:cs typeface="JasmineUPC" pitchFamily="18" charset="-34"/>
              </a:rPr>
              <a:t>1,096 </a:t>
            </a:r>
            <a:r>
              <a:rPr lang="th-TH" sz="3200" b="1" dirty="0">
                <a:solidFill>
                  <a:srgbClr val="0000FF"/>
                </a:solidFill>
                <a:latin typeface="JasmineUPC" pitchFamily="18" charset="-34"/>
                <a:cs typeface="JasmineUPC" pitchFamily="18" charset="-34"/>
              </a:rPr>
              <a:t>ราย อัตราป่วย </a:t>
            </a:r>
            <a:r>
              <a:rPr lang="th-TH" sz="3200" b="1" dirty="0" smtClean="0">
                <a:solidFill>
                  <a:srgbClr val="0000FF"/>
                </a:solidFill>
                <a:latin typeface="JasmineUPC" pitchFamily="18" charset="-34"/>
                <a:cs typeface="JasmineUPC" pitchFamily="18" charset="-34"/>
              </a:rPr>
              <a:t>226.06 </a:t>
            </a:r>
            <a:r>
              <a:rPr lang="th-TH" sz="3200" b="1" dirty="0">
                <a:solidFill>
                  <a:srgbClr val="0000FF"/>
                </a:solidFill>
                <a:latin typeface="JasmineUPC" pitchFamily="18" charset="-34"/>
                <a:cs typeface="JasmineUPC" pitchFamily="18" charset="-34"/>
              </a:rPr>
              <a:t>ต่อแสน </a:t>
            </a:r>
            <a:r>
              <a:rPr lang="th-TH" sz="3200" b="1" dirty="0" err="1">
                <a:solidFill>
                  <a:srgbClr val="0000FF"/>
                </a:solidFill>
                <a:latin typeface="JasmineUPC" pitchFamily="18" charset="-34"/>
                <a:cs typeface="JasmineUPC" pitchFamily="18" charset="-34"/>
              </a:rPr>
              <a:t>ปชก</a:t>
            </a:r>
            <a:r>
              <a:rPr lang="th-TH" sz="3200" b="1" dirty="0">
                <a:solidFill>
                  <a:srgbClr val="0000FF"/>
                </a:solidFill>
                <a:latin typeface="JasmineUPC" pitchFamily="18" charset="-34"/>
                <a:cs typeface="JasmineUPC" pitchFamily="18" charset="-34"/>
              </a:rPr>
              <a:t>.  (1 ม.ค. – </a:t>
            </a:r>
            <a:r>
              <a:rPr lang="th-TH" sz="3200" b="1" dirty="0" smtClean="0">
                <a:solidFill>
                  <a:srgbClr val="0000FF"/>
                </a:solidFill>
                <a:latin typeface="JasmineUPC" pitchFamily="18" charset="-34"/>
                <a:cs typeface="JasmineUPC" pitchFamily="18" charset="-34"/>
              </a:rPr>
              <a:t>20 ก.ย. 62)</a:t>
            </a:r>
            <a:endParaRPr lang="th-TH" sz="3200" b="1" dirty="0">
              <a:solidFill>
                <a:srgbClr val="0000FF"/>
              </a:solidFill>
              <a:latin typeface="JasmineUPC" pitchFamily="18" charset="-34"/>
              <a:cs typeface="JasmineUPC" pitchFamily="18" charset="-34"/>
            </a:endParaRPr>
          </a:p>
          <a:p>
            <a:pPr eaLnBrk="0" hangingPunct="0">
              <a:spcBef>
                <a:spcPct val="50000"/>
              </a:spcBef>
              <a:defRPr/>
            </a:pPr>
            <a:r>
              <a:rPr lang="th-TH" sz="3200" b="1" dirty="0">
                <a:solidFill>
                  <a:srgbClr val="1A4E26"/>
                </a:solidFill>
                <a:latin typeface="JasmineUPC" pitchFamily="18" charset="-34"/>
                <a:cs typeface="JasmineUPC" pitchFamily="18" charset="-34"/>
              </a:rPr>
              <a:t>-อัตราป่วยอยู่อันดับที่ </a:t>
            </a:r>
            <a:r>
              <a:rPr lang="th-TH" sz="3200" b="1" dirty="0" smtClean="0">
                <a:solidFill>
                  <a:srgbClr val="1A4E26"/>
                </a:solidFill>
                <a:latin typeface="JasmineUPC" pitchFamily="18" charset="-34"/>
                <a:cs typeface="JasmineUPC" pitchFamily="18" charset="-34"/>
              </a:rPr>
              <a:t>1</a:t>
            </a:r>
            <a:r>
              <a:rPr lang="th-TH" sz="3200" b="1" dirty="0">
                <a:solidFill>
                  <a:srgbClr val="1A4E26"/>
                </a:solidFill>
                <a:latin typeface="JasmineUPC" pitchFamily="18" charset="-34"/>
                <a:cs typeface="JasmineUPC" pitchFamily="18" charset="-34"/>
              </a:rPr>
              <a:t>4</a:t>
            </a:r>
            <a:r>
              <a:rPr lang="th-TH" sz="3200" b="1" dirty="0" smtClean="0">
                <a:solidFill>
                  <a:srgbClr val="1A4E26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3200" b="1" dirty="0">
                <a:solidFill>
                  <a:srgbClr val="1A4E26"/>
                </a:solidFill>
                <a:latin typeface="JasmineUPC" pitchFamily="18" charset="-34"/>
                <a:cs typeface="JasmineUPC" pitchFamily="18" charset="-34"/>
              </a:rPr>
              <a:t>ของประเทศไทย </a:t>
            </a:r>
          </a:p>
          <a:p>
            <a:pPr eaLnBrk="0" hangingPunct="0">
              <a:spcBef>
                <a:spcPct val="50000"/>
              </a:spcBef>
              <a:buFontTx/>
              <a:buChar char="-"/>
              <a:defRPr/>
            </a:pPr>
            <a:r>
              <a:rPr lang="th-TH" sz="3200" b="1" dirty="0">
                <a:solidFill>
                  <a:prstClr val="black"/>
                </a:solidFill>
                <a:latin typeface="JasmineUPC" pitchFamily="18" charset="-34"/>
                <a:cs typeface="JasmineUPC" pitchFamily="18" charset="-34"/>
              </a:rPr>
              <a:t>อันดับ 5</a:t>
            </a:r>
            <a:r>
              <a:rPr lang="th-TH" sz="3200" b="1" dirty="0" smtClean="0">
                <a:solidFill>
                  <a:prstClr val="black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3200" b="1" dirty="0">
                <a:solidFill>
                  <a:prstClr val="black"/>
                </a:solidFill>
                <a:latin typeface="JasmineUPC" pitchFamily="18" charset="-34"/>
                <a:cs typeface="JasmineUPC" pitchFamily="18" charset="-34"/>
              </a:rPr>
              <a:t>ของเขตสุขภาพที่ 6 </a:t>
            </a:r>
          </a:p>
        </p:txBody>
      </p:sp>
      <p:sp>
        <p:nvSpPr>
          <p:cNvPr id="3076" name="Rectangle 16"/>
          <p:cNvSpPr>
            <a:spLocks noChangeArrowheads="1"/>
          </p:cNvSpPr>
          <p:nvPr/>
        </p:nvSpPr>
        <p:spPr bwMode="auto">
          <a:xfrm>
            <a:off x="1416822" y="254000"/>
            <a:ext cx="67310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th-TH" sz="4500" b="1" dirty="0">
                <a:solidFill>
                  <a:srgbClr val="0000CC"/>
                </a:solidFill>
                <a:cs typeface="JasmineUPC" pitchFamily="18" charset="-34"/>
              </a:rPr>
              <a:t>สถานการณ์โรคไข้เลือดออก</a:t>
            </a:r>
            <a:endParaRPr lang="en-US" sz="4500" b="1" dirty="0">
              <a:solidFill>
                <a:srgbClr val="0000CC"/>
              </a:solidFill>
              <a:cs typeface="Jasmine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5761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13131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th-TH" sz="4000" b="1" dirty="0" smtClean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อัตราการป่วยด้วยโรคติดต่อทางเพศสัมพันธ์</a:t>
            </a:r>
            <a:endParaRPr lang="th-TH" sz="4000" b="1" dirty="0">
              <a:solidFill>
                <a:schemeClr val="bg1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graphicFrame>
        <p:nvGraphicFramePr>
          <p:cNvPr id="7" name="แผนภูมิ 6"/>
          <p:cNvGraphicFramePr/>
          <p:nvPr>
            <p:extLst>
              <p:ext uri="{D42A27DB-BD31-4B8C-83A1-F6EECF244321}">
                <p14:modId xmlns:p14="http://schemas.microsoft.com/office/powerpoint/2010/main" val="3740818187"/>
              </p:ext>
            </p:extLst>
          </p:nvPr>
        </p:nvGraphicFramePr>
        <p:xfrm>
          <a:off x="251520" y="1345332"/>
          <a:ext cx="8712968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51720" y="1129308"/>
            <a:ext cx="5775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อัตราการป่วยด้วยโรคติดต่อทางเพศสัมพันธ์ปี 2553 - 2562</a:t>
            </a:r>
            <a:endParaRPr lang="th-TH" sz="2400" b="1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549785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แผนภูมิ 3"/>
          <p:cNvGraphicFramePr/>
          <p:nvPr>
            <p:extLst>
              <p:ext uri="{D42A27DB-BD31-4B8C-83A1-F6EECF244321}">
                <p14:modId xmlns:p14="http://schemas.microsoft.com/office/powerpoint/2010/main" val="340774346"/>
              </p:ext>
            </p:extLst>
          </p:nvPr>
        </p:nvGraphicFramePr>
        <p:xfrm>
          <a:off x="-24113" y="841276"/>
          <a:ext cx="4932040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13131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th-TH" sz="3600" b="1" dirty="0" smtClean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สถานการณ์โรคติดต่อทางเพศสัมพันธ์จังหวัดปราจีนบุรี ปี 2562</a:t>
            </a:r>
            <a:endParaRPr lang="th-TH" sz="3600" b="1" dirty="0">
              <a:solidFill>
                <a:schemeClr val="bg1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graphicFrame>
        <p:nvGraphicFramePr>
          <p:cNvPr id="6" name="แผนภูมิ 5"/>
          <p:cNvGraphicFramePr/>
          <p:nvPr>
            <p:extLst>
              <p:ext uri="{D42A27DB-BD31-4B8C-83A1-F6EECF244321}">
                <p14:modId xmlns:p14="http://schemas.microsoft.com/office/powerpoint/2010/main" val="3216109282"/>
              </p:ext>
            </p:extLst>
          </p:nvPr>
        </p:nvGraphicFramePr>
        <p:xfrm>
          <a:off x="4825289" y="841276"/>
          <a:ext cx="4318711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กลุ่ม 6"/>
          <p:cNvGrpSpPr/>
          <p:nvPr/>
        </p:nvGrpSpPr>
        <p:grpSpPr>
          <a:xfrm>
            <a:off x="4788024" y="3402317"/>
            <a:ext cx="4355976" cy="2281437"/>
            <a:chOff x="40132" y="3763227"/>
            <a:chExt cx="3173430" cy="1235242"/>
          </a:xfrm>
        </p:grpSpPr>
        <p:sp>
          <p:nvSpPr>
            <p:cNvPr id="8" name="สี่เหลี่ยมผืนผ้า 7"/>
            <p:cNvSpPr/>
            <p:nvPr/>
          </p:nvSpPr>
          <p:spPr>
            <a:xfrm>
              <a:off x="40132" y="3918349"/>
              <a:ext cx="3171042" cy="1080120"/>
            </a:xfrm>
            <a:prstGeom prst="rect">
              <a:avLst/>
            </a:prstGeom>
            <a:solidFill>
              <a:srgbClr val="ECF1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675" y="3763227"/>
              <a:ext cx="3166887" cy="2166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th-TH" sz="2000" b="1" dirty="0" smtClean="0">
                  <a:latin typeface="FreesiaUPC" panose="020B0604020202020204" pitchFamily="34" charset="-34"/>
                  <a:cs typeface="FreesiaUPC" panose="020B0604020202020204" pitchFamily="34" charset="-34"/>
                </a:rPr>
                <a:t>             เพศชาย	               เพศหญิง</a:t>
              </a:r>
              <a:endParaRPr lang="th-TH" sz="2000" b="1" dirty="0">
                <a:latin typeface="FreesiaUPC" panose="020B0604020202020204" pitchFamily="34" charset="-34"/>
                <a:cs typeface="FreesiaUPC" panose="020B0604020202020204" pitchFamily="34" charset="-34"/>
              </a:endParaRPr>
            </a:p>
          </p:txBody>
        </p:sp>
        <p:pic>
          <p:nvPicPr>
            <p:cNvPr id="10" name="Picture 2" descr="Related image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2353" b="92941" l="8824" r="30588">
                          <a14:foregroundMark x1="18824" y1="38824" x2="18824" y2="3882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" t="32798" r="65566" b="6864"/>
            <a:stretch/>
          </p:blipFill>
          <p:spPr bwMode="auto">
            <a:xfrm>
              <a:off x="512268" y="4174410"/>
              <a:ext cx="720431" cy="716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Related image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4118" b="98235" l="66471" r="95294">
                          <a14:foregroundMark x1="82353" y1="41765" x2="82353" y2="417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44" t="34859"/>
            <a:stretch/>
          </p:blipFill>
          <p:spPr bwMode="auto">
            <a:xfrm>
              <a:off x="1928674" y="4190954"/>
              <a:ext cx="752183" cy="789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1140535" y="4407917"/>
              <a:ext cx="502763" cy="2499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dirty="0" smtClean="0">
                  <a:latin typeface="FreesiaUPC" panose="020B0604020202020204" pitchFamily="34" charset="-34"/>
                  <a:cs typeface="FreesiaUPC" panose="020B0604020202020204" pitchFamily="34" charset="-34"/>
                </a:rPr>
                <a:t>166</a:t>
              </a:r>
              <a:endParaRPr lang="th-TH" sz="2400" dirty="0">
                <a:latin typeface="FreesiaUPC" panose="020B0604020202020204" pitchFamily="34" charset="-34"/>
                <a:cs typeface="FreesiaUPC" panose="020B0604020202020204" pitchFamily="34" charset="-34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505729" y="4458409"/>
              <a:ext cx="502763" cy="2499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dirty="0" smtClean="0">
                  <a:latin typeface="FreesiaUPC" panose="020B0604020202020204" pitchFamily="34" charset="-34"/>
                  <a:cs typeface="FreesiaUPC" panose="020B0604020202020204" pitchFamily="34" charset="-34"/>
                </a:rPr>
                <a:t>243</a:t>
              </a:r>
              <a:endParaRPr lang="th-TH" sz="2400" dirty="0">
                <a:latin typeface="FreesiaUPC" panose="020B0604020202020204" pitchFamily="34" charset="-34"/>
                <a:cs typeface="FreesiaUPC" panose="020B0604020202020204" pitchFamily="34" charset="-34"/>
              </a:endParaRPr>
            </a:p>
          </p:txBody>
        </p:sp>
      </p:grpSp>
      <p:graphicFrame>
        <p:nvGraphicFramePr>
          <p:cNvPr id="14" name="แผนภูมิ 13"/>
          <p:cNvGraphicFramePr/>
          <p:nvPr>
            <p:extLst>
              <p:ext uri="{D42A27DB-BD31-4B8C-83A1-F6EECF244321}">
                <p14:modId xmlns:p14="http://schemas.microsoft.com/office/powerpoint/2010/main" val="1083694684"/>
              </p:ext>
            </p:extLst>
          </p:nvPr>
        </p:nvGraphicFramePr>
        <p:xfrm>
          <a:off x="-1" y="2929509"/>
          <a:ext cx="4797005" cy="2754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1141342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90500" y="95843"/>
            <a:ext cx="7888029" cy="768660"/>
          </a:xfrm>
        </p:spPr>
        <p:txBody>
          <a:bodyPr>
            <a:noAutofit/>
          </a:bodyPr>
          <a:lstStyle/>
          <a:p>
            <a:pPr algn="l"/>
            <a:r>
              <a:rPr lang="th-TH" sz="4000" b="1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การดำเนินงานปี 2562</a:t>
            </a:r>
            <a:endParaRPr lang="th-TH" sz="4000" b="1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grpSp>
        <p:nvGrpSpPr>
          <p:cNvPr id="3" name="กลุ่ม 2"/>
          <p:cNvGrpSpPr/>
          <p:nvPr/>
        </p:nvGrpSpPr>
        <p:grpSpPr>
          <a:xfrm>
            <a:off x="464089" y="1856531"/>
            <a:ext cx="8405806" cy="2890492"/>
            <a:chOff x="639913" y="1616594"/>
            <a:chExt cx="8405806" cy="3468590"/>
          </a:xfrm>
        </p:grpSpPr>
        <p:pic>
          <p:nvPicPr>
            <p:cNvPr id="4" name="Picture 9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702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336"/>
            <a:stretch/>
          </p:blipFill>
          <p:spPr bwMode="auto">
            <a:xfrm rot="5169178" flipH="1">
              <a:off x="3236822" y="-980315"/>
              <a:ext cx="3211987" cy="8405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1" descr="Related image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857" b="80000" l="10000" r="90000">
                          <a14:foregroundMark x1="73846" y1="58929" x2="73846" y2="58929"/>
                          <a14:foregroundMark x1="50769" y1="42143" x2="50769" y2="42143"/>
                          <a14:foregroundMark x1="33077" y1="27143" x2="49231" y2="59643"/>
                          <a14:foregroundMark x1="48846" y1="57857" x2="66923" y2="31786"/>
                          <a14:foregroundMark x1="67692" y1="29286" x2="61154" y2="10357"/>
                          <a14:foregroundMark x1="60769" y1="10357" x2="41923" y2="14286"/>
                          <a14:foregroundMark x1="41154" y1="13571" x2="33077" y2="28214"/>
                          <a14:foregroundMark x1="49231" y1="49643" x2="49231" y2="49643"/>
                          <a14:foregroundMark x1="54615" y1="47500" x2="54615" y2="47500"/>
                          <a14:foregroundMark x1="54615" y1="47500" x2="54615" y2="47500"/>
                          <a14:foregroundMark x1="58846" y1="42857" x2="58846" y2="42857"/>
                          <a14:foregroundMark x1="58846" y1="42857" x2="58846" y2="42857"/>
                          <a14:foregroundMark x1="27692" y1="58571" x2="27692" y2="585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55" t="4969" r="20540" b="22392"/>
            <a:stretch/>
          </p:blipFill>
          <p:spPr bwMode="auto">
            <a:xfrm>
              <a:off x="1200953" y="4227063"/>
              <a:ext cx="540298" cy="8581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1" descr="Related image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857" b="80000" l="10000" r="90000">
                          <a14:foregroundMark x1="73846" y1="58929" x2="73846" y2="58929"/>
                          <a14:foregroundMark x1="50769" y1="42143" x2="50769" y2="42143"/>
                          <a14:foregroundMark x1="33077" y1="27143" x2="49231" y2="59643"/>
                          <a14:foregroundMark x1="48846" y1="57857" x2="66923" y2="31786"/>
                          <a14:foregroundMark x1="67692" y1="29286" x2="61154" y2="10357"/>
                          <a14:foregroundMark x1="60769" y1="10357" x2="41923" y2="14286"/>
                          <a14:foregroundMark x1="41154" y1="13571" x2="33077" y2="28214"/>
                          <a14:foregroundMark x1="49231" y1="49643" x2="49231" y2="49643"/>
                          <a14:foregroundMark x1="54615" y1="47500" x2="54615" y2="47500"/>
                          <a14:foregroundMark x1="54615" y1="47500" x2="54615" y2="47500"/>
                          <a14:foregroundMark x1="58846" y1="42857" x2="58846" y2="42857"/>
                          <a14:foregroundMark x1="58846" y1="42857" x2="58846" y2="42857"/>
                          <a14:foregroundMark x1="27692" y1="58571" x2="27692" y2="585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55" t="4969" r="20540" b="22392"/>
            <a:stretch/>
          </p:blipFill>
          <p:spPr bwMode="auto">
            <a:xfrm>
              <a:off x="2821879" y="4128235"/>
              <a:ext cx="540298" cy="8581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1" descr="Related image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857" b="80000" l="10000" r="90000">
                          <a14:foregroundMark x1="73846" y1="58929" x2="73846" y2="58929"/>
                          <a14:foregroundMark x1="50769" y1="42143" x2="50769" y2="42143"/>
                          <a14:foregroundMark x1="33077" y1="27143" x2="49231" y2="59643"/>
                          <a14:foregroundMark x1="48846" y1="57857" x2="66923" y2="31786"/>
                          <a14:foregroundMark x1="67692" y1="29286" x2="61154" y2="10357"/>
                          <a14:foregroundMark x1="60769" y1="10357" x2="41923" y2="14286"/>
                          <a14:foregroundMark x1="41154" y1="13571" x2="33077" y2="28214"/>
                          <a14:foregroundMark x1="49231" y1="49643" x2="49231" y2="49643"/>
                          <a14:foregroundMark x1="54615" y1="47500" x2="54615" y2="47500"/>
                          <a14:foregroundMark x1="54615" y1="47500" x2="54615" y2="47500"/>
                          <a14:foregroundMark x1="58846" y1="42857" x2="58846" y2="42857"/>
                          <a14:foregroundMark x1="58846" y1="42857" x2="58846" y2="42857"/>
                          <a14:foregroundMark x1="27692" y1="58571" x2="27692" y2="585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55" t="4969" r="20540" b="22392"/>
            <a:stretch/>
          </p:blipFill>
          <p:spPr bwMode="auto">
            <a:xfrm>
              <a:off x="4007093" y="3942892"/>
              <a:ext cx="540298" cy="8581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1" descr="Related image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857" b="80000" l="10000" r="90000">
                          <a14:foregroundMark x1="73846" y1="58929" x2="73846" y2="58929"/>
                          <a14:foregroundMark x1="50769" y1="42143" x2="50769" y2="42143"/>
                          <a14:foregroundMark x1="33077" y1="27143" x2="49231" y2="59643"/>
                          <a14:foregroundMark x1="48846" y1="57857" x2="66923" y2="31786"/>
                          <a14:foregroundMark x1="67692" y1="29286" x2="61154" y2="10357"/>
                          <a14:foregroundMark x1="60769" y1="10357" x2="41923" y2="14286"/>
                          <a14:foregroundMark x1="41154" y1="13571" x2="33077" y2="28214"/>
                          <a14:foregroundMark x1="49231" y1="49643" x2="49231" y2="49643"/>
                          <a14:foregroundMark x1="54615" y1="47500" x2="54615" y2="47500"/>
                          <a14:foregroundMark x1="54615" y1="47500" x2="54615" y2="47500"/>
                          <a14:foregroundMark x1="58846" y1="42857" x2="58846" y2="42857"/>
                          <a14:foregroundMark x1="58846" y1="42857" x2="58846" y2="42857"/>
                          <a14:foregroundMark x1="27692" y1="58571" x2="27692" y2="585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55" t="4969" r="20540" b="22392"/>
            <a:stretch/>
          </p:blipFill>
          <p:spPr bwMode="auto">
            <a:xfrm>
              <a:off x="5212019" y="3699174"/>
              <a:ext cx="540298" cy="8581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1" descr="Related image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857" b="80000" l="10000" r="90000">
                          <a14:foregroundMark x1="73846" y1="58929" x2="73846" y2="58929"/>
                          <a14:foregroundMark x1="50769" y1="42143" x2="50769" y2="42143"/>
                          <a14:foregroundMark x1="33077" y1="27143" x2="49231" y2="59643"/>
                          <a14:foregroundMark x1="48846" y1="57857" x2="66923" y2="31786"/>
                          <a14:foregroundMark x1="67692" y1="29286" x2="61154" y2="10357"/>
                          <a14:foregroundMark x1="60769" y1="10357" x2="41923" y2="14286"/>
                          <a14:foregroundMark x1="41154" y1="13571" x2="33077" y2="28214"/>
                          <a14:foregroundMark x1="49231" y1="49643" x2="49231" y2="49643"/>
                          <a14:foregroundMark x1="54615" y1="47500" x2="54615" y2="47500"/>
                          <a14:foregroundMark x1="54615" y1="47500" x2="54615" y2="47500"/>
                          <a14:foregroundMark x1="58846" y1="42857" x2="58846" y2="42857"/>
                          <a14:foregroundMark x1="58846" y1="42857" x2="58846" y2="42857"/>
                          <a14:foregroundMark x1="27692" y1="58571" x2="27692" y2="585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55" t="4969" r="20540" b="22392"/>
            <a:stretch/>
          </p:blipFill>
          <p:spPr bwMode="auto">
            <a:xfrm>
              <a:off x="6372200" y="3222588"/>
              <a:ext cx="540298" cy="8581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1" descr="Related image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857" b="80000" l="10000" r="90000">
                          <a14:foregroundMark x1="73846" y1="58929" x2="73846" y2="58929"/>
                          <a14:foregroundMark x1="50769" y1="42143" x2="50769" y2="42143"/>
                          <a14:foregroundMark x1="33077" y1="27143" x2="49231" y2="59643"/>
                          <a14:foregroundMark x1="48846" y1="57857" x2="66923" y2="31786"/>
                          <a14:foregroundMark x1="67692" y1="29286" x2="61154" y2="10357"/>
                          <a14:foregroundMark x1="60769" y1="10357" x2="41923" y2="14286"/>
                          <a14:foregroundMark x1="41154" y1="13571" x2="33077" y2="28214"/>
                          <a14:foregroundMark x1="49231" y1="49643" x2="49231" y2="49643"/>
                          <a14:foregroundMark x1="54615" y1="47500" x2="54615" y2="47500"/>
                          <a14:foregroundMark x1="54615" y1="47500" x2="54615" y2="47500"/>
                          <a14:foregroundMark x1="58846" y1="42857" x2="58846" y2="42857"/>
                          <a14:foregroundMark x1="58846" y1="42857" x2="58846" y2="42857"/>
                          <a14:foregroundMark x1="27692" y1="58571" x2="27692" y2="585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55" t="4969" r="20540" b="22392"/>
            <a:stretch/>
          </p:blipFill>
          <p:spPr bwMode="auto">
            <a:xfrm>
              <a:off x="7360838" y="2601848"/>
              <a:ext cx="540298" cy="8581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1259632" y="4172591"/>
              <a:ext cx="396262" cy="7755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3600" b="1" dirty="0" smtClean="0">
                  <a:latin typeface="FreesiaUPC" panose="020B0604020202020204" pitchFamily="34" charset="-34"/>
                  <a:cs typeface="FreesiaUPC" panose="020B0604020202020204" pitchFamily="34" charset="-34"/>
                </a:rPr>
                <a:t>1</a:t>
              </a:r>
              <a:endParaRPr lang="th-TH" sz="3600" b="1" dirty="0">
                <a:latin typeface="FreesiaUPC" panose="020B0604020202020204" pitchFamily="34" charset="-34"/>
                <a:cs typeface="FreesiaUPC" panose="020B0604020202020204" pitchFamily="34" charset="-34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879594" y="4083281"/>
              <a:ext cx="396262" cy="7755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3600" b="1" dirty="0">
                  <a:latin typeface="FreesiaUPC" panose="020B0604020202020204" pitchFamily="34" charset="-34"/>
                  <a:cs typeface="FreesiaUPC" panose="020B0604020202020204" pitchFamily="34" charset="-34"/>
                </a:rPr>
                <a:t>2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079111" y="3934797"/>
              <a:ext cx="396262" cy="7755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3600" b="1" dirty="0" smtClean="0">
                  <a:latin typeface="FreesiaUPC" panose="020B0604020202020204" pitchFamily="34" charset="-34"/>
                  <a:cs typeface="FreesiaUPC" panose="020B0604020202020204" pitchFamily="34" charset="-34"/>
                </a:rPr>
                <a:t>3</a:t>
              </a:r>
              <a:endParaRPr lang="th-TH" sz="3600" b="1" dirty="0">
                <a:latin typeface="FreesiaUPC" panose="020B0604020202020204" pitchFamily="34" charset="-34"/>
                <a:cs typeface="FreesiaUPC" panose="020B0604020202020204" pitchFamily="34" charset="-34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84037" y="3662809"/>
              <a:ext cx="396262" cy="7755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3600" b="1" dirty="0">
                  <a:latin typeface="FreesiaUPC" panose="020B0604020202020204" pitchFamily="34" charset="-34"/>
                  <a:cs typeface="FreesiaUPC" panose="020B0604020202020204" pitchFamily="34" charset="-34"/>
                </a:rPr>
                <a:t>4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44218" y="3136803"/>
              <a:ext cx="396262" cy="7755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3600" b="1" dirty="0" smtClean="0">
                  <a:latin typeface="FreesiaUPC" panose="020B0604020202020204" pitchFamily="34" charset="-34"/>
                  <a:cs typeface="FreesiaUPC" panose="020B0604020202020204" pitchFamily="34" charset="-34"/>
                </a:rPr>
                <a:t>5</a:t>
              </a:r>
              <a:endParaRPr lang="th-TH" sz="3600" b="1" dirty="0">
                <a:latin typeface="FreesiaUPC" panose="020B0604020202020204" pitchFamily="34" charset="-34"/>
                <a:cs typeface="FreesiaUPC" panose="020B0604020202020204" pitchFamily="34" charset="-34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432856" y="2581466"/>
              <a:ext cx="396262" cy="7755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3600" b="1" dirty="0" smtClean="0">
                  <a:latin typeface="FreesiaUPC" panose="020B0604020202020204" pitchFamily="34" charset="-34"/>
                  <a:cs typeface="FreesiaUPC" panose="020B0604020202020204" pitchFamily="34" charset="-34"/>
                </a:rPr>
                <a:t>6</a:t>
              </a:r>
              <a:endParaRPr lang="th-TH" sz="3600" b="1" dirty="0">
                <a:latin typeface="FreesiaUPC" panose="020B0604020202020204" pitchFamily="34" charset="-34"/>
                <a:cs typeface="FreesiaUPC" panose="020B0604020202020204" pitchFamily="34" charset="-34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77969" y="4583658"/>
            <a:ext cx="22715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1.เสริมกลไกภาคี</a:t>
            </a:r>
          </a:p>
          <a:p>
            <a:r>
              <a:rPr lang="th-TH" sz="2400" dirty="0" err="1" smtClean="0">
                <a:latin typeface="FreesiaUPC" panose="020B0604020202020204" pitchFamily="34" charset="-34"/>
                <a:cs typeface="FreesiaUPC" panose="020B0604020202020204" pitchFamily="34" charset="-34"/>
              </a:rPr>
              <a:t>คกก</a:t>
            </a:r>
            <a:r>
              <a:rPr lang="th-TH" sz="24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.โรคติดต่อ</a:t>
            </a:r>
          </a:p>
          <a:p>
            <a:r>
              <a:rPr lang="th-TH" sz="24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ตาม</a:t>
            </a:r>
            <a:r>
              <a:rPr lang="th-TH" sz="2400" dirty="0" err="1" smtClean="0">
                <a:latin typeface="FreesiaUPC" panose="020B0604020202020204" pitchFamily="34" charset="-34"/>
                <a:cs typeface="FreesiaUPC" panose="020B0604020202020204" pitchFamily="34" charset="-34"/>
              </a:rPr>
              <a:t>พรบ</a:t>
            </a:r>
            <a:r>
              <a:rPr lang="th-TH" sz="24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.ฯ 2558</a:t>
            </a:r>
            <a:endParaRPr lang="th-TH" sz="24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17423" y="3200925"/>
            <a:ext cx="22846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2. ค้นหากลุ่มเสี่ยงเชิงรุก</a:t>
            </a:r>
          </a:p>
          <a:p>
            <a:r>
              <a:rPr lang="th-TH" sz="24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ตามมาตรการ </a:t>
            </a:r>
            <a:r>
              <a:rPr lang="en-US" sz="2400" b="1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RRTTR</a:t>
            </a:r>
            <a:endParaRPr lang="th-TH" sz="2400" b="1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19" name="AutoShape 2" descr="à¸£à¸¹à¸à¸ à¸²à¸à¸à¸µà¹à¹à¸à¸µà¹à¸¢à¸§à¸à¹à¸­à¸"/>
          <p:cNvSpPr>
            <a:spLocks noChangeAspect="1" noChangeArrowheads="1"/>
          </p:cNvSpPr>
          <p:nvPr/>
        </p:nvSpPr>
        <p:spPr bwMode="auto">
          <a:xfrm>
            <a:off x="190500" y="-177271"/>
            <a:ext cx="3048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8" t="29972" r="43418"/>
          <a:stretch/>
        </p:blipFill>
        <p:spPr bwMode="auto">
          <a:xfrm>
            <a:off x="6717166" y="78656"/>
            <a:ext cx="2184264" cy="1626716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347864" y="4430681"/>
            <a:ext cx="21403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3. พัฒนาระบบ</a:t>
            </a:r>
          </a:p>
          <a:p>
            <a:r>
              <a:rPr lang="th-TH" sz="24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ฐานข้อมูลสุขภาพ </a:t>
            </a:r>
            <a:r>
              <a:rPr lang="en-US" sz="24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HDC</a:t>
            </a:r>
            <a:endParaRPr lang="th-TH" sz="24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77856" y="2603438"/>
            <a:ext cx="21066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4.สำรวจ/ประเมิน</a:t>
            </a:r>
          </a:p>
          <a:p>
            <a:r>
              <a:rPr lang="th-TH" sz="24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พฤติกรรมเสี่ยง</a:t>
            </a:r>
          </a:p>
          <a:p>
            <a:r>
              <a:rPr lang="th-TH" sz="24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ในกลุ่มเยาวชน (</a:t>
            </a:r>
            <a:r>
              <a:rPr lang="en-US" sz="24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BSS)</a:t>
            </a:r>
            <a:endParaRPr lang="th-TH" sz="24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85948" y="3817607"/>
            <a:ext cx="17187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5.นิเทศติดตาม</a:t>
            </a:r>
          </a:p>
          <a:p>
            <a:r>
              <a:rPr lang="th-TH" sz="24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ผลการดำเนินงาน</a:t>
            </a:r>
            <a:endParaRPr lang="th-TH" sz="24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07152" y="2137420"/>
            <a:ext cx="16049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>
                <a:latin typeface="FreesiaUPC" panose="020B0604020202020204" pitchFamily="34" charset="-34"/>
                <a:cs typeface="FreesiaUPC" panose="020B0604020202020204" pitchFamily="34" charset="-34"/>
              </a:rPr>
              <a:t>6</a:t>
            </a:r>
            <a:r>
              <a:rPr lang="th-TH" sz="20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.แลกเปลี่ยนเรียนรู้</a:t>
            </a:r>
          </a:p>
          <a:p>
            <a:r>
              <a:rPr lang="en-US" sz="20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Best Practice</a:t>
            </a:r>
            <a:endParaRPr lang="th-TH" sz="20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8131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0" y="1417340"/>
            <a:ext cx="9144000" cy="187220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extBox 1"/>
          <p:cNvSpPr txBox="1"/>
          <p:nvPr/>
        </p:nvSpPr>
        <p:spPr>
          <a:xfrm>
            <a:off x="0" y="1921396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สถานการณ์ปัญหาสุขภาพในวัยรุ่น </a:t>
            </a:r>
          </a:p>
          <a:p>
            <a:pPr algn="ctr"/>
            <a:r>
              <a:rPr lang="th-TH" sz="4000" b="1" dirty="0" smtClean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จังหวัดปราจีนบุรี</a:t>
            </a: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2" y="636975"/>
            <a:ext cx="1281635" cy="12844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75924" y="4818265"/>
            <a:ext cx="37176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h-TH" sz="2400" b="1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นายแพทย์โชคชัย สาครพานิช</a:t>
            </a:r>
          </a:p>
          <a:p>
            <a:pPr algn="r"/>
            <a:r>
              <a:rPr lang="th-TH" sz="2400" b="1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นายแพทย์สาธารณสุขจังหวัดปราจีนบุรี</a:t>
            </a:r>
            <a:endParaRPr lang="th-TH" sz="2400" b="1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0827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409" y="902796"/>
            <a:ext cx="5976795" cy="4474983"/>
          </a:xfrm>
          <a:prstGeom prst="rect">
            <a:avLst/>
          </a:prstGeom>
        </p:spPr>
      </p:pic>
      <p:sp>
        <p:nvSpPr>
          <p:cNvPr id="16" name="ชื่อเรื่อง 1"/>
          <p:cNvSpPr>
            <a:spLocks noGrp="1"/>
          </p:cNvSpPr>
          <p:nvPr>
            <p:ph type="title"/>
          </p:nvPr>
        </p:nvSpPr>
        <p:spPr>
          <a:xfrm>
            <a:off x="1043608" y="26707"/>
            <a:ext cx="8229600" cy="876089"/>
          </a:xfrm>
        </p:spPr>
        <p:txBody>
          <a:bodyPr/>
          <a:lstStyle/>
          <a:p>
            <a:r>
              <a:rPr lang="th-TH" b="1" dirty="0">
                <a:solidFill>
                  <a:schemeClr val="tx2">
                    <a:lumMod val="5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สถานการณ์การตั้งครรภ์ในวัยรุ่นปี 2562</a:t>
            </a:r>
            <a:endParaRPr lang="th-TH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3926" y="3420674"/>
            <a:ext cx="537618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จำนวนการคลอด</a:t>
            </a:r>
            <a:r>
              <a:rPr lang="th-TH" b="1" dirty="0">
                <a:latin typeface="FreesiaUPC" panose="020B0604020202020204" pitchFamily="34" charset="-34"/>
                <a:cs typeface="FreesiaUPC" panose="020B0604020202020204" pitchFamily="34" charset="-34"/>
              </a:rPr>
              <a:t>มีชีพ</a:t>
            </a:r>
          </a:p>
          <a:p>
            <a:r>
              <a:rPr lang="th-TH" b="1" dirty="0" smtClean="0">
                <a:solidFill>
                  <a:srgbClr val="0000CC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   ประเทศ 30,302 ราย อัตราคลอด 25.45 </a:t>
            </a:r>
          </a:p>
          <a:p>
            <a:r>
              <a:rPr lang="th-TH" b="1" dirty="0">
                <a:solidFill>
                  <a:srgbClr val="0000CC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r>
              <a:rPr lang="th-TH" b="1" dirty="0" smtClean="0">
                <a:solidFill>
                  <a:srgbClr val="0000CC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  </a:t>
            </a:r>
            <a:r>
              <a:rPr lang="th-TH" b="1" dirty="0" smtClean="0">
                <a:solidFill>
                  <a:srgbClr val="095312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เขต 3,095 ราย อัตราคลอด 32.94</a:t>
            </a:r>
            <a:endParaRPr lang="th-TH" b="1" dirty="0">
              <a:solidFill>
                <a:srgbClr val="095312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r>
              <a:rPr lang="th-TH" b="1" dirty="0" smtClean="0">
                <a:solidFill>
                  <a:schemeClr val="accent4">
                    <a:lumMod val="5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   จังหวัด 238 ราย อัตราคลอด 23.71</a:t>
            </a:r>
            <a:endParaRPr lang="th-TH" b="1" dirty="0">
              <a:solidFill>
                <a:schemeClr val="accent4">
                  <a:lumMod val="50000"/>
                </a:schemeClr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*</a:t>
            </a:r>
            <a:r>
              <a:rPr lang="th-TH" sz="2000" b="1" dirty="0">
                <a:solidFill>
                  <a:schemeClr val="accent4">
                    <a:lumMod val="5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อัตราคลอดต่อ</a:t>
            </a:r>
            <a:r>
              <a:rPr lang="th-TH" sz="2000" b="1" dirty="0" err="1">
                <a:solidFill>
                  <a:schemeClr val="accent4">
                    <a:lumMod val="5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ปชก</a:t>
            </a:r>
            <a:r>
              <a:rPr lang="th-TH" sz="2000" b="1" dirty="0">
                <a:solidFill>
                  <a:schemeClr val="accent4">
                    <a:lumMod val="5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.หญิง 15-19 ปีพันคน*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0180" y="1218095"/>
            <a:ext cx="9332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ปราจีนบุรี</a:t>
            </a:r>
          </a:p>
          <a:p>
            <a:pPr algn="ctr"/>
            <a:r>
              <a:rPr lang="th-TH" sz="2000" b="1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23.71</a:t>
            </a:r>
          </a:p>
          <a:p>
            <a:endParaRPr lang="th-TH" sz="2000" b="1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84415" y="1573935"/>
            <a:ext cx="8146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000" b="1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สระแก้ว</a:t>
            </a:r>
          </a:p>
          <a:p>
            <a:pPr algn="ctr"/>
            <a:r>
              <a:rPr lang="th-TH" sz="2000" b="1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30.70</a:t>
            </a:r>
            <a:endParaRPr lang="th-TH" sz="2000" b="1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66750" y="1963472"/>
            <a:ext cx="1813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000" b="1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สมุทรปราการ 23.08</a:t>
            </a:r>
            <a:endParaRPr lang="th-TH" sz="2000" b="1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78400" y="1912182"/>
            <a:ext cx="10919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ฉะเชิงเทรา </a:t>
            </a:r>
          </a:p>
          <a:p>
            <a:pPr algn="ctr"/>
            <a:r>
              <a:rPr lang="th-TH" sz="2000" b="1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35.21</a:t>
            </a:r>
            <a:endParaRPr lang="th-TH" sz="2000" b="1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3069" y="2425452"/>
            <a:ext cx="6511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800" b="1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ชลบุรี </a:t>
            </a:r>
          </a:p>
          <a:p>
            <a:pPr algn="ctr"/>
            <a:r>
              <a:rPr lang="th-TH" sz="1800" b="1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49.62</a:t>
            </a:r>
            <a:endParaRPr lang="th-TH" sz="1800" b="1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44357" y="3236725"/>
            <a:ext cx="1551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ระยอง 34.84</a:t>
            </a:r>
            <a:endParaRPr lang="th-TH" sz="2000" b="1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89109" y="2882782"/>
            <a:ext cx="7505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000" b="1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จันทบุรี</a:t>
            </a:r>
          </a:p>
          <a:p>
            <a:pPr algn="ctr"/>
            <a:r>
              <a:rPr lang="th-TH" sz="2000" b="1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29.24</a:t>
            </a:r>
            <a:endParaRPr lang="th-TH" sz="2000" b="1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91478" y="3575804"/>
            <a:ext cx="7008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000" b="1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ตราด</a:t>
            </a:r>
          </a:p>
          <a:p>
            <a:pPr algn="ctr"/>
            <a:r>
              <a:rPr lang="th-TH" sz="2000" b="1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25.93</a:t>
            </a:r>
            <a:endParaRPr lang="th-TH" sz="2000" b="1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61715" y="5312713"/>
            <a:ext cx="21595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ข้อมูล ณ วันที่ 20 กันยายน 2562</a:t>
            </a:r>
            <a:endParaRPr lang="th-TH" sz="16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7" name="ดาว 5 แฉก 6"/>
          <p:cNvSpPr/>
          <p:nvPr/>
        </p:nvSpPr>
        <p:spPr>
          <a:xfrm>
            <a:off x="4083069" y="2328144"/>
            <a:ext cx="260809" cy="194616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ดาว 5 แฉก 16"/>
          <p:cNvSpPr/>
          <p:nvPr/>
        </p:nvSpPr>
        <p:spPr>
          <a:xfrm>
            <a:off x="4585978" y="3101391"/>
            <a:ext cx="260809" cy="194616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ดาว 5 แฉก 17"/>
          <p:cNvSpPr/>
          <p:nvPr/>
        </p:nvSpPr>
        <p:spPr>
          <a:xfrm>
            <a:off x="4603803" y="1968911"/>
            <a:ext cx="260809" cy="194616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8362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รูปภาพ 2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14" l="9961" r="89844">
                        <a14:foregroundMark x1="38379" y1="55566" x2="48926" y2="72754"/>
                        <a14:foregroundMark x1="67773" y1="71680" x2="43848" y2="26074"/>
                        <a14:foregroundMark x1="61621" y1="16699" x2="61621" y2="19434"/>
                        <a14:foregroundMark x1="56152" y1="17188" x2="49414" y2="36133"/>
                        <a14:foregroundMark x1="59473" y1="18848" x2="54492" y2="43359"/>
                        <a14:foregroundMark x1="55566" y1="22754" x2="69434" y2="68848"/>
                        <a14:foregroundMark x1="74414" y1="77246" x2="63867" y2="58301"/>
                        <a14:foregroundMark x1="73340" y1="75586" x2="59473" y2="99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1933" y="3770531"/>
            <a:ext cx="2011540" cy="167628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672" b="53438" l="37832" r="61726"/>
                    </a14:imgEffect>
                    <a14:imgEffect>
                      <a14:sharpenSoften amount="-11000"/>
                    </a14:imgEffect>
                    <a14:imgEffect>
                      <a14:saturation sat="38000"/>
                    </a14:imgEffect>
                    <a14:imgEffect>
                      <a14:brightnessContrast bright="43000" contrast="-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10" t="23250" r="38142" b="46750"/>
          <a:stretch/>
        </p:blipFill>
        <p:spPr bwMode="auto">
          <a:xfrm>
            <a:off x="2809596" y="2075194"/>
            <a:ext cx="1076537" cy="1256223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1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027584" y="60007"/>
            <a:ext cx="8224936" cy="757267"/>
          </a:xfrm>
        </p:spPr>
        <p:txBody>
          <a:bodyPr>
            <a:normAutofit/>
          </a:bodyPr>
          <a:lstStyle/>
          <a:p>
            <a:r>
              <a:rPr lang="th-TH" sz="4000" b="1" dirty="0">
                <a:solidFill>
                  <a:schemeClr val="tx2">
                    <a:lumMod val="75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สถานการณ์การตั้งครรภ์ในวัยรุ่นจังหวัดปราจีนบุรี</a:t>
            </a:r>
          </a:p>
        </p:txBody>
      </p:sp>
      <p:cxnSp>
        <p:nvCxnSpPr>
          <p:cNvPr id="6" name="ตัวเชื่อมต่อตรง 5"/>
          <p:cNvCxnSpPr/>
          <p:nvPr/>
        </p:nvCxnSpPr>
        <p:spPr>
          <a:xfrm>
            <a:off x="20216" y="2077413"/>
            <a:ext cx="905252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ตัวเชื่อมต่อตรง 12"/>
          <p:cNvCxnSpPr/>
          <p:nvPr/>
        </p:nvCxnSpPr>
        <p:spPr>
          <a:xfrm>
            <a:off x="0" y="3457567"/>
            <a:ext cx="905252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5241" y="2128951"/>
            <a:ext cx="32147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FreesiaUPC" panose="020B0604020202020204" pitchFamily="34" charset="-34"/>
                <a:cs typeface="FreesiaUPC" panose="020B0604020202020204" pitchFamily="34" charset="-34"/>
              </a:rPr>
              <a:t>การตั้งครรภ์ซ้ำในหญิง</a:t>
            </a:r>
          </a:p>
          <a:p>
            <a:pPr algn="ctr"/>
            <a:r>
              <a:rPr lang="th-TH" sz="3600" b="1" dirty="0">
                <a:solidFill>
                  <a:schemeClr val="accent2">
                    <a:lumMod val="5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อายุต่ำกว่า 20 </a:t>
            </a:r>
            <a:r>
              <a:rPr lang="th-TH" sz="3600" b="1" dirty="0" smtClean="0">
                <a:solidFill>
                  <a:schemeClr val="accent2">
                    <a:lumMod val="5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ปี</a:t>
            </a:r>
          </a:p>
          <a:p>
            <a:pPr algn="ctr"/>
            <a:r>
              <a:rPr lang="th-TH" sz="1800" b="1" dirty="0" smtClean="0">
                <a:solidFill>
                  <a:schemeClr val="accent2">
                    <a:lumMod val="5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(เป้าหมายไม่เกินร้อยละ 14.5)</a:t>
            </a:r>
            <a:endParaRPr lang="th-TH" sz="1800" b="1" dirty="0">
              <a:solidFill>
                <a:schemeClr val="accent2">
                  <a:lumMod val="50000"/>
                </a:schemeClr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68745" y="2254464"/>
            <a:ext cx="135005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2560</a:t>
            </a:r>
          </a:p>
          <a:p>
            <a:pPr algn="ctr"/>
            <a:r>
              <a:rPr lang="th-TH" sz="3600" b="1" dirty="0">
                <a:solidFill>
                  <a:srgbClr val="C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18.35</a:t>
            </a:r>
            <a:r>
              <a:rPr lang="en-US" sz="3600" b="1" dirty="0">
                <a:solidFill>
                  <a:srgbClr val="C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%</a:t>
            </a:r>
            <a:endParaRPr lang="th-TH" sz="3600" b="1" dirty="0">
              <a:solidFill>
                <a:srgbClr val="C0000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97175" y="2259852"/>
            <a:ext cx="135005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2561</a:t>
            </a:r>
          </a:p>
          <a:p>
            <a:pPr algn="ctr"/>
            <a:r>
              <a:rPr lang="en-US" sz="3600" b="1" dirty="0">
                <a:solidFill>
                  <a:srgbClr val="C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17.05%</a:t>
            </a:r>
            <a:endParaRPr lang="th-TH" sz="3600" b="1" dirty="0">
              <a:solidFill>
                <a:srgbClr val="C0000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66714" y="2259852"/>
            <a:ext cx="135005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2562</a:t>
            </a:r>
          </a:p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17.68%</a:t>
            </a:r>
            <a:endParaRPr lang="th-TH" sz="3600" b="1" dirty="0">
              <a:solidFill>
                <a:srgbClr val="C0000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grpSp>
        <p:nvGrpSpPr>
          <p:cNvPr id="3" name="กลุ่ม 2"/>
          <p:cNvGrpSpPr/>
          <p:nvPr/>
        </p:nvGrpSpPr>
        <p:grpSpPr>
          <a:xfrm>
            <a:off x="3995937" y="2617474"/>
            <a:ext cx="4543013" cy="100173"/>
            <a:chOff x="4067944" y="3452808"/>
            <a:chExt cx="4543013" cy="120208"/>
          </a:xfrm>
        </p:grpSpPr>
        <p:cxnSp>
          <p:nvCxnSpPr>
            <p:cNvPr id="20" name="ตัวเชื่อมต่อตรง 19"/>
            <p:cNvCxnSpPr/>
            <p:nvPr/>
          </p:nvCxnSpPr>
          <p:spPr>
            <a:xfrm>
              <a:off x="4067944" y="3498105"/>
              <a:ext cx="4543013" cy="2903"/>
            </a:xfrm>
            <a:prstGeom prst="line">
              <a:avLst/>
            </a:prstGeom>
            <a:ln w="28575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วงรี 20"/>
            <p:cNvSpPr/>
            <p:nvPr/>
          </p:nvSpPr>
          <p:spPr>
            <a:xfrm>
              <a:off x="4716016" y="3452808"/>
              <a:ext cx="216024" cy="1202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3" name="วงรี 22"/>
            <p:cNvSpPr/>
            <p:nvPr/>
          </p:nvSpPr>
          <p:spPr>
            <a:xfrm>
              <a:off x="6372200" y="3452808"/>
              <a:ext cx="216024" cy="1202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4" name="วงรี 23"/>
            <p:cNvSpPr/>
            <p:nvPr/>
          </p:nvSpPr>
          <p:spPr>
            <a:xfrm>
              <a:off x="7956376" y="3452808"/>
              <a:ext cx="216024" cy="1202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46620" y="818324"/>
            <a:ext cx="357537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chemeClr val="accent2">
                    <a:lumMod val="5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อัตราการคลอดมีชีพ</a:t>
            </a:r>
          </a:p>
          <a:p>
            <a:pPr algn="ctr"/>
            <a:r>
              <a:rPr lang="th-TH" sz="2400" b="1" dirty="0">
                <a:solidFill>
                  <a:schemeClr val="accent2">
                    <a:lumMod val="5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(ต่อ</a:t>
            </a:r>
            <a:r>
              <a:rPr lang="th-TH" sz="2400" b="1" dirty="0" err="1">
                <a:solidFill>
                  <a:schemeClr val="accent2">
                    <a:lumMod val="5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ปชก</a:t>
            </a:r>
            <a:r>
              <a:rPr lang="th-TH" sz="2400" b="1" dirty="0">
                <a:solidFill>
                  <a:schemeClr val="accent2">
                    <a:lumMod val="5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.หญิง15-19ปีพันคน)</a:t>
            </a:r>
          </a:p>
          <a:p>
            <a:pPr algn="ctr"/>
            <a:r>
              <a:rPr lang="th-TH" sz="1800" b="1" dirty="0">
                <a:solidFill>
                  <a:schemeClr val="accent2">
                    <a:lumMod val="5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ไม่เกิน 38 ต่อ</a:t>
            </a:r>
            <a:r>
              <a:rPr lang="th-TH" sz="1800" b="1" dirty="0" err="1">
                <a:solidFill>
                  <a:schemeClr val="accent2">
                    <a:lumMod val="5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ปชก</a:t>
            </a:r>
            <a:r>
              <a:rPr lang="th-TH" sz="1800" b="1" dirty="0">
                <a:solidFill>
                  <a:schemeClr val="accent2">
                    <a:lumMod val="5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.หญิง 15-19ปีพันคน</a:t>
            </a:r>
          </a:p>
        </p:txBody>
      </p:sp>
      <p:cxnSp>
        <p:nvCxnSpPr>
          <p:cNvPr id="26" name="ตัวเชื่อมต่อตรง 25"/>
          <p:cNvCxnSpPr/>
          <p:nvPr/>
        </p:nvCxnSpPr>
        <p:spPr>
          <a:xfrm>
            <a:off x="3876921" y="697260"/>
            <a:ext cx="0" cy="1380902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222551" y="3661710"/>
            <a:ext cx="2132315" cy="1785104"/>
          </a:xfrm>
          <a:prstGeom prst="rect">
            <a:avLst/>
          </a:prstGeom>
          <a:blipFill dpi="0" rotWithShape="1">
            <a:blip r:embed="rId6">
              <a:alphaModFix amt="17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13000" contrast="3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</p:spPr>
        <p:txBody>
          <a:bodyPr wrap="none" rtlCol="0">
            <a:spAutoFit/>
          </a:bodyPr>
          <a:lstStyle/>
          <a:p>
            <a:pPr lvl="0" algn="ctr"/>
            <a:r>
              <a:rPr lang="th-TH" b="1" dirty="0">
                <a:solidFill>
                  <a:prstClr val="black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สวมถุงยางอนามัย</a:t>
            </a:r>
          </a:p>
          <a:p>
            <a:pPr lvl="0" algn="ctr"/>
            <a:r>
              <a:rPr lang="th-TH" b="1" dirty="0">
                <a:solidFill>
                  <a:prstClr val="black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ขณะมีเพศสัมพันธ์</a:t>
            </a:r>
          </a:p>
          <a:p>
            <a:pPr algn="ctr"/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69.63%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3837" y="3649588"/>
            <a:ext cx="21614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 smtClean="0">
                <a:solidFill>
                  <a:schemeClr val="accent2">
                    <a:lumMod val="5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61.90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%</a:t>
            </a:r>
          </a:p>
          <a:p>
            <a:pPr algn="ctr"/>
            <a:r>
              <a:rPr lang="th-TH" b="1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ตั้งครรภ์โดยไม่ตั้งใจ</a:t>
            </a:r>
            <a:endParaRPr lang="th-TH" b="1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1024" name="TextBox 1023"/>
          <p:cNvSpPr txBox="1"/>
          <p:nvPr/>
        </p:nvSpPr>
        <p:spPr>
          <a:xfrm>
            <a:off x="5717392" y="3529628"/>
            <a:ext cx="3355345" cy="1692771"/>
          </a:xfrm>
          <a:prstGeom prst="rect">
            <a:avLst/>
          </a:prstGeom>
          <a:blipFill dpi="0" rotWithShape="1">
            <a:blip r:embed="rId8">
              <a:alphaModFix amt="23000"/>
            </a:blip>
            <a:srcRect/>
            <a:stretch>
              <a:fillRect t="-24000"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คุมกำเนิดหลังคลอด (ทุกวิธี)</a:t>
            </a:r>
          </a:p>
          <a:p>
            <a:pPr algn="ctr"/>
            <a:r>
              <a:rPr lang="th-TH" sz="20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(ปี 61</a:t>
            </a:r>
            <a:r>
              <a:rPr lang="en-US" sz="20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 =</a:t>
            </a:r>
            <a:r>
              <a:rPr lang="th-TH" sz="20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 20.59</a:t>
            </a:r>
            <a:r>
              <a:rPr lang="en-US" sz="20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%)</a:t>
            </a:r>
            <a:endParaRPr lang="th-TH" sz="2000" b="1" dirty="0"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 algn="ctr"/>
            <a:r>
              <a:rPr lang="th-TH" sz="3600" b="1" dirty="0">
                <a:solidFill>
                  <a:schemeClr val="accent2">
                    <a:lumMod val="5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ปี 62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=</a:t>
            </a:r>
            <a:r>
              <a:rPr lang="th-TH" sz="3600" b="1" dirty="0" smtClean="0">
                <a:solidFill>
                  <a:schemeClr val="accent2">
                    <a:lumMod val="5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27.44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%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 algn="ctr"/>
            <a:r>
              <a:rPr lang="th-TH" sz="2400" b="1" dirty="0">
                <a:solidFill>
                  <a:schemeClr val="accent2">
                    <a:lumMod val="5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ฝังยาคุมกำเนิด </a:t>
            </a:r>
            <a:r>
              <a:rPr lang="th-TH" sz="2400" b="1" dirty="0" smtClean="0">
                <a:solidFill>
                  <a:schemeClr val="accent2">
                    <a:lumMod val="5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55.56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%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1025" name="TextBox 1024"/>
          <p:cNvSpPr txBox="1"/>
          <p:nvPr/>
        </p:nvSpPr>
        <p:spPr>
          <a:xfrm>
            <a:off x="5912359" y="5130225"/>
            <a:ext cx="31662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h-TH" sz="1600" dirty="0">
                <a:latin typeface="FreesiaUPC" panose="020B0604020202020204" pitchFamily="34" charset="-34"/>
                <a:cs typeface="FreesiaUPC" panose="020B0604020202020204" pitchFamily="34" charset="-34"/>
              </a:rPr>
              <a:t>ที่มา </a:t>
            </a:r>
            <a:r>
              <a:rPr lang="en-US" sz="1600" dirty="0">
                <a:latin typeface="FreesiaUPC" panose="020B0604020202020204" pitchFamily="34" charset="-34"/>
                <a:cs typeface="FreesiaUPC" panose="020B0604020202020204" pitchFamily="34" charset="-34"/>
              </a:rPr>
              <a:t>: </a:t>
            </a:r>
            <a:r>
              <a:rPr lang="th-TH" sz="1600" dirty="0">
                <a:latin typeface="FreesiaUPC" panose="020B0604020202020204" pitchFamily="34" charset="-34"/>
                <a:cs typeface="FreesiaUPC" panose="020B0604020202020204" pitchFamily="34" charset="-34"/>
              </a:rPr>
              <a:t>โปรแกรม </a:t>
            </a:r>
            <a:r>
              <a:rPr lang="en-US" sz="1600" dirty="0">
                <a:latin typeface="FreesiaUPC" panose="020B0604020202020204" pitchFamily="34" charset="-34"/>
                <a:cs typeface="FreesiaUPC" panose="020B0604020202020204" pitchFamily="34" charset="-34"/>
              </a:rPr>
              <a:t>HDC </a:t>
            </a:r>
            <a:r>
              <a:rPr lang="th-TH" sz="1600" dirty="0">
                <a:latin typeface="FreesiaUPC" panose="020B0604020202020204" pitchFamily="34" charset="-34"/>
                <a:cs typeface="FreesiaUPC" panose="020B0604020202020204" pitchFamily="34" charset="-34"/>
              </a:rPr>
              <a:t>ปราจีนบุรี วันที่ </a:t>
            </a:r>
            <a:r>
              <a:rPr lang="th-TH" sz="16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20 ก.ย. 62</a:t>
            </a:r>
          </a:p>
          <a:p>
            <a:pPr algn="r"/>
            <a:r>
              <a:rPr lang="th-TH" sz="16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การเฝ้าระวังการตั้งครรภ์ในแม่วัยรุ่น </a:t>
            </a:r>
            <a:r>
              <a:rPr lang="en-US" sz="16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(TPS) </a:t>
            </a:r>
            <a:r>
              <a:rPr lang="th-TH" sz="16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ปี 2562</a:t>
            </a:r>
            <a:endParaRPr lang="th-TH" sz="16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grpSp>
        <p:nvGrpSpPr>
          <p:cNvPr id="28" name="กลุ่ม 27"/>
          <p:cNvGrpSpPr/>
          <p:nvPr/>
        </p:nvGrpSpPr>
        <p:grpSpPr>
          <a:xfrm>
            <a:off x="4040777" y="1129308"/>
            <a:ext cx="4543013" cy="100173"/>
            <a:chOff x="4067944" y="3452808"/>
            <a:chExt cx="4543013" cy="120208"/>
          </a:xfrm>
        </p:grpSpPr>
        <p:cxnSp>
          <p:nvCxnSpPr>
            <p:cNvPr id="31" name="ตัวเชื่อมต่อตรง 30"/>
            <p:cNvCxnSpPr/>
            <p:nvPr/>
          </p:nvCxnSpPr>
          <p:spPr>
            <a:xfrm>
              <a:off x="4067944" y="3498105"/>
              <a:ext cx="4543013" cy="2903"/>
            </a:xfrm>
            <a:prstGeom prst="line">
              <a:avLst/>
            </a:prstGeom>
            <a:ln w="28575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วงรี 31"/>
            <p:cNvSpPr/>
            <p:nvPr/>
          </p:nvSpPr>
          <p:spPr>
            <a:xfrm>
              <a:off x="4716016" y="3452808"/>
              <a:ext cx="216024" cy="120208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3" name="วงรี 32"/>
            <p:cNvSpPr/>
            <p:nvPr/>
          </p:nvSpPr>
          <p:spPr>
            <a:xfrm>
              <a:off x="6372200" y="3452808"/>
              <a:ext cx="216024" cy="120208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4" name="วงรี 33"/>
            <p:cNvSpPr/>
            <p:nvPr/>
          </p:nvSpPr>
          <p:spPr>
            <a:xfrm>
              <a:off x="7956376" y="3452808"/>
              <a:ext cx="216024" cy="120208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4238856" y="697260"/>
            <a:ext cx="11160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2560</a:t>
            </a:r>
          </a:p>
          <a:p>
            <a:pPr algn="ctr"/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33.00</a:t>
            </a:r>
            <a:endParaRPr lang="th-TH" sz="3600" b="1" dirty="0">
              <a:solidFill>
                <a:schemeClr val="tx2">
                  <a:lumMod val="50000"/>
                </a:schemeClr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919804" y="699679"/>
            <a:ext cx="10166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2561</a:t>
            </a:r>
          </a:p>
          <a:p>
            <a:pPr algn="ctr"/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27.43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528912" y="699679"/>
            <a:ext cx="10166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2562</a:t>
            </a:r>
          </a:p>
          <a:p>
            <a:pPr algn="ctr"/>
            <a:r>
              <a:rPr lang="th-TH" sz="3200" b="1" dirty="0" smtClean="0">
                <a:solidFill>
                  <a:schemeClr val="tx2">
                    <a:lumMod val="5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23.71</a:t>
            </a:r>
            <a:endParaRPr lang="th-TH" sz="3200" b="1" dirty="0">
              <a:solidFill>
                <a:schemeClr val="tx2">
                  <a:lumMod val="50000"/>
                </a:schemeClr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2274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19691" y="104800"/>
            <a:ext cx="8229600" cy="952500"/>
          </a:xfrm>
        </p:spPr>
        <p:txBody>
          <a:bodyPr>
            <a:noAutofit/>
          </a:bodyPr>
          <a:lstStyle/>
          <a:p>
            <a:r>
              <a:rPr lang="th-TH" sz="32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อัตราการคลอดมีชีพในหญิงอายุ 15-19 ปี </a:t>
            </a:r>
            <a:br>
              <a:rPr lang="th-TH" sz="3200" b="1" dirty="0">
                <a:latin typeface="FreesiaUPC" panose="020B0604020202020204" pitchFamily="34" charset="-34"/>
                <a:cs typeface="FreesiaUPC" panose="020B0604020202020204" pitchFamily="34" charset="-34"/>
              </a:rPr>
            </a:br>
            <a:r>
              <a:rPr lang="th-TH" sz="32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จังหวัดปราจีนบุรี ปี 2559-2562</a:t>
            </a:r>
          </a:p>
        </p:txBody>
      </p:sp>
      <p:graphicFrame>
        <p:nvGraphicFramePr>
          <p:cNvPr id="4" name="แผนภูมิ 3"/>
          <p:cNvGraphicFramePr/>
          <p:nvPr>
            <p:extLst>
              <p:ext uri="{D42A27DB-BD31-4B8C-83A1-F6EECF244321}">
                <p14:modId xmlns:p14="http://schemas.microsoft.com/office/powerpoint/2010/main" val="2211844732"/>
              </p:ext>
            </p:extLst>
          </p:nvPr>
        </p:nvGraphicFramePr>
        <p:xfrm>
          <a:off x="323528" y="1257355"/>
          <a:ext cx="8820472" cy="4080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188118" y="5404395"/>
            <a:ext cx="4892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dirty="0">
                <a:latin typeface="FreesiaUPC" panose="020B0604020202020204" pitchFamily="34" charset="-34"/>
                <a:cs typeface="FreesiaUPC" panose="020B0604020202020204" pitchFamily="34" charset="-34"/>
              </a:rPr>
              <a:t>ที่มา </a:t>
            </a:r>
            <a:r>
              <a:rPr lang="en-US" sz="1600" dirty="0">
                <a:latin typeface="FreesiaUPC" panose="020B0604020202020204" pitchFamily="34" charset="-34"/>
                <a:cs typeface="FreesiaUPC" panose="020B0604020202020204" pitchFamily="34" charset="-34"/>
              </a:rPr>
              <a:t>: </a:t>
            </a:r>
            <a:r>
              <a:rPr lang="th-TH" sz="1600" dirty="0">
                <a:latin typeface="FreesiaUPC" panose="020B0604020202020204" pitchFamily="34" charset="-34"/>
                <a:cs typeface="FreesiaUPC" panose="020B0604020202020204" pitchFamily="34" charset="-34"/>
              </a:rPr>
              <a:t>โปรแกรม </a:t>
            </a:r>
            <a:r>
              <a:rPr lang="en-US" sz="1600" dirty="0">
                <a:latin typeface="FreesiaUPC" panose="020B0604020202020204" pitchFamily="34" charset="-34"/>
                <a:cs typeface="FreesiaUPC" panose="020B0604020202020204" pitchFamily="34" charset="-34"/>
              </a:rPr>
              <a:t>Health data center (HDC) </a:t>
            </a:r>
            <a:r>
              <a:rPr lang="th-TH" sz="1600" dirty="0">
                <a:latin typeface="FreesiaUPC" panose="020B0604020202020204" pitchFamily="34" charset="-34"/>
                <a:cs typeface="FreesiaUPC" panose="020B0604020202020204" pitchFamily="34" charset="-34"/>
              </a:rPr>
              <a:t>จังหวัดปราจีนบุรี ณ วันที่ </a:t>
            </a:r>
            <a:r>
              <a:rPr lang="th-TH" sz="16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20 </a:t>
            </a:r>
            <a:r>
              <a:rPr lang="th-TH" sz="1600" dirty="0" err="1" smtClean="0">
                <a:latin typeface="FreesiaUPC" panose="020B0604020202020204" pitchFamily="34" charset="-34"/>
                <a:cs typeface="FreesiaUPC" panose="020B0604020202020204" pitchFamily="34" charset="-34"/>
              </a:rPr>
              <a:t>ก.ย</a:t>
            </a:r>
            <a:r>
              <a:rPr lang="th-TH" sz="16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.. 62</a:t>
            </a:r>
            <a:endParaRPr lang="en-US" sz="16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849938" y="1257355"/>
            <a:ext cx="7296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000" b="1" i="0" u="none" strike="noStrike" kern="1200" baseline="0">
                <a:solidFill>
                  <a:prstClr val="black"/>
                </a:solidFill>
                <a:latin typeface="JasmineUPC" panose="02020603050405020304" pitchFamily="18" charset="-34"/>
                <a:ea typeface="+mn-ea"/>
                <a:cs typeface="JasmineUPC" panose="02020603050405020304" pitchFamily="18" charset="-34"/>
              </a:defRPr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ร้อยละ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" y="2929508"/>
            <a:ext cx="2358338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 smtClean="0">
                <a:solidFill>
                  <a:schemeClr val="tx2">
                    <a:lumMod val="5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อัตราการคลอดในแม่วัยรุ่น</a:t>
            </a:r>
          </a:p>
          <a:p>
            <a:r>
              <a:rPr lang="th-TH" sz="2000" dirty="0" smtClean="0">
                <a:solidFill>
                  <a:schemeClr val="tx2">
                    <a:lumMod val="5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ประเทศไทย       25.45</a:t>
            </a:r>
          </a:p>
          <a:p>
            <a:r>
              <a:rPr lang="th-TH" sz="2000" dirty="0" smtClean="0">
                <a:solidFill>
                  <a:schemeClr val="tx2">
                    <a:lumMod val="5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เขตสุขภาพที่ 6   32.94</a:t>
            </a:r>
          </a:p>
          <a:p>
            <a:r>
              <a:rPr lang="th-TH" sz="1600" dirty="0" smtClean="0">
                <a:solidFill>
                  <a:schemeClr val="tx2">
                    <a:lumMod val="5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(อัตราต่อ</a:t>
            </a:r>
            <a:r>
              <a:rPr lang="th-TH" sz="1600" dirty="0" err="1" smtClean="0">
                <a:solidFill>
                  <a:schemeClr val="tx2">
                    <a:lumMod val="5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ปชก</a:t>
            </a:r>
            <a:r>
              <a:rPr lang="th-TH" sz="1600" dirty="0" smtClean="0">
                <a:solidFill>
                  <a:schemeClr val="tx2">
                    <a:lumMod val="5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.หญิง 15-19 ปีพันคน)</a:t>
            </a:r>
            <a:endParaRPr lang="th-TH" sz="1600" dirty="0">
              <a:solidFill>
                <a:schemeClr val="tx2">
                  <a:lumMod val="50000"/>
                </a:schemeClr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702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1307645" y="49188"/>
            <a:ext cx="7812360" cy="952500"/>
          </a:xfrm>
        </p:spPr>
        <p:txBody>
          <a:bodyPr>
            <a:noAutofit/>
          </a:bodyPr>
          <a:lstStyle/>
          <a:p>
            <a:r>
              <a:rPr lang="th-TH" sz="32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ร้อยละการตั้งครรภ์ซ้ำในหญิงอายุน้อยกว่า 20 ปี</a:t>
            </a:r>
            <a:br>
              <a:rPr lang="th-TH" sz="3200" b="1" dirty="0">
                <a:latin typeface="FreesiaUPC" panose="020B0604020202020204" pitchFamily="34" charset="-34"/>
                <a:cs typeface="FreesiaUPC" panose="020B0604020202020204" pitchFamily="34" charset="-34"/>
              </a:rPr>
            </a:br>
            <a:r>
              <a:rPr lang="th-TH" sz="32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จังหวัดปราจีนบุรี ปี 2559-2562</a:t>
            </a:r>
          </a:p>
        </p:txBody>
      </p:sp>
      <p:graphicFrame>
        <p:nvGraphicFramePr>
          <p:cNvPr id="5" name="แผนภูมิ 4"/>
          <p:cNvGraphicFramePr/>
          <p:nvPr>
            <p:extLst>
              <p:ext uri="{D42A27DB-BD31-4B8C-83A1-F6EECF244321}">
                <p14:modId xmlns:p14="http://schemas.microsoft.com/office/powerpoint/2010/main" val="4268624345"/>
              </p:ext>
            </p:extLst>
          </p:nvPr>
        </p:nvGraphicFramePr>
        <p:xfrm>
          <a:off x="0" y="1055996"/>
          <a:ext cx="9174872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09686" y="5376446"/>
            <a:ext cx="48574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dirty="0">
                <a:latin typeface="FreesiaUPC" panose="020B0604020202020204" pitchFamily="34" charset="-34"/>
                <a:cs typeface="FreesiaUPC" panose="020B0604020202020204" pitchFamily="34" charset="-34"/>
              </a:rPr>
              <a:t>ที่มา </a:t>
            </a:r>
            <a:r>
              <a:rPr lang="en-US" sz="1600" dirty="0">
                <a:latin typeface="FreesiaUPC" panose="020B0604020202020204" pitchFamily="34" charset="-34"/>
                <a:cs typeface="FreesiaUPC" panose="020B0604020202020204" pitchFamily="34" charset="-34"/>
              </a:rPr>
              <a:t>: </a:t>
            </a:r>
            <a:r>
              <a:rPr lang="th-TH" sz="1600" dirty="0">
                <a:latin typeface="FreesiaUPC" panose="020B0604020202020204" pitchFamily="34" charset="-34"/>
                <a:cs typeface="FreesiaUPC" panose="020B0604020202020204" pitchFamily="34" charset="-34"/>
              </a:rPr>
              <a:t>โปรแกรม </a:t>
            </a:r>
            <a:r>
              <a:rPr lang="en-US" sz="1600" dirty="0">
                <a:latin typeface="FreesiaUPC" panose="020B0604020202020204" pitchFamily="34" charset="-34"/>
                <a:cs typeface="FreesiaUPC" panose="020B0604020202020204" pitchFamily="34" charset="-34"/>
              </a:rPr>
              <a:t>Health data center (HDC) </a:t>
            </a:r>
            <a:r>
              <a:rPr lang="th-TH" sz="1600" dirty="0">
                <a:latin typeface="FreesiaUPC" panose="020B0604020202020204" pitchFamily="34" charset="-34"/>
                <a:cs typeface="FreesiaUPC" panose="020B0604020202020204" pitchFamily="34" charset="-34"/>
              </a:rPr>
              <a:t>จังหวัดปราจีนบุรี ณ วันที่ </a:t>
            </a:r>
            <a:r>
              <a:rPr lang="th-TH" sz="16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20 ก.ย. </a:t>
            </a:r>
            <a:r>
              <a:rPr lang="th-TH" sz="1600" dirty="0">
                <a:latin typeface="FreesiaUPC" panose="020B0604020202020204" pitchFamily="34" charset="-34"/>
                <a:cs typeface="FreesiaUPC" panose="020B0604020202020204" pitchFamily="34" charset="-34"/>
              </a:rPr>
              <a:t>62</a:t>
            </a:r>
            <a:endParaRPr lang="en-US" sz="16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281436"/>
            <a:ext cx="19591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 smtClean="0">
                <a:solidFill>
                  <a:schemeClr val="tx2">
                    <a:lumMod val="75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การตั้งครรภ์ซ้ำ</a:t>
            </a:r>
          </a:p>
          <a:p>
            <a:r>
              <a:rPr lang="th-TH" sz="2000" dirty="0" smtClean="0">
                <a:solidFill>
                  <a:schemeClr val="tx2">
                    <a:lumMod val="75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ประเทศไทย 14.84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%</a:t>
            </a:r>
          </a:p>
          <a:p>
            <a:r>
              <a:rPr lang="th-TH" sz="2000" dirty="0" smtClean="0">
                <a:solidFill>
                  <a:schemeClr val="tx2">
                    <a:lumMod val="75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เขตสุขภาพที่ 6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14.91%</a:t>
            </a:r>
            <a:endParaRPr lang="th-TH" sz="2000" dirty="0">
              <a:solidFill>
                <a:schemeClr val="tx2">
                  <a:lumMod val="75000"/>
                </a:schemeClr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3755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-31407"/>
            <a:ext cx="9144000" cy="44063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th-TH" sz="26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ร้อยละของหญิงไทยอายุน้อยกว่า 20 ปีหลังคลอด/แท้งที่ได้รับการ</a:t>
            </a:r>
            <a:r>
              <a:rPr lang="th-TH" sz="2600" b="1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คุมกำเนิดทุกวิธี</a:t>
            </a:r>
            <a:endParaRPr lang="th-TH" sz="2600" b="1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graphicFrame>
        <p:nvGraphicFramePr>
          <p:cNvPr id="6" name="แผนภูมิ 5"/>
          <p:cNvGraphicFramePr/>
          <p:nvPr>
            <p:extLst>
              <p:ext uri="{D42A27DB-BD31-4B8C-83A1-F6EECF244321}">
                <p14:modId xmlns:p14="http://schemas.microsoft.com/office/powerpoint/2010/main" val="692981685"/>
              </p:ext>
            </p:extLst>
          </p:nvPr>
        </p:nvGraphicFramePr>
        <p:xfrm>
          <a:off x="-754712" y="501080"/>
          <a:ext cx="9919672" cy="2280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0" y="2797493"/>
            <a:ext cx="9144000" cy="3480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4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ร้อยละของหญิงไทยอายุน้อยกว่า 20 ปีหลังคลอด/แท้งที่ได้รับการคุมกำเนิดด้วยวิธีกึ่งถาวร</a:t>
            </a:r>
          </a:p>
        </p:txBody>
      </p:sp>
      <p:graphicFrame>
        <p:nvGraphicFramePr>
          <p:cNvPr id="8" name="แผนภูมิ 7"/>
          <p:cNvGraphicFramePr/>
          <p:nvPr>
            <p:extLst>
              <p:ext uri="{D42A27DB-BD31-4B8C-83A1-F6EECF244321}">
                <p14:modId xmlns:p14="http://schemas.microsoft.com/office/powerpoint/2010/main" val="696730762"/>
              </p:ext>
            </p:extLst>
          </p:nvPr>
        </p:nvGraphicFramePr>
        <p:xfrm>
          <a:off x="-468560" y="3157533"/>
          <a:ext cx="9793088" cy="2557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8762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11560" y="31216"/>
            <a:ext cx="8229600" cy="682569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solidFill>
                  <a:schemeClr val="tx2">
                    <a:lumMod val="5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การดำเนินกิจกรรมปี 2562 (ต.ค.61 – ส.ค.62)</a:t>
            </a:r>
            <a:endParaRPr lang="th-TH" sz="3200" b="1" dirty="0">
              <a:solidFill>
                <a:schemeClr val="tx2">
                  <a:lumMod val="50000"/>
                </a:schemeClr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290582"/>
              </p:ext>
            </p:extLst>
          </p:nvPr>
        </p:nvGraphicFramePr>
        <p:xfrm>
          <a:off x="0" y="1299628"/>
          <a:ext cx="8964488" cy="4381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15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7B5C81-1B71-423F-8659-34065DB46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6062" y="589248"/>
            <a:ext cx="7063985" cy="551855"/>
          </a:xfrm>
          <a:noFill/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th-TH" altLang="th-TH" sz="4320" b="1" dirty="0">
                <a:latin typeface="JasmineUPC" panose="02020603050405020304" pitchFamily="18" charset="-34"/>
                <a:ea typeface="Tahoma" panose="020B0604030504040204" pitchFamily="34" charset="0"/>
                <a:cs typeface="JasmineUPC" panose="02020603050405020304" pitchFamily="18" charset="-34"/>
              </a:rPr>
              <a:t>สถานการณ์โรคไข้เลือดออก ปราจีนบุรี</a:t>
            </a:r>
          </a:p>
        </p:txBody>
      </p:sp>
      <p:sp>
        <p:nvSpPr>
          <p:cNvPr id="6147" name="TextBox 6"/>
          <p:cNvSpPr txBox="1">
            <a:spLocks noChangeArrowheads="1"/>
          </p:cNvSpPr>
          <p:nvPr/>
        </p:nvSpPr>
        <p:spPr bwMode="auto">
          <a:xfrm>
            <a:off x="5220072" y="5145623"/>
            <a:ext cx="3466728" cy="279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th-TH" altLang="th-TH" sz="1215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ที่มา </a:t>
            </a:r>
            <a:r>
              <a:rPr lang="en-US" altLang="th-TH" sz="1215" b="1" dirty="0">
                <a:latin typeface="JasmineUPC" panose="02020603050405020304" pitchFamily="18" charset="-34"/>
                <a:cs typeface="JasmineUPC" panose="02020603050405020304" pitchFamily="18" charset="-34"/>
              </a:rPr>
              <a:t>: </a:t>
            </a:r>
            <a:r>
              <a:rPr lang="th-TH" altLang="th-TH" sz="1215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รายงาน 506 </a:t>
            </a:r>
            <a:r>
              <a:rPr lang="th-TH" altLang="th-TH" sz="1215" b="1" dirty="0" err="1">
                <a:latin typeface="JasmineUPC" panose="02020603050405020304" pitchFamily="18" charset="-34"/>
                <a:cs typeface="JasmineUPC" panose="02020603050405020304" pitchFamily="18" charset="-34"/>
              </a:rPr>
              <a:t>สสจ</a:t>
            </a:r>
            <a:r>
              <a:rPr lang="th-TH" altLang="th-TH" sz="1215" b="1" dirty="0">
                <a:latin typeface="JasmineUPC" panose="02020603050405020304" pitchFamily="18" charset="-34"/>
                <a:cs typeface="JasmineUPC" panose="02020603050405020304" pitchFamily="18" charset="-34"/>
              </a:rPr>
              <a:t>.ปราจีนบุรี ณ วันที่ </a:t>
            </a:r>
            <a:r>
              <a:rPr lang="en-US" altLang="th-TH" sz="1215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20 </a:t>
            </a:r>
            <a:r>
              <a:rPr lang="th-TH" altLang="th-TH" sz="1215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กันยายน </a:t>
            </a:r>
            <a:r>
              <a:rPr lang="en-US" altLang="th-TH" sz="1215" b="1" dirty="0">
                <a:latin typeface="JasmineUPC" panose="02020603050405020304" pitchFamily="18" charset="-34"/>
                <a:cs typeface="JasmineUPC" panose="02020603050405020304" pitchFamily="18" charset="-34"/>
              </a:rPr>
              <a:t>2562</a:t>
            </a:r>
            <a:endParaRPr lang="th-TH" altLang="th-TH" sz="1215" b="1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graphicFrame>
        <p:nvGraphicFramePr>
          <p:cNvPr id="5" name="ตาราง 10">
            <a:extLst>
              <a:ext uri="{FF2B5EF4-FFF2-40B4-BE49-F238E27FC236}">
                <a16:creationId xmlns="" xmlns:a16="http://schemas.microsoft.com/office/drawing/2014/main" id="{6CD02663-5B08-49BE-81A0-A3F2CC0073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980359"/>
              </p:ext>
            </p:extLst>
          </p:nvPr>
        </p:nvGraphicFramePr>
        <p:xfrm>
          <a:off x="489146" y="1431741"/>
          <a:ext cx="8295321" cy="3434783"/>
        </p:xfrm>
        <a:graphic>
          <a:graphicData uri="http://schemas.openxmlformats.org/drawingml/2006/table">
            <a:tbl>
              <a:tblPr/>
              <a:tblGrid>
                <a:gridCol w="2072657">
                  <a:extLst>
                    <a:ext uri="{9D8B030D-6E8A-4147-A177-3AD203B41FA5}">
                      <a16:colId xmlns="" xmlns:a16="http://schemas.microsoft.com/office/drawing/2014/main" val="279029715"/>
                    </a:ext>
                  </a:extLst>
                </a:gridCol>
                <a:gridCol w="982402">
                  <a:extLst>
                    <a:ext uri="{9D8B030D-6E8A-4147-A177-3AD203B41FA5}">
                      <a16:colId xmlns="" xmlns:a16="http://schemas.microsoft.com/office/drawing/2014/main" val="2199026359"/>
                    </a:ext>
                  </a:extLst>
                </a:gridCol>
                <a:gridCol w="1073843">
                  <a:extLst>
                    <a:ext uri="{9D8B030D-6E8A-4147-A177-3AD203B41FA5}">
                      <a16:colId xmlns="" xmlns:a16="http://schemas.microsoft.com/office/drawing/2014/main" val="3297202772"/>
                    </a:ext>
                  </a:extLst>
                </a:gridCol>
                <a:gridCol w="1053914">
                  <a:extLst>
                    <a:ext uri="{9D8B030D-6E8A-4147-A177-3AD203B41FA5}">
                      <a16:colId xmlns="" xmlns:a16="http://schemas.microsoft.com/office/drawing/2014/main" val="354037444"/>
                    </a:ext>
                  </a:extLst>
                </a:gridCol>
                <a:gridCol w="1084395">
                  <a:extLst>
                    <a:ext uri="{9D8B030D-6E8A-4147-A177-3AD203B41FA5}">
                      <a16:colId xmlns="" xmlns:a16="http://schemas.microsoft.com/office/drawing/2014/main" val="3663464686"/>
                    </a:ext>
                  </a:extLst>
                </a:gridCol>
                <a:gridCol w="1033984">
                  <a:extLst>
                    <a:ext uri="{9D8B030D-6E8A-4147-A177-3AD203B41FA5}">
                      <a16:colId xmlns="" xmlns:a16="http://schemas.microsoft.com/office/drawing/2014/main" val="4071034267"/>
                    </a:ext>
                  </a:extLst>
                </a:gridCol>
                <a:gridCol w="994126">
                  <a:extLst>
                    <a:ext uri="{9D8B030D-6E8A-4147-A177-3AD203B41FA5}">
                      <a16:colId xmlns="" xmlns:a16="http://schemas.microsoft.com/office/drawing/2014/main" val="1600664037"/>
                    </a:ext>
                  </a:extLst>
                </a:gridCol>
              </a:tblGrid>
              <a:tr h="520148">
                <a:tc gridSpan="7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จำนวนผู้ป่วย ณ สัปดาห์ที่ </a:t>
                      </a:r>
                      <a:r>
                        <a:rPr kumimoji="0" lang="th-TH" altLang="th-TH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31 </a:t>
                      </a:r>
                      <a:r>
                        <a:rPr kumimoji="0" lang="th-TH" altLang="th-TH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ของแต่ละปี</a:t>
                      </a:r>
                    </a:p>
                  </a:txBody>
                  <a:tcPr marL="61727" marR="61727" marT="30859" marB="3085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C7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34481043"/>
                  </a:ext>
                </a:extLst>
              </a:tr>
              <a:tr h="52018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ปี พ.ศ.</a:t>
                      </a:r>
                    </a:p>
                  </a:txBody>
                  <a:tcPr marL="61727" marR="61727" marT="30859" marB="3085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C78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 </a:t>
                      </a:r>
                      <a:r>
                        <a:rPr kumimoji="0" lang="th-TH" altLang="th-TH" sz="25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256</a:t>
                      </a:r>
                      <a:r>
                        <a:rPr kumimoji="0" lang="en-US" altLang="th-TH" sz="25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2</a:t>
                      </a:r>
                      <a:endParaRPr kumimoji="0" lang="th-TH" altLang="th-TH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Tahoma" panose="020B0604030504040204" pitchFamily="34" charset="0"/>
                        <a:cs typeface="JasmineUPC" panose="02020603050405020304" pitchFamily="18" charset="-34"/>
                      </a:endParaRPr>
                    </a:p>
                  </a:txBody>
                  <a:tcPr marL="61719" marR="61719" marT="30875" marB="308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C78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 </a:t>
                      </a:r>
                      <a:r>
                        <a:rPr kumimoji="0" lang="th-TH" altLang="th-TH" sz="25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25</a:t>
                      </a:r>
                      <a:r>
                        <a:rPr kumimoji="0" lang="en-US" altLang="th-TH" sz="25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61</a:t>
                      </a:r>
                      <a:endParaRPr kumimoji="0" lang="th-TH" altLang="th-TH" sz="2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Tahoma" panose="020B0604030504040204" pitchFamily="34" charset="0"/>
                        <a:cs typeface="JasmineUPC" panose="02020603050405020304" pitchFamily="18" charset="-34"/>
                      </a:endParaRPr>
                    </a:p>
                  </a:txBody>
                  <a:tcPr marL="61719" marR="61719" marT="30875" marB="308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C78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5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25</a:t>
                      </a:r>
                      <a:r>
                        <a:rPr kumimoji="0" lang="en-US" altLang="th-TH" sz="25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60</a:t>
                      </a:r>
                      <a:endParaRPr kumimoji="0" lang="th-TH" altLang="th-TH" sz="2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Tahoma" panose="020B0604030504040204" pitchFamily="34" charset="0"/>
                        <a:cs typeface="JasmineUPC" panose="02020603050405020304" pitchFamily="18" charset="-34"/>
                      </a:endParaRPr>
                    </a:p>
                  </a:txBody>
                  <a:tcPr marL="61719" marR="61719" marT="30875" marB="308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C78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5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25</a:t>
                      </a:r>
                      <a:r>
                        <a:rPr kumimoji="0" lang="en-US" altLang="th-TH" sz="25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59</a:t>
                      </a:r>
                      <a:endParaRPr kumimoji="0" lang="th-TH" altLang="th-TH" sz="2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Tahoma" panose="020B0604030504040204" pitchFamily="34" charset="0"/>
                        <a:cs typeface="JasmineUPC" panose="02020603050405020304" pitchFamily="18" charset="-34"/>
                      </a:endParaRPr>
                    </a:p>
                  </a:txBody>
                  <a:tcPr marL="61719" marR="61719" marT="30875" marB="308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C78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5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255</a:t>
                      </a:r>
                      <a:r>
                        <a:rPr kumimoji="0" lang="en-US" altLang="th-TH" sz="25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8</a:t>
                      </a:r>
                      <a:endParaRPr kumimoji="0" lang="th-TH" altLang="th-TH" sz="25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JasmineUPC" panose="02020603050405020304" pitchFamily="18" charset="-34"/>
                        <a:ea typeface="Tahoma" panose="020B0604030504040204" pitchFamily="34" charset="0"/>
                        <a:cs typeface="JasmineUPC" panose="02020603050405020304" pitchFamily="18" charset="-34"/>
                      </a:endParaRPr>
                    </a:p>
                  </a:txBody>
                  <a:tcPr marL="61719" marR="61719" marT="30875" marB="308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C78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5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255</a:t>
                      </a:r>
                      <a:r>
                        <a:rPr kumimoji="0" lang="en-US" altLang="th-TH" sz="25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7</a:t>
                      </a:r>
                      <a:endParaRPr kumimoji="0" lang="th-TH" altLang="th-TH" sz="2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Tahoma" panose="020B0604030504040204" pitchFamily="34" charset="0"/>
                        <a:cs typeface="JasmineUPC" panose="02020603050405020304" pitchFamily="18" charset="-34"/>
                      </a:endParaRPr>
                    </a:p>
                  </a:txBody>
                  <a:tcPr marL="61719" marR="61719" marT="30875" marB="3087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C78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73754778"/>
                  </a:ext>
                </a:extLst>
              </a:tr>
              <a:tr h="59267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ป่วย (ราย) </a:t>
                      </a:r>
                    </a:p>
                  </a:txBody>
                  <a:tcPr marL="61727" marR="61727" marT="30859" marB="3085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h-TH" sz="2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1,096</a:t>
                      </a:r>
                      <a:endParaRPr kumimoji="0" lang="th-TH" sz="25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JasmineUPC" panose="02020603050405020304" pitchFamily="18" charset="-34"/>
                        <a:ea typeface="Tahoma" panose="020B0604030504040204" pitchFamily="34" charset="0"/>
                        <a:cs typeface="JasmineUPC" panose="02020603050405020304" pitchFamily="18" charset="-34"/>
                      </a:endParaRPr>
                    </a:p>
                  </a:txBody>
                  <a:tcPr marL="6430" marR="6430" marT="6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h-TH" sz="2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439</a:t>
                      </a:r>
                      <a:endParaRPr kumimoji="0" lang="th-TH" sz="25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JasmineUPC" panose="02020603050405020304" pitchFamily="18" charset="-34"/>
                        <a:ea typeface="Tahoma" panose="020B0604030504040204" pitchFamily="34" charset="0"/>
                        <a:cs typeface="JasmineUPC" panose="02020603050405020304" pitchFamily="18" charset="-34"/>
                      </a:endParaRPr>
                    </a:p>
                  </a:txBody>
                  <a:tcPr marL="6430" marR="6430" marT="6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h-TH" sz="2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421</a:t>
                      </a:r>
                      <a:endParaRPr kumimoji="0" lang="th-TH" sz="25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JasmineUPC" panose="02020603050405020304" pitchFamily="18" charset="-34"/>
                        <a:ea typeface="Tahoma" panose="020B0604030504040204" pitchFamily="34" charset="0"/>
                        <a:cs typeface="JasmineUPC" panose="02020603050405020304" pitchFamily="18" charset="-34"/>
                      </a:endParaRPr>
                    </a:p>
                  </a:txBody>
                  <a:tcPr marL="6430" marR="6430" marT="6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h-TH" sz="2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241</a:t>
                      </a:r>
                      <a:endParaRPr kumimoji="0" lang="th-TH" sz="25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JasmineUPC" panose="02020603050405020304" pitchFamily="18" charset="-34"/>
                        <a:ea typeface="Tahoma" panose="020B0604030504040204" pitchFamily="34" charset="0"/>
                        <a:cs typeface="JasmineUPC" panose="02020603050405020304" pitchFamily="18" charset="-34"/>
                      </a:endParaRPr>
                    </a:p>
                  </a:txBody>
                  <a:tcPr marL="6430" marR="6430" marT="6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h-TH" sz="2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1,743</a:t>
                      </a:r>
                      <a:endParaRPr kumimoji="0" lang="th-TH" sz="25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JasmineUPC" panose="02020603050405020304" pitchFamily="18" charset="-34"/>
                        <a:ea typeface="Tahoma" panose="020B0604030504040204" pitchFamily="34" charset="0"/>
                        <a:cs typeface="JasmineUPC" panose="02020603050405020304" pitchFamily="18" charset="-34"/>
                      </a:endParaRPr>
                    </a:p>
                  </a:txBody>
                  <a:tcPr marL="6430" marR="6430" marT="6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h-TH" sz="2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326</a:t>
                      </a:r>
                      <a:endParaRPr kumimoji="0" lang="th-TH" sz="25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JasmineUPC" panose="02020603050405020304" pitchFamily="18" charset="-34"/>
                        <a:ea typeface="Tahoma" panose="020B0604030504040204" pitchFamily="34" charset="0"/>
                        <a:cs typeface="JasmineUPC" panose="02020603050405020304" pitchFamily="18" charset="-34"/>
                      </a:endParaRPr>
                    </a:p>
                  </a:txBody>
                  <a:tcPr marL="6430" marR="6430" marT="6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40435044"/>
                  </a:ext>
                </a:extLst>
              </a:tr>
              <a:tr h="57892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ตาย (ราย</a:t>
                      </a:r>
                      <a:r>
                        <a:rPr kumimoji="0" lang="th-TH" altLang="th-TH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)</a:t>
                      </a:r>
                      <a:r>
                        <a:rPr kumimoji="0" lang="th-TH" altLang="th-TH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 </a:t>
                      </a:r>
                      <a:endParaRPr kumimoji="0" lang="th-TH" altLang="th-TH" sz="25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JasmineUPC" panose="02020603050405020304" pitchFamily="18" charset="-34"/>
                        <a:ea typeface="Tahoma" panose="020B0604030504040204" pitchFamily="34" charset="0"/>
                        <a:cs typeface="JasmineUPC" panose="02020603050405020304" pitchFamily="18" charset="-34"/>
                      </a:endParaRPr>
                    </a:p>
                  </a:txBody>
                  <a:tcPr marL="61727" marR="61727" marT="30859" marB="3085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2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0</a:t>
                      </a:r>
                      <a:endParaRPr kumimoji="0" lang="th-TH" sz="25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JasmineUPC" panose="02020603050405020304" pitchFamily="18" charset="-34"/>
                        <a:ea typeface="Tahoma" panose="020B0604030504040204" pitchFamily="34" charset="0"/>
                        <a:cs typeface="JasmineUPC" panose="02020603050405020304" pitchFamily="18" charset="-34"/>
                      </a:endParaRPr>
                    </a:p>
                  </a:txBody>
                  <a:tcPr marL="6430" marR="6430" marT="6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h-TH" sz="2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0</a:t>
                      </a:r>
                      <a:endParaRPr kumimoji="0" lang="th-TH" sz="25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JasmineUPC" panose="02020603050405020304" pitchFamily="18" charset="-34"/>
                        <a:ea typeface="Tahoma" panose="020B0604030504040204" pitchFamily="34" charset="0"/>
                        <a:cs typeface="JasmineUPC" panose="02020603050405020304" pitchFamily="18" charset="-34"/>
                      </a:endParaRPr>
                    </a:p>
                  </a:txBody>
                  <a:tcPr marL="6430" marR="6430" marT="6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h-TH" sz="2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0</a:t>
                      </a:r>
                      <a:endParaRPr kumimoji="0" lang="th-TH" sz="25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JasmineUPC" panose="02020603050405020304" pitchFamily="18" charset="-34"/>
                        <a:ea typeface="Tahoma" panose="020B0604030504040204" pitchFamily="34" charset="0"/>
                        <a:cs typeface="JasmineUPC" panose="02020603050405020304" pitchFamily="18" charset="-34"/>
                      </a:endParaRPr>
                    </a:p>
                  </a:txBody>
                  <a:tcPr marL="6430" marR="6430" marT="6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h-TH" sz="2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0</a:t>
                      </a:r>
                      <a:endParaRPr kumimoji="0" lang="th-TH" sz="25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JasmineUPC" panose="02020603050405020304" pitchFamily="18" charset="-34"/>
                        <a:ea typeface="Tahoma" panose="020B0604030504040204" pitchFamily="34" charset="0"/>
                        <a:cs typeface="JasmineUPC" panose="02020603050405020304" pitchFamily="18" charset="-34"/>
                      </a:endParaRPr>
                    </a:p>
                  </a:txBody>
                  <a:tcPr marL="6430" marR="6430" marT="6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h-TH" sz="2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0</a:t>
                      </a:r>
                      <a:endParaRPr kumimoji="0" lang="th-TH" sz="25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JasmineUPC" panose="02020603050405020304" pitchFamily="18" charset="-34"/>
                        <a:ea typeface="Tahoma" panose="020B0604030504040204" pitchFamily="34" charset="0"/>
                        <a:cs typeface="JasmineUPC" panose="02020603050405020304" pitchFamily="18" charset="-34"/>
                      </a:endParaRPr>
                    </a:p>
                  </a:txBody>
                  <a:tcPr marL="6430" marR="6430" marT="6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2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0</a:t>
                      </a:r>
                      <a:endParaRPr kumimoji="0" lang="th-TH" sz="25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JasmineUPC" panose="02020603050405020304" pitchFamily="18" charset="-34"/>
                        <a:ea typeface="Tahoma" panose="020B0604030504040204" pitchFamily="34" charset="0"/>
                        <a:cs typeface="JasmineUPC" panose="02020603050405020304" pitchFamily="18" charset="-34"/>
                      </a:endParaRPr>
                    </a:p>
                  </a:txBody>
                  <a:tcPr marL="6430" marR="6430" marT="6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79591571"/>
                  </a:ext>
                </a:extLst>
              </a:tr>
              <a:tr h="66019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อัตราป่วยต่อแสน </a:t>
                      </a:r>
                    </a:p>
                  </a:txBody>
                  <a:tcPr marL="61727" marR="61727" marT="30859" marB="3085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h-TH" sz="2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226.06</a:t>
                      </a:r>
                      <a:endParaRPr kumimoji="0" lang="th-TH" sz="25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JasmineUPC" panose="02020603050405020304" pitchFamily="18" charset="-34"/>
                        <a:ea typeface="Tahoma" panose="020B0604030504040204" pitchFamily="34" charset="0"/>
                        <a:cs typeface="JasmineUPC" panose="02020603050405020304" pitchFamily="18" charset="-34"/>
                      </a:endParaRPr>
                    </a:p>
                  </a:txBody>
                  <a:tcPr marL="6430" marR="6430" marT="6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h-TH" sz="2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90.55</a:t>
                      </a:r>
                      <a:endParaRPr kumimoji="0" lang="th-TH" sz="25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JasmineUPC" panose="02020603050405020304" pitchFamily="18" charset="-34"/>
                        <a:ea typeface="Tahoma" panose="020B0604030504040204" pitchFamily="34" charset="0"/>
                        <a:cs typeface="JasmineUPC" panose="02020603050405020304" pitchFamily="18" charset="-34"/>
                      </a:endParaRPr>
                    </a:p>
                  </a:txBody>
                  <a:tcPr marL="6430" marR="6430" marT="6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h-TH" sz="2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86.83</a:t>
                      </a:r>
                      <a:endParaRPr kumimoji="0" lang="th-TH" sz="25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JasmineUPC" panose="02020603050405020304" pitchFamily="18" charset="-34"/>
                        <a:ea typeface="Tahoma" panose="020B0604030504040204" pitchFamily="34" charset="0"/>
                        <a:cs typeface="JasmineUPC" panose="02020603050405020304" pitchFamily="18" charset="-34"/>
                      </a:endParaRPr>
                    </a:p>
                  </a:txBody>
                  <a:tcPr marL="6430" marR="6430" marT="6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h-TH" sz="2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50.70</a:t>
                      </a:r>
                      <a:endParaRPr kumimoji="0" lang="th-TH" sz="25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JasmineUPC" panose="02020603050405020304" pitchFamily="18" charset="-34"/>
                        <a:ea typeface="Tahoma" panose="020B0604030504040204" pitchFamily="34" charset="0"/>
                        <a:cs typeface="JasmineUPC" panose="02020603050405020304" pitchFamily="18" charset="-34"/>
                      </a:endParaRPr>
                    </a:p>
                  </a:txBody>
                  <a:tcPr marL="6430" marR="6430" marT="6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h-TH" sz="2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367.90</a:t>
                      </a:r>
                      <a:endParaRPr kumimoji="0" lang="th-TH" sz="25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JasmineUPC" panose="02020603050405020304" pitchFamily="18" charset="-34"/>
                        <a:ea typeface="Tahoma" panose="020B0604030504040204" pitchFamily="34" charset="0"/>
                        <a:cs typeface="JasmineUPC" panose="02020603050405020304" pitchFamily="18" charset="-34"/>
                      </a:endParaRPr>
                    </a:p>
                  </a:txBody>
                  <a:tcPr marL="6430" marR="6430" marT="6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2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68.81</a:t>
                      </a:r>
                      <a:endParaRPr kumimoji="0" lang="th-TH" sz="25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JasmineUPC" panose="02020603050405020304" pitchFamily="18" charset="-34"/>
                        <a:ea typeface="Tahoma" panose="020B0604030504040204" pitchFamily="34" charset="0"/>
                        <a:cs typeface="JasmineUPC" panose="02020603050405020304" pitchFamily="18" charset="-34"/>
                      </a:endParaRPr>
                    </a:p>
                  </a:txBody>
                  <a:tcPr marL="6430" marR="6430" marT="6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63045400"/>
                  </a:ext>
                </a:extLst>
              </a:tr>
              <a:tr h="56266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ordia New" panose="020B0304020202020204" pitchFamily="34" charset="-34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อัตราป่วยตาย(%</a:t>
                      </a:r>
                      <a:r>
                        <a:rPr kumimoji="0" lang="en-US" altLang="th-TH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)</a:t>
                      </a:r>
                      <a:r>
                        <a:rPr kumimoji="0" lang="en-US" altLang="th-TH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 </a:t>
                      </a:r>
                      <a:endParaRPr kumimoji="0" lang="th-TH" altLang="th-TH" sz="25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JasmineUPC" panose="02020603050405020304" pitchFamily="18" charset="-34"/>
                        <a:ea typeface="Tahoma" panose="020B0604030504040204" pitchFamily="34" charset="0"/>
                        <a:cs typeface="JasmineUPC" panose="02020603050405020304" pitchFamily="18" charset="-34"/>
                      </a:endParaRPr>
                    </a:p>
                  </a:txBody>
                  <a:tcPr marL="61727" marR="61727" marT="30859" marB="3085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h-TH" sz="2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0</a:t>
                      </a:r>
                      <a:endParaRPr kumimoji="0" lang="th-TH" sz="25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JasmineUPC" panose="02020603050405020304" pitchFamily="18" charset="-34"/>
                        <a:ea typeface="Tahoma" panose="020B0604030504040204" pitchFamily="34" charset="0"/>
                        <a:cs typeface="JasmineUPC" panose="02020603050405020304" pitchFamily="18" charset="-34"/>
                      </a:endParaRPr>
                    </a:p>
                  </a:txBody>
                  <a:tcPr marL="6430" marR="6430" marT="6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h-TH" sz="2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0</a:t>
                      </a:r>
                      <a:endParaRPr kumimoji="0" lang="th-TH" sz="25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JasmineUPC" panose="02020603050405020304" pitchFamily="18" charset="-34"/>
                        <a:ea typeface="Tahoma" panose="020B0604030504040204" pitchFamily="34" charset="0"/>
                        <a:cs typeface="JasmineUPC" panose="02020603050405020304" pitchFamily="18" charset="-34"/>
                      </a:endParaRPr>
                    </a:p>
                  </a:txBody>
                  <a:tcPr marL="6430" marR="6430" marT="6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h-TH" sz="2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0</a:t>
                      </a:r>
                      <a:endParaRPr kumimoji="0" lang="th-TH" sz="25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JasmineUPC" panose="02020603050405020304" pitchFamily="18" charset="-34"/>
                        <a:ea typeface="Tahoma" panose="020B0604030504040204" pitchFamily="34" charset="0"/>
                        <a:cs typeface="JasmineUPC" panose="02020603050405020304" pitchFamily="18" charset="-34"/>
                      </a:endParaRPr>
                    </a:p>
                  </a:txBody>
                  <a:tcPr marL="6430" marR="6430" marT="6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h-TH" sz="2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0</a:t>
                      </a:r>
                      <a:endParaRPr kumimoji="0" lang="th-TH" sz="25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JasmineUPC" panose="02020603050405020304" pitchFamily="18" charset="-34"/>
                        <a:ea typeface="Tahoma" panose="020B0604030504040204" pitchFamily="34" charset="0"/>
                        <a:cs typeface="JasmineUPC" panose="02020603050405020304" pitchFamily="18" charset="-34"/>
                      </a:endParaRPr>
                    </a:p>
                  </a:txBody>
                  <a:tcPr marL="6430" marR="6430" marT="6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h-TH" sz="2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0</a:t>
                      </a:r>
                      <a:endParaRPr kumimoji="0" lang="th-TH" sz="25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JasmineUPC" panose="02020603050405020304" pitchFamily="18" charset="-34"/>
                        <a:ea typeface="Tahoma" panose="020B0604030504040204" pitchFamily="34" charset="0"/>
                        <a:cs typeface="JasmineUPC" panose="02020603050405020304" pitchFamily="18" charset="-34"/>
                      </a:endParaRPr>
                    </a:p>
                  </a:txBody>
                  <a:tcPr marL="6430" marR="6430" marT="6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h-TH" sz="2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0</a:t>
                      </a:r>
                      <a:endParaRPr kumimoji="0" lang="th-TH" sz="25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JasmineUPC" panose="02020603050405020304" pitchFamily="18" charset="-34"/>
                        <a:ea typeface="Tahoma" panose="020B0604030504040204" pitchFamily="34" charset="0"/>
                        <a:cs typeface="JasmineUPC" panose="02020603050405020304" pitchFamily="18" charset="-34"/>
                      </a:endParaRPr>
                    </a:p>
                  </a:txBody>
                  <a:tcPr marL="6430" marR="6430" marT="6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6422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747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4" descr="sawasdee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2699793" y="1398810"/>
            <a:ext cx="3902075" cy="3690938"/>
          </a:xfrm>
        </p:spPr>
      </p:pic>
      <p:sp>
        <p:nvSpPr>
          <p:cNvPr id="18435" name="Title 3"/>
          <p:cNvSpPr>
            <a:spLocks noGrp="1"/>
          </p:cNvSpPr>
          <p:nvPr>
            <p:ph type="title" idx="4294967295"/>
          </p:nvPr>
        </p:nvSpPr>
        <p:spPr>
          <a:xfrm>
            <a:off x="539552" y="228865"/>
            <a:ext cx="8229600" cy="9525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h-TH" sz="7200" b="1" dirty="0" smtClean="0">
                <a:latin typeface="JasmineUPC" pitchFamily="18" charset="-34"/>
                <a:cs typeface="JasmineUPC" pitchFamily="18" charset="-34"/>
              </a:rPr>
              <a:t>ขอขอบคุณ</a:t>
            </a:r>
          </a:p>
        </p:txBody>
      </p:sp>
    </p:spTree>
    <p:extLst>
      <p:ext uri="{BB962C8B-B14F-4D97-AF65-F5344CB8AC3E}">
        <p14:creationId xmlns:p14="http://schemas.microsoft.com/office/powerpoint/2010/main" val="270714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054841" y="369388"/>
            <a:ext cx="6275976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GB" sz="2400" b="1">
              <a:solidFill>
                <a:srgbClr val="1F497D"/>
              </a:solidFill>
              <a:latin typeface="Arial Black" pitchFamily="34" charset="0"/>
            </a:endParaRPr>
          </a:p>
        </p:txBody>
      </p:sp>
      <p:sp>
        <p:nvSpPr>
          <p:cNvPr id="4099" name="Rectangle 16"/>
          <p:cNvSpPr>
            <a:spLocks noChangeArrowheads="1"/>
          </p:cNvSpPr>
          <p:nvPr/>
        </p:nvSpPr>
        <p:spPr bwMode="auto">
          <a:xfrm>
            <a:off x="1907704" y="180569"/>
            <a:ext cx="6221491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th-TH" sz="3240" b="1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อัตราป่วยต่อแสน </a:t>
            </a:r>
            <a:r>
              <a:rPr lang="th-TH" sz="3240" b="1" dirty="0" err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ปชก</a:t>
            </a:r>
            <a:r>
              <a:rPr lang="th-TH" sz="3240" b="1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.ไข้เลือดออกรายอำเภอ </a:t>
            </a:r>
          </a:p>
          <a:p>
            <a:pPr algn="ctr" eaLnBrk="0" hangingPunct="0"/>
            <a:r>
              <a:rPr lang="th-TH" sz="3240" b="1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จ.ปราจีนบุรี (1 ม.ค.- </a:t>
            </a:r>
            <a:r>
              <a:rPr lang="th-TH" sz="3240" b="1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20 ก.ย. </a:t>
            </a:r>
            <a:r>
              <a:rPr lang="th-TH" sz="3240" b="1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62)</a:t>
            </a:r>
            <a:endParaRPr lang="en-US" sz="3240" b="1" dirty="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graphicFrame>
        <p:nvGraphicFramePr>
          <p:cNvPr id="7" name="แผนภูมิ 6"/>
          <p:cNvGraphicFramePr/>
          <p:nvPr>
            <p:extLst>
              <p:ext uri="{D42A27DB-BD31-4B8C-83A1-F6EECF244321}">
                <p14:modId xmlns:p14="http://schemas.microsoft.com/office/powerpoint/2010/main" val="2510517202"/>
              </p:ext>
            </p:extLst>
          </p:nvPr>
        </p:nvGraphicFramePr>
        <p:xfrm>
          <a:off x="681829" y="1313559"/>
          <a:ext cx="7990727" cy="2483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1714004" y="3528916"/>
            <a:ext cx="5698986" cy="541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th-TH" sz="2916" b="1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อำเภอเสี่ยงโรคไข้เลือดออก 62</a:t>
            </a:r>
            <a:endParaRPr lang="en-US" sz="2916" b="1" dirty="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>
            <p:extLst/>
          </p:nvPr>
        </p:nvGraphicFramePr>
        <p:xfrm>
          <a:off x="839107" y="3970936"/>
          <a:ext cx="7388019" cy="11082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46770"/>
                <a:gridCol w="1846770"/>
                <a:gridCol w="1846770"/>
                <a:gridCol w="1847709"/>
              </a:tblGrid>
              <a:tr h="2704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จังหวัด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1722" marR="617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เสี่ยงสูง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1722" marR="61722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เสี่ยงปานกลาง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1722" marR="61722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เสี่ยงต่ำ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1722" marR="61722" marT="0" marB="0">
                    <a:solidFill>
                      <a:srgbClr val="00C057"/>
                    </a:solidFill>
                  </a:tcPr>
                </a:tc>
              </a:tr>
              <a:tr h="2792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ปราจีนบุรี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1722" marR="61722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เมืองปราจีนบุรี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1722" marR="61722" marT="0" marB="0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บ้านสร้าง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1722" marR="61722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นาดี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1722" marR="61722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79256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 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1722" marR="6172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 err="1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ศรีมโหสถ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1722" marR="61722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 err="1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ประจันต</a:t>
                      </a: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คาม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1722" marR="61722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กบินทร์บุรี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1722" marR="61722" marT="0" marB="0">
                    <a:solidFill>
                      <a:srgbClr val="00C057"/>
                    </a:solidFill>
                  </a:tcPr>
                </a:tc>
              </a:tr>
              <a:tr h="279256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 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1722" marR="61722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 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1722" marR="61722" marT="0" marB="0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ศรีมหา</a:t>
                      </a:r>
                      <a:r>
                        <a:rPr lang="th-TH" sz="1600" dirty="0" err="1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โพธิ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1722" marR="61722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 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Times New Roman" panose="02020603050405020304" pitchFamily="18" charset="0"/>
                        <a:cs typeface="JasmineUPC" panose="02020603050405020304" pitchFamily="18" charset="-34"/>
                      </a:endParaRPr>
                    </a:p>
                  </a:txBody>
                  <a:tcPr marL="61722" marR="61722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196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1655676" y="542927"/>
            <a:ext cx="693437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th-TH" sz="3000" b="1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จำนวนผู้ป่วยไข้เลือดออก จำแนกรายเดือน ปราจีนบุรี เปรียบเทียบ</a:t>
            </a:r>
            <a:r>
              <a:rPr lang="th-TH" sz="3000" b="1" dirty="0" err="1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ค่ามัธย</a:t>
            </a:r>
            <a:r>
              <a:rPr lang="th-TH" sz="3000" b="1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ฐาน 5 ปี ย้อนหลัง </a:t>
            </a:r>
            <a:r>
              <a:rPr lang="th-TH" sz="2160" b="1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(1 ม.ค.- </a:t>
            </a:r>
            <a:r>
              <a:rPr lang="th-TH" sz="2160" b="1" dirty="0" smtClean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20 ก.ย. </a:t>
            </a:r>
            <a:r>
              <a:rPr lang="th-TH" sz="2160" b="1" dirty="0">
                <a:solidFill>
                  <a:srgbClr val="0000CC"/>
                </a:solidFill>
                <a:latin typeface="JasmineUPC" pitchFamily="18" charset="-34"/>
                <a:cs typeface="JasmineUPC" pitchFamily="18" charset="-34"/>
              </a:rPr>
              <a:t>62)</a:t>
            </a:r>
            <a:endParaRPr lang="en-US" sz="3000" b="1" dirty="0">
              <a:solidFill>
                <a:srgbClr val="0000CC"/>
              </a:solidFill>
              <a:latin typeface="JasmineUPC" pitchFamily="18" charset="-34"/>
              <a:cs typeface="JasmineUPC" pitchFamily="18" charset="-34"/>
            </a:endParaRPr>
          </a:p>
        </p:txBody>
      </p:sp>
      <p:graphicFrame>
        <p:nvGraphicFramePr>
          <p:cNvPr id="4" name="แผนภูมิ 3"/>
          <p:cNvGraphicFramePr/>
          <p:nvPr>
            <p:extLst>
              <p:ext uri="{D42A27DB-BD31-4B8C-83A1-F6EECF244321}">
                <p14:modId xmlns:p14="http://schemas.microsoft.com/office/powerpoint/2010/main" val="1167455396"/>
              </p:ext>
            </p:extLst>
          </p:nvPr>
        </p:nvGraphicFramePr>
        <p:xfrm>
          <a:off x="547475" y="1551649"/>
          <a:ext cx="8042574" cy="3522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675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3"/>
          <p:cNvSpPr>
            <a:spLocks noGrp="1"/>
          </p:cNvSpPr>
          <p:nvPr>
            <p:ph type="title" idx="4294967295"/>
          </p:nvPr>
        </p:nvSpPr>
        <p:spPr>
          <a:xfrm>
            <a:off x="1189887" y="757747"/>
            <a:ext cx="7406640" cy="857250"/>
          </a:xfrm>
        </p:spPr>
        <p:txBody>
          <a:bodyPr>
            <a:noAutofit/>
          </a:bodyPr>
          <a:lstStyle/>
          <a:p>
            <a:pPr eaLnBrk="1" hangingPunct="1"/>
            <a:r>
              <a:rPr lang="th-TH" b="1" dirty="0" smtClean="0">
                <a:latin typeface="JasmineUPC" pitchFamily="18" charset="-34"/>
                <a:cs typeface="JasmineUPC" pitchFamily="18" charset="-34"/>
              </a:rPr>
              <a:t>จำนวนผู้ป่วยไข้เลือดออกรายสัปดาห์</a:t>
            </a:r>
            <a:br>
              <a:rPr lang="th-TH" b="1" dirty="0" smtClean="0">
                <a:latin typeface="JasmineUPC" pitchFamily="18" charset="-34"/>
                <a:cs typeface="JasmineUPC" pitchFamily="18" charset="-34"/>
              </a:rPr>
            </a:br>
            <a:r>
              <a:rPr lang="th-TH" b="1" dirty="0" smtClean="0">
                <a:latin typeface="JasmineUPC" pitchFamily="18" charset="-34"/>
                <a:cs typeface="JasmineUPC" pitchFamily="18" charset="-34"/>
              </a:rPr>
              <a:t>จังหวัดปราจีนบุรี</a:t>
            </a:r>
          </a:p>
        </p:txBody>
      </p:sp>
      <p:graphicFrame>
        <p:nvGraphicFramePr>
          <p:cNvPr id="4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4480367"/>
              </p:ext>
            </p:extLst>
          </p:nvPr>
        </p:nvGraphicFramePr>
        <p:xfrm>
          <a:off x="547473" y="1807624"/>
          <a:ext cx="8049055" cy="3266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3005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Text Box 23"/>
          <p:cNvSpPr txBox="1">
            <a:spLocks noChangeArrowheads="1"/>
          </p:cNvSpPr>
          <p:nvPr/>
        </p:nvSpPr>
        <p:spPr bwMode="auto">
          <a:xfrm>
            <a:off x="1364045" y="290512"/>
            <a:ext cx="735561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altLang="en-US" sz="4000" b="1" dirty="0">
                <a:solidFill>
                  <a:srgbClr val="2114CA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พื้นที่ตำบลที่พบผู้ป่วย จังหวัดปราจีนบุรี</a:t>
            </a:r>
            <a:endParaRPr lang="en-US" altLang="en-US" sz="4000" b="1" dirty="0">
              <a:solidFill>
                <a:srgbClr val="2114CA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068746"/>
              </p:ext>
            </p:extLst>
          </p:nvPr>
        </p:nvGraphicFramePr>
        <p:xfrm>
          <a:off x="323528" y="1431744"/>
          <a:ext cx="3476605" cy="2555289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994459"/>
                <a:gridCol w="730231"/>
                <a:gridCol w="1021684"/>
                <a:gridCol w="730231"/>
              </a:tblGrid>
              <a:tr h="2839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อำเภอ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Calibri" panose="020F0502020204030204" pitchFamily="34" charset="0"/>
                        <a:cs typeface="JasmineUPC" panose="02020603050405020304" pitchFamily="18" charset="-34"/>
                      </a:endParaRPr>
                    </a:p>
                  </a:txBody>
                  <a:tcPr marL="61722" marR="617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ทั้งหมด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Calibri" panose="020F0502020204030204" pitchFamily="34" charset="0"/>
                        <a:cs typeface="JasmineUPC" panose="02020603050405020304" pitchFamily="18" charset="-34"/>
                      </a:endParaRPr>
                    </a:p>
                  </a:txBody>
                  <a:tcPr marL="61722" marR="617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พบผู้ป่วย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Calibri" panose="020F0502020204030204" pitchFamily="34" charset="0"/>
                        <a:cs typeface="JasmineUPC" panose="02020603050405020304" pitchFamily="18" charset="-34"/>
                      </a:endParaRPr>
                    </a:p>
                  </a:txBody>
                  <a:tcPr marL="61722" marR="617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ร้อยละ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Calibri" panose="020F0502020204030204" pitchFamily="34" charset="0"/>
                        <a:cs typeface="JasmineUPC" panose="02020603050405020304" pitchFamily="18" charset="-34"/>
                      </a:endParaRPr>
                    </a:p>
                  </a:txBody>
                  <a:tcPr marL="61722" marR="61722" marT="0" marB="0"/>
                </a:tc>
              </a:tr>
              <a:tr h="283921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เมือง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Calibri" panose="020F0502020204030204" pitchFamily="34" charset="0"/>
                        <a:cs typeface="JasmineUPC" panose="02020603050405020304" pitchFamily="18" charset="-34"/>
                      </a:endParaRPr>
                    </a:p>
                  </a:txBody>
                  <a:tcPr marL="61722" marR="617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</a:rPr>
                        <a:t>13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Calibri" panose="020F0502020204030204" pitchFamily="34" charset="0"/>
                        <a:cs typeface="JasmineUPC" panose="02020603050405020304" pitchFamily="18" charset="-34"/>
                      </a:endParaRPr>
                    </a:p>
                  </a:txBody>
                  <a:tcPr marL="61722" marR="617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13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Calibri" panose="020F0502020204030204" pitchFamily="34" charset="0"/>
                        <a:cs typeface="JasmineUPC" panose="02020603050405020304" pitchFamily="18" charset="-34"/>
                      </a:endParaRPr>
                    </a:p>
                  </a:txBody>
                  <a:tcPr marL="61722" marR="617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100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Calibri" panose="020F0502020204030204" pitchFamily="34" charset="0"/>
                        <a:cs typeface="JasmineUPC" panose="02020603050405020304" pitchFamily="18" charset="-34"/>
                      </a:endParaRPr>
                    </a:p>
                  </a:txBody>
                  <a:tcPr marL="61722" marR="61722" marT="0" marB="0"/>
                </a:tc>
              </a:tr>
              <a:tr h="283921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กบินทร์บุรี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Calibri" panose="020F0502020204030204" pitchFamily="34" charset="0"/>
                        <a:cs typeface="JasmineUPC" panose="02020603050405020304" pitchFamily="18" charset="-34"/>
                      </a:endParaRPr>
                    </a:p>
                  </a:txBody>
                  <a:tcPr marL="61722" marR="617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</a:rPr>
                        <a:t>14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Calibri" panose="020F0502020204030204" pitchFamily="34" charset="0"/>
                        <a:cs typeface="JasmineUPC" panose="02020603050405020304" pitchFamily="18" charset="-34"/>
                      </a:endParaRPr>
                    </a:p>
                  </a:txBody>
                  <a:tcPr marL="61722" marR="617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</a:rPr>
                        <a:t>13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Calibri" panose="020F0502020204030204" pitchFamily="34" charset="0"/>
                        <a:cs typeface="JasmineUPC" panose="02020603050405020304" pitchFamily="18" charset="-34"/>
                      </a:endParaRPr>
                    </a:p>
                  </a:txBody>
                  <a:tcPr marL="61722" marR="617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</a:rPr>
                        <a:t>92.86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Calibri" panose="020F0502020204030204" pitchFamily="34" charset="0"/>
                        <a:cs typeface="JasmineUPC" panose="02020603050405020304" pitchFamily="18" charset="-34"/>
                      </a:endParaRPr>
                    </a:p>
                  </a:txBody>
                  <a:tcPr marL="61722" marR="61722" marT="0" marB="0"/>
                </a:tc>
              </a:tr>
              <a:tr h="283921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นาดี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Calibri" panose="020F0502020204030204" pitchFamily="34" charset="0"/>
                        <a:cs typeface="JasmineUPC" panose="02020603050405020304" pitchFamily="18" charset="-34"/>
                      </a:endParaRPr>
                    </a:p>
                  </a:txBody>
                  <a:tcPr marL="61722" marR="617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</a:rPr>
                        <a:t>6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Calibri" panose="020F0502020204030204" pitchFamily="34" charset="0"/>
                        <a:cs typeface="JasmineUPC" panose="02020603050405020304" pitchFamily="18" charset="-34"/>
                      </a:endParaRPr>
                    </a:p>
                  </a:txBody>
                  <a:tcPr marL="61722" marR="617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</a:rPr>
                        <a:t>6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Calibri" panose="020F0502020204030204" pitchFamily="34" charset="0"/>
                        <a:cs typeface="JasmineUPC" panose="02020603050405020304" pitchFamily="18" charset="-34"/>
                      </a:endParaRPr>
                    </a:p>
                  </a:txBody>
                  <a:tcPr marL="61722" marR="617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</a:rPr>
                        <a:t>100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Calibri" panose="020F0502020204030204" pitchFamily="34" charset="0"/>
                        <a:cs typeface="JasmineUPC" panose="02020603050405020304" pitchFamily="18" charset="-34"/>
                      </a:endParaRPr>
                    </a:p>
                  </a:txBody>
                  <a:tcPr marL="61722" marR="61722" marT="0" marB="0"/>
                </a:tc>
              </a:tr>
              <a:tr h="283921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บ้านสร้าง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Calibri" panose="020F0502020204030204" pitchFamily="34" charset="0"/>
                        <a:cs typeface="JasmineUPC" panose="02020603050405020304" pitchFamily="18" charset="-34"/>
                      </a:endParaRPr>
                    </a:p>
                  </a:txBody>
                  <a:tcPr marL="61722" marR="617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</a:rPr>
                        <a:t>9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Calibri" panose="020F0502020204030204" pitchFamily="34" charset="0"/>
                        <a:cs typeface="JasmineUPC" panose="02020603050405020304" pitchFamily="18" charset="-34"/>
                      </a:endParaRPr>
                    </a:p>
                  </a:txBody>
                  <a:tcPr marL="61722" marR="617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</a:rPr>
                        <a:t>9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Calibri" panose="020F0502020204030204" pitchFamily="34" charset="0"/>
                        <a:cs typeface="JasmineUPC" panose="02020603050405020304" pitchFamily="18" charset="-34"/>
                      </a:endParaRPr>
                    </a:p>
                  </a:txBody>
                  <a:tcPr marL="61722" marR="617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</a:rPr>
                        <a:t>100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Calibri" panose="020F0502020204030204" pitchFamily="34" charset="0"/>
                        <a:cs typeface="JasmineUPC" panose="02020603050405020304" pitchFamily="18" charset="-34"/>
                      </a:endParaRPr>
                    </a:p>
                  </a:txBody>
                  <a:tcPr marL="61722" marR="61722" marT="0" marB="0"/>
                </a:tc>
              </a:tr>
              <a:tr h="283921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ประจันตคาม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Calibri" panose="020F0502020204030204" pitchFamily="34" charset="0"/>
                        <a:cs typeface="JasmineUPC" panose="02020603050405020304" pitchFamily="18" charset="-34"/>
                      </a:endParaRPr>
                    </a:p>
                  </a:txBody>
                  <a:tcPr marL="61722" marR="617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</a:rPr>
                        <a:t>9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Calibri" panose="020F0502020204030204" pitchFamily="34" charset="0"/>
                        <a:cs typeface="JasmineUPC" panose="02020603050405020304" pitchFamily="18" charset="-34"/>
                      </a:endParaRPr>
                    </a:p>
                  </a:txBody>
                  <a:tcPr marL="61722" marR="617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ea typeface="Calibri" panose="020F0502020204030204" pitchFamily="34" charset="0"/>
                          <a:cs typeface="JasmineUPC" panose="02020603050405020304" pitchFamily="18" charset="-34"/>
                        </a:rPr>
                        <a:t>9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Calibri" panose="020F0502020204030204" pitchFamily="34" charset="0"/>
                        <a:cs typeface="JasmineUPC" panose="02020603050405020304" pitchFamily="18" charset="-34"/>
                      </a:endParaRPr>
                    </a:p>
                  </a:txBody>
                  <a:tcPr marL="61722" marR="617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100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Calibri" panose="020F0502020204030204" pitchFamily="34" charset="0"/>
                        <a:cs typeface="JasmineUPC" panose="02020603050405020304" pitchFamily="18" charset="-34"/>
                      </a:endParaRPr>
                    </a:p>
                  </a:txBody>
                  <a:tcPr marL="61722" marR="61722" marT="0" marB="0"/>
                </a:tc>
              </a:tr>
              <a:tr h="283921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ศรีมหาโพธิ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Calibri" panose="020F0502020204030204" pitchFamily="34" charset="0"/>
                        <a:cs typeface="JasmineUPC" panose="02020603050405020304" pitchFamily="18" charset="-34"/>
                      </a:endParaRPr>
                    </a:p>
                  </a:txBody>
                  <a:tcPr marL="61722" marR="617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Calibri" panose="020F0502020204030204" pitchFamily="34" charset="0"/>
                        <a:cs typeface="JasmineUPC" panose="02020603050405020304" pitchFamily="18" charset="-34"/>
                      </a:endParaRPr>
                    </a:p>
                  </a:txBody>
                  <a:tcPr marL="61722" marR="617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</a:rPr>
                        <a:t>9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Calibri" panose="020F0502020204030204" pitchFamily="34" charset="0"/>
                        <a:cs typeface="JasmineUPC" panose="02020603050405020304" pitchFamily="18" charset="-34"/>
                      </a:endParaRPr>
                    </a:p>
                  </a:txBody>
                  <a:tcPr marL="61722" marR="617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9</a:t>
                      </a:r>
                      <a:r>
                        <a:rPr lang="th-TH" sz="1600" dirty="0" smtClean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Calibri" panose="020F0502020204030204" pitchFamily="34" charset="0"/>
                        <a:cs typeface="JasmineUPC" panose="02020603050405020304" pitchFamily="18" charset="-34"/>
                      </a:endParaRPr>
                    </a:p>
                  </a:txBody>
                  <a:tcPr marL="61722" marR="61722" marT="0" marB="0"/>
                </a:tc>
              </a:tr>
              <a:tr h="283921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ศรีมโหสถ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Calibri" panose="020F0502020204030204" pitchFamily="34" charset="0"/>
                        <a:cs typeface="JasmineUPC" panose="02020603050405020304" pitchFamily="18" charset="-34"/>
                      </a:endParaRPr>
                    </a:p>
                  </a:txBody>
                  <a:tcPr marL="61722" marR="617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ea typeface="Calibri" panose="020F0502020204030204" pitchFamily="34" charset="0"/>
                          <a:cs typeface="JasmineUPC" panose="02020603050405020304" pitchFamily="18" charset="-34"/>
                        </a:rPr>
                        <a:t>4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Calibri" panose="020F0502020204030204" pitchFamily="34" charset="0"/>
                        <a:cs typeface="JasmineUPC" panose="02020603050405020304" pitchFamily="18" charset="-34"/>
                      </a:endParaRPr>
                    </a:p>
                  </a:txBody>
                  <a:tcPr marL="61722" marR="617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</a:rPr>
                        <a:t>4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Calibri" panose="020F0502020204030204" pitchFamily="34" charset="0"/>
                        <a:cs typeface="JasmineUPC" panose="02020603050405020304" pitchFamily="18" charset="-34"/>
                      </a:endParaRPr>
                    </a:p>
                  </a:txBody>
                  <a:tcPr marL="61722" marR="617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ea typeface="Calibri" panose="020F0502020204030204" pitchFamily="34" charset="0"/>
                          <a:cs typeface="JasmineUPC" panose="02020603050405020304" pitchFamily="18" charset="-34"/>
                        </a:rPr>
                        <a:t>100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Calibri" panose="020F0502020204030204" pitchFamily="34" charset="0"/>
                        <a:cs typeface="JasmineUPC" panose="02020603050405020304" pitchFamily="18" charset="-34"/>
                      </a:endParaRPr>
                    </a:p>
                  </a:txBody>
                  <a:tcPr marL="61722" marR="61722" marT="0" marB="0"/>
                </a:tc>
              </a:tr>
              <a:tr h="283921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รวมทั้งสิ้น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Calibri" panose="020F0502020204030204" pitchFamily="34" charset="0"/>
                        <a:cs typeface="JasmineUPC" panose="02020603050405020304" pitchFamily="18" charset="-34"/>
                      </a:endParaRPr>
                    </a:p>
                  </a:txBody>
                  <a:tcPr marL="61722" marR="617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</a:rPr>
                        <a:t>65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Calibri" panose="020F0502020204030204" pitchFamily="34" charset="0"/>
                        <a:cs typeface="JasmineUPC" panose="02020603050405020304" pitchFamily="18" charset="-34"/>
                      </a:endParaRPr>
                    </a:p>
                  </a:txBody>
                  <a:tcPr marL="61722" marR="617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</a:rPr>
                        <a:t>6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</a:rPr>
                        <a:t>3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Calibri" panose="020F0502020204030204" pitchFamily="34" charset="0"/>
                        <a:cs typeface="JasmineUPC" panose="02020603050405020304" pitchFamily="18" charset="-34"/>
                      </a:endParaRPr>
                    </a:p>
                  </a:txBody>
                  <a:tcPr marL="61722" marR="617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96.92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Calibri" panose="020F0502020204030204" pitchFamily="34" charset="0"/>
                        <a:cs typeface="JasmineUPC" panose="02020603050405020304" pitchFamily="18" charset="-34"/>
                      </a:endParaRPr>
                    </a:p>
                  </a:txBody>
                  <a:tcPr marL="61722" marR="61722" marT="0" marB="0"/>
                </a:tc>
              </a:tr>
            </a:tbl>
          </a:graphicData>
        </a:graphic>
      </p:graphicFrame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92"/>
          <a:stretch/>
        </p:blipFill>
        <p:spPr>
          <a:xfrm>
            <a:off x="3859121" y="1129308"/>
            <a:ext cx="5221400" cy="458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267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80850" y="707839"/>
            <a:ext cx="7605950" cy="472559"/>
          </a:xfrm>
        </p:spPr>
        <p:txBody>
          <a:bodyPr>
            <a:noAutofit/>
          </a:bodyPr>
          <a:lstStyle/>
          <a:p>
            <a:r>
              <a:rPr lang="th-TH" sz="3240" b="1" dirty="0">
                <a:solidFill>
                  <a:srgbClr val="2114CA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แผนจัดกิจกรรมจิตอาสาพัฒนาสิ่งแวดล้อม</a:t>
            </a:r>
            <a:br>
              <a:rPr lang="th-TH" sz="3240" b="1" dirty="0">
                <a:solidFill>
                  <a:srgbClr val="2114CA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th-TH" sz="3240" b="1" dirty="0">
                <a:solidFill>
                  <a:srgbClr val="2114CA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ทำลายแหล่งเพาะพันธุ์ยุงลาย ปีงบประมาณ 2562</a:t>
            </a: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/>
          </p:nvPr>
        </p:nvGraphicFramePr>
        <p:xfrm>
          <a:off x="1080851" y="1529160"/>
          <a:ext cx="6988732" cy="3153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2613"/>
                <a:gridCol w="2754797"/>
                <a:gridCol w="759134"/>
                <a:gridCol w="2692188"/>
              </a:tblGrid>
              <a:tr h="450516">
                <a:tc>
                  <a:txBody>
                    <a:bodyPr/>
                    <a:lstStyle/>
                    <a:p>
                      <a:pPr algn="ctr"/>
                      <a:r>
                        <a:rPr lang="th-TH" sz="1900" dirty="0" smtClean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ครั้งที่</a:t>
                      </a:r>
                    </a:p>
                  </a:txBody>
                  <a:tcPr marL="61722" marR="61722" marT="30861" marB="308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 smtClean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ระหว่างวันที่</a:t>
                      </a:r>
                      <a:endParaRPr lang="th-TH" sz="1900" dirty="0">
                        <a:solidFill>
                          <a:schemeClr val="tx1"/>
                        </a:solidFill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61722" marR="61722" marT="30861" marB="308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 smtClean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ครั้งที่</a:t>
                      </a:r>
                      <a:endParaRPr lang="th-TH" sz="1900" dirty="0">
                        <a:solidFill>
                          <a:schemeClr val="tx1"/>
                        </a:solidFill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61722" marR="61722" marT="30861" marB="308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 smtClean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ระหว่างวันที่</a:t>
                      </a:r>
                      <a:endParaRPr lang="th-TH" sz="1900" dirty="0">
                        <a:solidFill>
                          <a:schemeClr val="tx1"/>
                        </a:solidFill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61722" marR="61722" marT="30861" marB="30861"/>
                </a:tc>
              </a:tr>
              <a:tr h="450516">
                <a:tc>
                  <a:txBody>
                    <a:bodyPr/>
                    <a:lstStyle/>
                    <a:p>
                      <a:pPr algn="ctr"/>
                      <a:r>
                        <a:rPr lang="th-TH" sz="1900" dirty="0" smtClean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</a:t>
                      </a:r>
                      <a:endParaRPr lang="th-TH" sz="1900" dirty="0">
                        <a:solidFill>
                          <a:schemeClr val="tx1"/>
                        </a:solidFill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61722" marR="61722" marT="30861" marB="30861"/>
                </a:tc>
                <a:tc>
                  <a:txBody>
                    <a:bodyPr/>
                    <a:lstStyle/>
                    <a:p>
                      <a:r>
                        <a:rPr lang="th-TH" sz="1900" dirty="0" smtClean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28 มกราคม – 3 กุมภาพันธ์ 2562</a:t>
                      </a:r>
                      <a:endParaRPr lang="th-TH" sz="1900" dirty="0">
                        <a:solidFill>
                          <a:schemeClr val="tx1"/>
                        </a:solidFill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61722" marR="61722" marT="30861" marB="308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 smtClean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7</a:t>
                      </a:r>
                      <a:endParaRPr lang="th-TH" sz="1900" dirty="0">
                        <a:solidFill>
                          <a:schemeClr val="tx1"/>
                        </a:solidFill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61722" marR="61722" marT="30861" marB="30861"/>
                </a:tc>
                <a:tc>
                  <a:txBody>
                    <a:bodyPr/>
                    <a:lstStyle/>
                    <a:p>
                      <a:r>
                        <a:rPr lang="th-TH" sz="1900" dirty="0" smtClean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16 – 28 กรกฎาคม 2562</a:t>
                      </a:r>
                      <a:endParaRPr lang="th-TH" sz="1900" dirty="0">
                        <a:solidFill>
                          <a:schemeClr val="tx1"/>
                        </a:solidFill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61722" marR="61722" marT="30861" marB="30861"/>
                </a:tc>
              </a:tr>
              <a:tr h="450516">
                <a:tc>
                  <a:txBody>
                    <a:bodyPr/>
                    <a:lstStyle/>
                    <a:p>
                      <a:pPr algn="ctr"/>
                      <a:r>
                        <a:rPr lang="th-TH" sz="1900" dirty="0" smtClean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2</a:t>
                      </a:r>
                      <a:endParaRPr lang="th-TH" sz="1900" dirty="0">
                        <a:solidFill>
                          <a:schemeClr val="tx1"/>
                        </a:solidFill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61722" marR="61722" marT="30861" marB="30861"/>
                </a:tc>
                <a:tc>
                  <a:txBody>
                    <a:bodyPr/>
                    <a:lstStyle/>
                    <a:p>
                      <a:r>
                        <a:rPr lang="th-TH" sz="1900" dirty="0" smtClean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18 – 24 กุมภาพันธ์ 2562</a:t>
                      </a:r>
                      <a:endParaRPr lang="th-TH" sz="1900" dirty="0">
                        <a:solidFill>
                          <a:schemeClr val="tx1"/>
                        </a:solidFill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61722" marR="61722" marT="30861" marB="308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 smtClean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8</a:t>
                      </a:r>
                      <a:endParaRPr lang="th-TH" sz="1900" dirty="0">
                        <a:solidFill>
                          <a:schemeClr val="tx1"/>
                        </a:solidFill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61722" marR="61722" marT="30861" marB="30861"/>
                </a:tc>
                <a:tc>
                  <a:txBody>
                    <a:bodyPr/>
                    <a:lstStyle/>
                    <a:p>
                      <a:r>
                        <a:rPr lang="th-TH" sz="1900" dirty="0" smtClean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12 –</a:t>
                      </a:r>
                      <a:r>
                        <a:rPr lang="th-TH" sz="1900" baseline="0" dirty="0" smtClean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 18 สิงหาคม 2562</a:t>
                      </a:r>
                      <a:endParaRPr lang="th-TH" sz="1900" dirty="0">
                        <a:solidFill>
                          <a:schemeClr val="tx1"/>
                        </a:solidFill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61722" marR="61722" marT="30861" marB="30861"/>
                </a:tc>
              </a:tr>
              <a:tr h="450516">
                <a:tc>
                  <a:txBody>
                    <a:bodyPr/>
                    <a:lstStyle/>
                    <a:p>
                      <a:pPr algn="ctr"/>
                      <a:r>
                        <a:rPr lang="th-TH" sz="1900" dirty="0" smtClean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3</a:t>
                      </a:r>
                      <a:endParaRPr lang="th-TH" sz="1900" dirty="0">
                        <a:solidFill>
                          <a:schemeClr val="tx1"/>
                        </a:solidFill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61722" marR="61722" marT="30861" marB="30861"/>
                </a:tc>
                <a:tc>
                  <a:txBody>
                    <a:bodyPr/>
                    <a:lstStyle/>
                    <a:p>
                      <a:r>
                        <a:rPr lang="th-TH" sz="1900" dirty="0" smtClean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11 – 17 มีนาคม 2562</a:t>
                      </a:r>
                      <a:endParaRPr lang="th-TH" sz="1900" dirty="0">
                        <a:solidFill>
                          <a:schemeClr val="tx1"/>
                        </a:solidFill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61722" marR="61722" marT="30861" marB="308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 smtClean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9</a:t>
                      </a:r>
                      <a:endParaRPr lang="th-TH" sz="1900" dirty="0">
                        <a:solidFill>
                          <a:schemeClr val="tx1"/>
                        </a:solidFill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61722" marR="61722" marT="30861" marB="30861"/>
                </a:tc>
                <a:tc>
                  <a:txBody>
                    <a:bodyPr/>
                    <a:lstStyle/>
                    <a:p>
                      <a:r>
                        <a:rPr lang="th-TH" sz="1900" dirty="0" smtClean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9 – 15 กันยายน 2562</a:t>
                      </a:r>
                      <a:endParaRPr lang="th-TH" sz="1900" dirty="0">
                        <a:solidFill>
                          <a:schemeClr val="tx1"/>
                        </a:solidFill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61722" marR="61722" marT="30861" marB="30861"/>
                </a:tc>
              </a:tr>
              <a:tr h="450516">
                <a:tc>
                  <a:txBody>
                    <a:bodyPr/>
                    <a:lstStyle/>
                    <a:p>
                      <a:pPr algn="ctr"/>
                      <a:r>
                        <a:rPr lang="th-TH" sz="1900" dirty="0" smtClean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4</a:t>
                      </a:r>
                      <a:endParaRPr lang="th-TH" sz="1900" dirty="0">
                        <a:solidFill>
                          <a:schemeClr val="tx1"/>
                        </a:solidFill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61722" marR="61722" marT="30861" marB="30861"/>
                </a:tc>
                <a:tc>
                  <a:txBody>
                    <a:bodyPr/>
                    <a:lstStyle/>
                    <a:p>
                      <a:r>
                        <a:rPr lang="th-TH" sz="1900" dirty="0" smtClean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8 -12 เมษายน</a:t>
                      </a:r>
                      <a:r>
                        <a:rPr lang="th-TH" sz="1900" baseline="0" dirty="0" smtClean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 2562</a:t>
                      </a:r>
                      <a:endParaRPr lang="th-TH" sz="1900" dirty="0">
                        <a:solidFill>
                          <a:schemeClr val="tx1"/>
                        </a:solidFill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61722" marR="61722" marT="30861" marB="308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 smtClean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10</a:t>
                      </a:r>
                      <a:endParaRPr lang="th-TH" sz="1900" dirty="0">
                        <a:solidFill>
                          <a:schemeClr val="tx1"/>
                        </a:solidFill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61722" marR="61722" marT="30861" marB="30861"/>
                </a:tc>
                <a:tc>
                  <a:txBody>
                    <a:bodyPr/>
                    <a:lstStyle/>
                    <a:p>
                      <a:r>
                        <a:rPr lang="th-TH" sz="1900" dirty="0" smtClean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13 – 23 ตุลาคม 2562</a:t>
                      </a:r>
                      <a:endParaRPr lang="th-TH" sz="1900" dirty="0">
                        <a:solidFill>
                          <a:schemeClr val="tx1"/>
                        </a:solidFill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61722" marR="61722" marT="30861" marB="30861"/>
                </a:tc>
              </a:tr>
              <a:tr h="450516">
                <a:tc>
                  <a:txBody>
                    <a:bodyPr/>
                    <a:lstStyle/>
                    <a:p>
                      <a:pPr algn="ctr"/>
                      <a:r>
                        <a:rPr lang="th-TH" sz="1900" dirty="0" smtClean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5</a:t>
                      </a:r>
                      <a:endParaRPr lang="th-TH" sz="1900" dirty="0">
                        <a:solidFill>
                          <a:schemeClr val="tx1"/>
                        </a:solidFill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61722" marR="61722" marT="30861" marB="30861"/>
                </a:tc>
                <a:tc>
                  <a:txBody>
                    <a:bodyPr/>
                    <a:lstStyle/>
                    <a:p>
                      <a:r>
                        <a:rPr lang="th-TH" sz="1900" dirty="0" smtClean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13 – 18 พฤษภาคม 2562</a:t>
                      </a:r>
                      <a:endParaRPr lang="th-TH" sz="1900" dirty="0">
                        <a:solidFill>
                          <a:schemeClr val="tx1"/>
                        </a:solidFill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61722" marR="61722" marT="30861" marB="308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 smtClean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11</a:t>
                      </a:r>
                      <a:endParaRPr lang="th-TH" sz="1900" dirty="0">
                        <a:solidFill>
                          <a:schemeClr val="tx1"/>
                        </a:solidFill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61722" marR="61722" marT="30861" marB="30861"/>
                </a:tc>
                <a:tc>
                  <a:txBody>
                    <a:bodyPr/>
                    <a:lstStyle/>
                    <a:p>
                      <a:r>
                        <a:rPr lang="th-TH" sz="1900" dirty="0" smtClean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4 – 10 พฤศจิกายน 2562</a:t>
                      </a:r>
                      <a:endParaRPr lang="th-TH" sz="1900" dirty="0">
                        <a:solidFill>
                          <a:schemeClr val="tx1"/>
                        </a:solidFill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61722" marR="61722" marT="30861" marB="30861"/>
                </a:tc>
              </a:tr>
              <a:tr h="450516">
                <a:tc>
                  <a:txBody>
                    <a:bodyPr/>
                    <a:lstStyle/>
                    <a:p>
                      <a:pPr algn="ctr"/>
                      <a:r>
                        <a:rPr lang="th-TH" sz="1900" dirty="0" smtClean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6</a:t>
                      </a:r>
                      <a:endParaRPr lang="th-TH" sz="1900" dirty="0">
                        <a:solidFill>
                          <a:schemeClr val="tx1"/>
                        </a:solidFill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61722" marR="61722" marT="30861" marB="30861"/>
                </a:tc>
                <a:tc>
                  <a:txBody>
                    <a:bodyPr/>
                    <a:lstStyle/>
                    <a:p>
                      <a:r>
                        <a:rPr lang="th-TH" sz="1900" dirty="0" smtClean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5 – 15 มิถุนายน 2562</a:t>
                      </a:r>
                      <a:endParaRPr lang="th-TH" sz="1900" dirty="0">
                        <a:solidFill>
                          <a:schemeClr val="tx1"/>
                        </a:solidFill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61722" marR="61722" marT="30861" marB="308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 smtClean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12</a:t>
                      </a:r>
                      <a:endParaRPr lang="th-TH" sz="1900" dirty="0">
                        <a:solidFill>
                          <a:schemeClr val="tx1"/>
                        </a:solidFill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61722" marR="61722" marT="30861" marB="30861"/>
                </a:tc>
                <a:tc>
                  <a:txBody>
                    <a:bodyPr/>
                    <a:lstStyle/>
                    <a:p>
                      <a:r>
                        <a:rPr lang="th-TH" sz="1900" dirty="0" smtClean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5 – 11 ธันวาคม 2562</a:t>
                      </a:r>
                      <a:endParaRPr lang="th-TH" sz="1900" dirty="0">
                        <a:solidFill>
                          <a:schemeClr val="tx1"/>
                        </a:solidFill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marL="61722" marR="61722" marT="30861" marB="30861"/>
                </a:tc>
              </a:tr>
            </a:tbl>
          </a:graphicData>
        </a:graphic>
      </p:graphicFrame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1080850" y="4840254"/>
            <a:ext cx="7400210" cy="382549"/>
          </a:xfrm>
          <a:prstGeom prst="rect">
            <a:avLst/>
          </a:prstGeom>
        </p:spPr>
        <p:txBody>
          <a:bodyPr vert="horz" lIns="61722" tIns="30861" rIns="61722" bIns="30861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160" dirty="0">
                <a:latin typeface="JasmineUPC" panose="02020603050405020304" pitchFamily="18" charset="-34"/>
                <a:cs typeface="JasmineUPC" panose="02020603050405020304" pitchFamily="18" charset="-34"/>
              </a:rPr>
              <a:t>หมายเหตุ ตามหนังสือที่ </a:t>
            </a:r>
            <a:r>
              <a:rPr lang="th-TH" sz="2160" dirty="0" err="1">
                <a:latin typeface="JasmineUPC" panose="02020603050405020304" pitchFamily="18" charset="-34"/>
                <a:cs typeface="JasmineUPC" panose="02020603050405020304" pitchFamily="18" charset="-34"/>
              </a:rPr>
              <a:t>สธ</a:t>
            </a:r>
            <a:r>
              <a:rPr lang="th-TH" sz="2160" dirty="0">
                <a:latin typeface="JasmineUPC" panose="02020603050405020304" pitchFamily="18" charset="-34"/>
                <a:cs typeface="JasmineUPC" panose="02020603050405020304" pitchFamily="18" charset="-34"/>
              </a:rPr>
              <a:t>.0205/ว.142 กระทรวงสาธารณสุข ลงวันที่ 24 มกราคม 2562</a:t>
            </a:r>
          </a:p>
        </p:txBody>
      </p:sp>
      <p:sp>
        <p:nvSpPr>
          <p:cNvPr id="3" name="วงรี 2"/>
          <p:cNvSpPr/>
          <p:nvPr/>
        </p:nvSpPr>
        <p:spPr>
          <a:xfrm>
            <a:off x="4644008" y="2841404"/>
            <a:ext cx="3037500" cy="529124"/>
          </a:xfrm>
          <a:prstGeom prst="ellipse">
            <a:avLst/>
          </a:prstGeom>
          <a:noFill/>
          <a:ln>
            <a:solidFill>
              <a:srgbClr val="E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520"/>
          </a:p>
        </p:txBody>
      </p:sp>
    </p:spTree>
    <p:extLst>
      <p:ext uri="{BB962C8B-B14F-4D97-AF65-F5344CB8AC3E}">
        <p14:creationId xmlns:p14="http://schemas.microsoft.com/office/powerpoint/2010/main" val="352112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4265</TotalTime>
  <Words>2121</Words>
  <Application>Microsoft Office PowerPoint</Application>
  <PresentationFormat>นำเสนอทางหน้าจอ (16:10)</PresentationFormat>
  <Paragraphs>572</Paragraphs>
  <Slides>40</Slides>
  <Notes>10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40</vt:i4>
      </vt:variant>
    </vt:vector>
  </HeadingPairs>
  <TitlesOfParts>
    <vt:vector size="41" baseType="lpstr"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สถานการณ์โรคไข้เลือดออก ปราจีนบุรี</vt:lpstr>
      <vt:lpstr>งานนำเสนอ PowerPoint</vt:lpstr>
      <vt:lpstr>งานนำเสนอ PowerPoint</vt:lpstr>
      <vt:lpstr>จำนวนผู้ป่วยไข้เลือดออกรายสัปดาห์ จังหวัดปราจีนบุรี</vt:lpstr>
      <vt:lpstr>งานนำเสนอ PowerPoint</vt:lpstr>
      <vt:lpstr>แผนจัดกิจกรรมจิตอาสาพัฒนาสิ่งแวดล้อม ทำลายแหล่งเพาะพันธุ์ยุงลาย ปีงบประมาณ 2562</vt:lpstr>
      <vt:lpstr>จิตอาสาพัฒนาสิ่งแวดล้อม ทำลายแหล่งเพาะพันธุ์ยุงลาย</vt:lpstr>
      <vt:lpstr>มาตรการสื่อสารความเสี่ยง</vt:lpstr>
      <vt:lpstr>สถานการณ์วัณโรค  จังหวัดปราจีนบุรี</vt:lpstr>
      <vt:lpstr>งานนำเสนอ PowerPoint</vt:lpstr>
      <vt:lpstr>จำนวนผู้ป่วยวัณโรครายใหม่ที่ขึ้นทะเบียนรักษา ปี 2562 จังหวัดปราจีนบุรี</vt:lpstr>
      <vt:lpstr>   ผลการรักษาวัณโรครายใหม่ในปอด</vt:lpstr>
      <vt:lpstr>งานนำเสนอ PowerPoint</vt:lpstr>
      <vt:lpstr>รางวัลผลงานยอดเยี่ยม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มาตรการเฝ้าระวัง ป้องกัน ควบคุมโรคในคน</vt:lpstr>
      <vt:lpstr>งานนำเสนอ PowerPoint</vt:lpstr>
      <vt:lpstr>สถานการณ์ผู้ป่วยเอดส์และผู้ติดเชื้อเอชไอวี</vt:lpstr>
      <vt:lpstr>สถานการณ์ผู้ติดเชื้อเอชไอวีจังหวัดปราจีนบุรี</vt:lpstr>
      <vt:lpstr>งานนำเสนอ PowerPoint</vt:lpstr>
      <vt:lpstr>งานนำเสนอ PowerPoint</vt:lpstr>
      <vt:lpstr>อัตราการป่วยด้วยโรคติดต่อทางเพศสัมพันธ์</vt:lpstr>
      <vt:lpstr>สถานการณ์โรคติดต่อทางเพศสัมพันธ์จังหวัดปราจีนบุรี ปี 2562</vt:lpstr>
      <vt:lpstr>การดำเนินงานปี 2562</vt:lpstr>
      <vt:lpstr>งานนำเสนอ PowerPoint</vt:lpstr>
      <vt:lpstr>สถานการณ์การตั้งครรภ์ในวัยรุ่นปี 2562</vt:lpstr>
      <vt:lpstr>สถานการณ์การตั้งครรภ์ในวัยรุ่นจังหวัดปราจีนบุรี</vt:lpstr>
      <vt:lpstr>อัตราการคลอดมีชีพในหญิงอายุ 15-19 ปี  จังหวัดปราจีนบุรี ปี 2559-2562</vt:lpstr>
      <vt:lpstr>ร้อยละการตั้งครรภ์ซ้ำในหญิงอายุน้อยกว่า 20 ปี จังหวัดปราจีนบุรี ปี 2559-2562</vt:lpstr>
      <vt:lpstr>ร้อยละของหญิงไทยอายุน้อยกว่า 20 ปีหลังคลอด/แท้งที่ได้รับการคุมกำเนิดทุกวิธี</vt:lpstr>
      <vt:lpstr>การดำเนินกิจกรรมปี 2562 (ต.ค.61 – ส.ค.62)</vt:lpstr>
      <vt:lpstr>ขอขอบคุณ</vt:lpstr>
    </vt:vector>
  </TitlesOfParts>
  <Company>PHO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CD</dc:creator>
  <cp:lastModifiedBy>CD</cp:lastModifiedBy>
  <cp:revision>276</cp:revision>
  <cp:lastPrinted>2019-03-22T09:59:07Z</cp:lastPrinted>
  <dcterms:created xsi:type="dcterms:W3CDTF">2018-02-23T04:02:53Z</dcterms:created>
  <dcterms:modified xsi:type="dcterms:W3CDTF">2019-09-25T08:37:01Z</dcterms:modified>
</cp:coreProperties>
</file>