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4" r:id="rId2"/>
    <p:sldId id="268" r:id="rId3"/>
    <p:sldId id="270" r:id="rId4"/>
    <p:sldId id="271" r:id="rId5"/>
    <p:sldId id="275" r:id="rId6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33CC33"/>
    <a:srgbClr val="0099FF"/>
    <a:srgbClr val="9966FF"/>
    <a:srgbClr val="9933FF"/>
    <a:srgbClr val="EC20C0"/>
    <a:srgbClr val="CC00CC"/>
    <a:srgbClr val="CCFF99"/>
    <a:srgbClr val="F67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 showGuides="1">
      <p:cViewPr varScale="1">
        <p:scale>
          <a:sx n="69" d="100"/>
          <a:sy n="69" d="100"/>
        </p:scale>
        <p:origin x="9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จังหวัดปราจีนบุรี</c:v>
                </c:pt>
              </c:strCache>
            </c:strRef>
          </c:tx>
          <c:spPr>
            <a:ln>
              <a:solidFill>
                <a:srgbClr val="33CC33"/>
              </a:solidFill>
            </a:ln>
          </c:spPr>
          <c:marker>
            <c:spPr>
              <a:solidFill>
                <a:srgbClr val="33CC33"/>
              </a:solidFill>
              <a:ln>
                <a:solidFill>
                  <a:srgbClr val="33CC33"/>
                </a:solidFill>
              </a:ln>
            </c:spPr>
          </c:marker>
          <c:dLbls>
            <c:dLbl>
              <c:idx val="1"/>
              <c:layout>
                <c:manualLayout>
                  <c:x val="-9.9831674887276671E-3"/>
                  <c:y val="-8.3759195610226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16-4966-9DE7-5220070F10DA}"/>
                </c:ext>
              </c:extLst>
            </c:dLbl>
            <c:dLbl>
              <c:idx val="3"/>
              <c:layout>
                <c:manualLayout>
                  <c:x val="1.6638612481212778E-3"/>
                  <c:y val="-4.387386436726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16-4966-9DE7-5220070F1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3">
                        <a:lumMod val="50000"/>
                      </a:schemeClr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8.69</c:v>
                </c:pt>
                <c:pt idx="1">
                  <c:v>6.8</c:v>
                </c:pt>
                <c:pt idx="2">
                  <c:v>8.0299999999999994</c:v>
                </c:pt>
                <c:pt idx="3">
                  <c:v>4.12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16-4966-9DE7-5220070F10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เขตสุขภาพที่ 6</c:v>
                </c:pt>
              </c:strCache>
            </c:strRef>
          </c:tx>
          <c:spPr>
            <a:ln>
              <a:solidFill>
                <a:srgbClr val="0099FF"/>
              </a:solidFill>
            </a:ln>
          </c:spPr>
          <c:marker>
            <c:spPr>
              <a:solidFill>
                <a:srgbClr val="0099FF"/>
              </a:solidFill>
              <a:ln>
                <a:solidFill>
                  <a:srgbClr val="0099FF"/>
                </a:solidFill>
              </a:ln>
            </c:spPr>
          </c:marker>
          <c:dLbls>
            <c:dLbl>
              <c:idx val="1"/>
              <c:layout>
                <c:manualLayout>
                  <c:x val="-1.6638612481212778E-3"/>
                  <c:y val="-7.9770662485930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16-4966-9DE7-5220070F10DA}"/>
                </c:ext>
              </c:extLst>
            </c:dLbl>
            <c:dLbl>
              <c:idx val="2"/>
              <c:layout>
                <c:manualLayout>
                  <c:x val="-1.1647028736848945E-2"/>
                  <c:y val="5.982799686444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16-4966-9DE7-5220070F1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99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6.31</c:v>
                </c:pt>
                <c:pt idx="1">
                  <c:v>6.61</c:v>
                </c:pt>
                <c:pt idx="2">
                  <c:v>6.07</c:v>
                </c:pt>
                <c:pt idx="3">
                  <c:v>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16-4966-9DE7-5220070F10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ประเทศ</c:v>
                </c:pt>
              </c:strCache>
            </c:strRef>
          </c:tx>
          <c:spPr>
            <a:ln>
              <a:solidFill>
                <a:srgbClr val="EC20C0"/>
              </a:solidFill>
            </a:ln>
          </c:spPr>
          <c:marker>
            <c:spPr>
              <a:solidFill>
                <a:srgbClr val="CC00CC"/>
              </a:solidFill>
              <a:ln>
                <a:solidFill>
                  <a:srgbClr val="EC20C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8.3759195610226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16-4966-9DE7-5220070F1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EC20C0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6.4</c:v>
                </c:pt>
                <c:pt idx="1">
                  <c:v>6.03</c:v>
                </c:pt>
                <c:pt idx="2">
                  <c:v>6.32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616-4966-9DE7-5220070F10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5426688"/>
        <c:axId val="145427840"/>
      </c:lineChart>
      <c:catAx>
        <c:axId val="14542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45427840"/>
        <c:crosses val="autoZero"/>
        <c:auto val="1"/>
        <c:lblAlgn val="ctr"/>
        <c:lblOffset val="100"/>
        <c:noMultiLvlLbl val="0"/>
      </c:catAx>
      <c:valAx>
        <c:axId val="1454278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45426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285-49E5-B52E-9427DB0BE9A3}"/>
              </c:ext>
            </c:extLst>
          </c:dPt>
          <c:dLbls>
            <c:dLbl>
              <c:idx val="0"/>
              <c:layout>
                <c:manualLayout>
                  <c:x val="-1.9102961306186105E-3"/>
                  <c:y val="5.715204220807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85-49E5-B52E-9427DB0BE9A3}"/>
                </c:ext>
              </c:extLst>
            </c:dLbl>
            <c:dLbl>
              <c:idx val="1"/>
              <c:layout>
                <c:manualLayout>
                  <c:x val="-1.6638612481212475E-3"/>
                  <c:y val="5.96653563315659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85-49E5-B52E-9427DB0BE9A3}"/>
                </c:ext>
              </c:extLst>
            </c:dLbl>
            <c:dLbl>
              <c:idx val="2"/>
              <c:layout>
                <c:manualLayout>
                  <c:x val="-2.8349837439445931E-3"/>
                  <c:y val="0.109592728467522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85-49E5-B52E-9427DB0BE9A3}"/>
                </c:ext>
              </c:extLst>
            </c:dLbl>
            <c:dLbl>
              <c:idx val="3"/>
              <c:layout>
                <c:manualLayout>
                  <c:x val="-5.2381496395578686E-3"/>
                  <c:y val="6.0714885107328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85-49E5-B52E-9427DB0BE9A3}"/>
                </c:ext>
              </c:extLst>
            </c:dLbl>
            <c:dLbl>
              <c:idx val="4"/>
              <c:layout>
                <c:manualLayout>
                  <c:x val="-3.3277224962425557E-3"/>
                  <c:y val="5.70571945906719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85-49E5-B52E-9427DB0BE9A3}"/>
                </c:ext>
              </c:extLst>
            </c:dLbl>
            <c:dLbl>
              <c:idx val="5"/>
              <c:layout>
                <c:manualLayout>
                  <c:x val="-3.5741573787398885E-3"/>
                  <c:y val="5.73417374428845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85-49E5-B52E-9427DB0BE9A3}"/>
                </c:ext>
              </c:extLst>
            </c:dLbl>
            <c:dLbl>
              <c:idx val="6"/>
              <c:layout>
                <c:manualLayout>
                  <c:x val="1.6638612481212778E-3"/>
                  <c:y val="0.12488771933142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85-49E5-B52E-9427DB0BE9A3}"/>
                </c:ext>
              </c:extLst>
            </c:dLbl>
            <c:dLbl>
              <c:idx val="7"/>
              <c:layout>
                <c:manualLayout>
                  <c:x val="-2.4643488249733261E-4"/>
                  <c:y val="7.6199571206036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85-49E5-B52E-9427DB0BE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กบินทร์บุรี</c:v>
                </c:pt>
                <c:pt idx="1">
                  <c:v>บ้านสร้าง</c:v>
                </c:pt>
                <c:pt idx="2">
                  <c:v>ศรีมโหสถ</c:v>
                </c:pt>
                <c:pt idx="3">
                  <c:v>ศรีมหาโพธิ</c:v>
                </c:pt>
                <c:pt idx="4">
                  <c:v>ประจันตคาม</c:v>
                </c:pt>
                <c:pt idx="5">
                  <c:v>นาดี</c:v>
                </c:pt>
                <c:pt idx="6">
                  <c:v>เมือง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92.31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94.44</c:v>
                </c:pt>
                <c:pt idx="7">
                  <c:v>98.06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85-49E5-B52E-9427DB0BE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5221376"/>
        <c:axId val="45222912"/>
      </c:barChart>
      <c:catAx>
        <c:axId val="45221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anchor="ctr"/>
          <a:lstStyle/>
          <a:p>
            <a:pPr>
              <a:defRPr sz="16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5222912"/>
        <c:crosses val="autoZero"/>
        <c:auto val="1"/>
        <c:lblAlgn val="ctr"/>
        <c:lblOffset val="100"/>
        <c:noMultiLvlLbl val="0"/>
      </c:catAx>
      <c:valAx>
        <c:axId val="45222912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45221376"/>
        <c:crosses val="autoZero"/>
        <c:crossBetween val="between"/>
        <c:majorUnit val="20"/>
        <c:min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HDC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1-B019-42D2-92B7-F857615E5E2C}"/>
              </c:ext>
            </c:extLst>
          </c:dPt>
          <c:dLbls>
            <c:dLbl>
              <c:idx val="0"/>
              <c:layout>
                <c:manualLayout>
                  <c:x val="0"/>
                  <c:y val="2.1258604224771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19-42D2-92B7-F857615E5E2C}"/>
                </c:ext>
              </c:extLst>
            </c:dLbl>
            <c:dLbl>
              <c:idx val="7"/>
              <c:layout>
                <c:manualLayout>
                  <c:x val="-4.6010588195513381E-3"/>
                  <c:y val="1.0629023128078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19-42D2-92B7-F857615E5E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กบินทร์บุรี</c:v>
                </c:pt>
                <c:pt idx="1">
                  <c:v>บ้านสร้าง</c:v>
                </c:pt>
                <c:pt idx="2">
                  <c:v>ศรีมโหสถ</c:v>
                </c:pt>
                <c:pt idx="3">
                  <c:v>ศรีมหาโพธิ</c:v>
                </c:pt>
                <c:pt idx="4">
                  <c:v>ประจันตคาม</c:v>
                </c:pt>
                <c:pt idx="5">
                  <c:v>นาดี</c:v>
                </c:pt>
                <c:pt idx="6">
                  <c:v>เมือง</c:v>
                </c:pt>
                <c:pt idx="7">
                  <c:v>ปราจีนบุรี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34.619999999999997</c:v>
                </c:pt>
                <c:pt idx="1">
                  <c:v>21.15</c:v>
                </c:pt>
                <c:pt idx="2">
                  <c:v>62.57</c:v>
                </c:pt>
                <c:pt idx="3">
                  <c:v>70.78</c:v>
                </c:pt>
                <c:pt idx="4">
                  <c:v>12.63</c:v>
                </c:pt>
                <c:pt idx="5">
                  <c:v>77.55</c:v>
                </c:pt>
                <c:pt idx="6">
                  <c:v>106.37</c:v>
                </c:pt>
                <c:pt idx="7">
                  <c:v>58.43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19-42D2-92B7-F857615E5E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เขตสุขภาพที่ 6</c:v>
                </c:pt>
              </c:strCache>
            </c:strRef>
          </c:tx>
          <c:spPr>
            <a:solidFill>
              <a:srgbClr val="EC20C0"/>
            </a:solidFill>
          </c:spPr>
          <c:invertIfNegative val="0"/>
          <c:dLbls>
            <c:dLbl>
              <c:idx val="4"/>
              <c:layout>
                <c:manualLayout>
                  <c:x val="3.0672920400148774E-3"/>
                  <c:y val="1.4172402816513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19-42D2-92B7-F857615E5E2C}"/>
                </c:ext>
              </c:extLst>
            </c:dLbl>
            <c:dLbl>
              <c:idx val="7"/>
              <c:layout>
                <c:manualLayout>
                  <c:x val="-1.5336460200074387E-3"/>
                  <c:y val="1.771522453633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19-42D2-92B7-F857615E5E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กบินทร์บุรี</c:v>
                </c:pt>
                <c:pt idx="1">
                  <c:v>บ้านสร้าง</c:v>
                </c:pt>
                <c:pt idx="2">
                  <c:v>ศรีมโหสถ</c:v>
                </c:pt>
                <c:pt idx="3">
                  <c:v>ศรีมหาโพธิ</c:v>
                </c:pt>
                <c:pt idx="4">
                  <c:v>ประจันตคาม</c:v>
                </c:pt>
                <c:pt idx="5">
                  <c:v>นาดี</c:v>
                </c:pt>
                <c:pt idx="6">
                  <c:v>เมือง</c:v>
                </c:pt>
                <c:pt idx="7">
                  <c:v>ปราจีนบุรี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7">
                  <c:v>54.38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19-42D2-92B7-F857615E5E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ประเทศ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dLbls>
            <c:dLbl>
              <c:idx val="7"/>
              <c:layout>
                <c:manualLayout>
                  <c:x val="-4.600938060022204E-3"/>
                  <c:y val="1.4172402816513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19-42D2-92B7-F857615E5E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กบินทร์บุรี</c:v>
                </c:pt>
                <c:pt idx="1">
                  <c:v>บ้านสร้าง</c:v>
                </c:pt>
                <c:pt idx="2">
                  <c:v>ศรีมโหสถ</c:v>
                </c:pt>
                <c:pt idx="3">
                  <c:v>ศรีมหาโพธิ</c:v>
                </c:pt>
                <c:pt idx="4">
                  <c:v>ประจันตคาม</c:v>
                </c:pt>
                <c:pt idx="5">
                  <c:v>นาดี</c:v>
                </c:pt>
                <c:pt idx="6">
                  <c:v>เมือง</c:v>
                </c:pt>
                <c:pt idx="7">
                  <c:v>ปราจีนบุรี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7">
                  <c:v>71.19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19-42D2-92B7-F857615E5E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29174144"/>
        <c:axId val="129178240"/>
      </c:barChart>
      <c:catAx>
        <c:axId val="12917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anchor="ctr"/>
          <a:lstStyle/>
          <a:p>
            <a:pPr>
              <a:defRPr sz="16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29178240"/>
        <c:crosses val="autoZero"/>
        <c:auto val="1"/>
        <c:lblAlgn val="ctr"/>
        <c:lblOffset val="100"/>
        <c:noMultiLvlLbl val="0"/>
      </c:catAx>
      <c:valAx>
        <c:axId val="129178240"/>
        <c:scaling>
          <c:orientation val="minMax"/>
          <c:max val="110"/>
          <c:min val="0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29174144"/>
        <c:crosses val="autoZero"/>
        <c:crossBetween val="between"/>
        <c:majorUnit val="20"/>
        <c:minorUnit val="2"/>
      </c:valAx>
    </c:plotArea>
    <c:legend>
      <c:legendPos val="b"/>
      <c:overlay val="0"/>
      <c:txPr>
        <a:bodyPr/>
        <a:lstStyle/>
        <a:p>
          <a:pPr>
            <a:defRPr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A4DC0-7E73-4809-9BC5-A4D8C2534311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45DF2-9358-4D9A-B7D1-07F73CB885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122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8190D-D2CA-443A-8AE4-DEB84A864C3D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94313-57C0-4752-AF51-2446D2D534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15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58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6CFFABA8-3CA4-4604-80E7-49595E43A8F7}" type="slidenum">
              <a:rPr lang="th-TH" sz="1200" smtClean="0">
                <a:latin typeface="Calibri" pitchFamily="34" charset="0"/>
                <a:cs typeface="Cordia New" pitchFamily="34" charset="-34"/>
              </a:rPr>
              <a:pPr/>
              <a:t>1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58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6CFFABA8-3CA4-4604-80E7-49595E43A8F7}" type="slidenum">
              <a:rPr lang="th-TH" sz="1200" smtClean="0">
                <a:latin typeface="Calibri" pitchFamily="34" charset="0"/>
                <a:cs typeface="Cordia New" pitchFamily="34" charset="-34"/>
              </a:rPr>
              <a:pPr/>
              <a:t>2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58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6CFFABA8-3CA4-4604-80E7-49595E43A8F7}" type="slidenum">
              <a:rPr lang="th-TH" sz="1200" smtClean="0">
                <a:latin typeface="Calibri" pitchFamily="34" charset="0"/>
                <a:cs typeface="Cordia New" pitchFamily="34" charset="-34"/>
              </a:rPr>
              <a:pPr/>
              <a:t>3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58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6CFFABA8-3CA4-4604-80E7-49595E43A8F7}" type="slidenum">
              <a:rPr lang="th-TH" sz="1200" smtClean="0">
                <a:latin typeface="Calibri" pitchFamily="34" charset="0"/>
                <a:cs typeface="Cordia New" pitchFamily="34" charset="-34"/>
              </a:rPr>
              <a:pPr/>
              <a:t>4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7D664C-0E7B-4CE7-9DA6-18ABE597E87B}" type="datetimeFigureOut">
              <a:rPr lang="th-TH" smtClean="0"/>
              <a:t>27/09/62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1ACB86-EA89-48E2-822C-EBDE8A33E20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360817" y="1484784"/>
            <a:ext cx="8331127" cy="2862322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2700000" algn="tl" rotWithShape="0">
              <a:srgbClr val="0099FF">
                <a:alpha val="40000"/>
              </a:srgbClr>
            </a:outerShdw>
          </a:effectLst>
          <a:scene3d>
            <a:camera prst="orthographicFront"/>
            <a:lightRig rig="glow" dir="tl">
              <a:rot lat="0" lon="0" rev="5400000"/>
            </a:lightRig>
          </a:scene3d>
          <a:sp3d contourW="12700">
            <a:contourClr>
              <a:schemeClr val="bg1"/>
            </a:contourClr>
          </a:sp3d>
        </p:spPr>
        <p:txBody>
          <a:bodyPr wrap="non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6000" b="1" cap="none" spc="0" dirty="0">
                <a:ln w="11430">
                  <a:noFill/>
                </a:ln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สถานการณ์</a:t>
            </a:r>
          </a:p>
          <a:p>
            <a:pPr algn="ctr"/>
            <a:r>
              <a:rPr lang="th-TH" sz="6000" b="1" cap="none" spc="0" dirty="0">
                <a:ln w="11430">
                  <a:noFill/>
                </a:ln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สุขภาพจิตและจิตเวช</a:t>
            </a:r>
          </a:p>
          <a:p>
            <a:pPr algn="ctr"/>
            <a:r>
              <a:rPr lang="th-TH" sz="6000" b="1" dirty="0">
                <a:ln w="11430">
                  <a:noFill/>
                </a:ln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ตามตัวชี้วัด ประจำปีงบประมาณ 2562</a:t>
            </a:r>
            <a:endParaRPr lang="th-TH" sz="6000" b="1" cap="none" spc="0" dirty="0">
              <a:ln w="11430">
                <a:noFill/>
              </a:ln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123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5116"/>
          </a:xfrm>
          <a:solidFill>
            <a:srgbClr val="FFFF66"/>
          </a:solidFill>
          <a:effectLst/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h-TH" sz="40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อัตราการฆ่าตัวตาย</a:t>
            </a:r>
            <a:r>
              <a:rPr lang="th-TH" sz="4000" b="1" dirty="0" err="1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สําเร็จ</a:t>
            </a:r>
            <a:r>
              <a:rPr lang="en-US" sz="40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ไม่เกิน </a:t>
            </a:r>
            <a:r>
              <a:rPr lang="en-GB" sz="40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6.3 </a:t>
            </a:r>
            <a:r>
              <a:rPr lang="th-TH" sz="40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ต่อประชากรแสนคน</a:t>
            </a: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48386"/>
              </p:ext>
            </p:extLst>
          </p:nvPr>
        </p:nvGraphicFramePr>
        <p:xfrm>
          <a:off x="179512" y="5015712"/>
          <a:ext cx="8784972" cy="158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8374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2562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กบินทร์บุรี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บ้านสร้าง 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ศรีมโหสถ</a:t>
                      </a:r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ศรีมหา</a:t>
                      </a:r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โพธิ</a:t>
                      </a:r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ประจันต</a:t>
                      </a:r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คาม 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นาดี 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 </a:t>
                      </a: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จ.ปราจีนบุรี</a:t>
                      </a:r>
                    </a:p>
                  </a:txBody>
                  <a:tcPr marL="9525" marR="9525" marT="9521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69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ประชากรกลาง</a:t>
                      </a:r>
                    </a:p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60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146,890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31,218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18,722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72,536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54,465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51,774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109,254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484,859</a:t>
                      </a:r>
                    </a:p>
                  </a:txBody>
                  <a:tcPr marL="9525" marR="9525" marT="952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74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ตายสำเร็จ 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82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.68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3.21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4.05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5.49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3.84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9.15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4.12</a:t>
                      </a:r>
                    </a:p>
                  </a:txBody>
                  <a:tcPr marL="9525" marR="9525" marT="952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32240" y="438107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24 กันยายน 62</a:t>
            </a:r>
          </a:p>
        </p:txBody>
      </p:sp>
      <p:graphicFrame>
        <p:nvGraphicFramePr>
          <p:cNvPr id="3" name="แผนภูมิ 2"/>
          <p:cNvGraphicFramePr/>
          <p:nvPr>
            <p:extLst>
              <p:ext uri="{D42A27DB-BD31-4B8C-83A1-F6EECF244321}">
                <p14:modId xmlns:p14="http://schemas.microsoft.com/office/powerpoint/2010/main" val="990587036"/>
              </p:ext>
            </p:extLst>
          </p:nvPr>
        </p:nvGraphicFramePr>
        <p:xfrm>
          <a:off x="971600" y="1397000"/>
          <a:ext cx="76328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248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th-TH" sz="36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ร้อยละ 80 ของผู้พยายามฆ่าตัวตายไม่กลับมา</a:t>
            </a:r>
            <a:br>
              <a:rPr lang="th-TH" sz="36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ทำร้ายตัวเองซ้ำ ในระยะเวลา 1 ปี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6254" y="47137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ข้อมูล ณ 24 กันยายน 62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94769"/>
              </p:ext>
            </p:extLst>
          </p:nvPr>
        </p:nvGraphicFramePr>
        <p:xfrm>
          <a:off x="179512" y="5157192"/>
          <a:ext cx="8784974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1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827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2562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กบินทร์บุรี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บ้านสร้าง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ศรีมโหสถ</a:t>
                      </a:r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ศรีมหา</a:t>
                      </a:r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โพธิ</a:t>
                      </a:r>
                      <a:endParaRPr lang="th-TH" sz="18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ประจันต</a:t>
                      </a:r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คาม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นาดี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จ.ปราจีนบุรี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9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พยายาม         ฆ่าตัวตาย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155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27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ไม่ทำซ้ำ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152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82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92.31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94.44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98.06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032871043"/>
              </p:ext>
            </p:extLst>
          </p:nvPr>
        </p:nvGraphicFramePr>
        <p:xfrm>
          <a:off x="899592" y="1362656"/>
          <a:ext cx="763284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436510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ปราจีนบุรี</a:t>
            </a:r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34821" y="2101683"/>
            <a:ext cx="6912768" cy="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91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  <a:solidFill>
            <a:srgbClr val="FFFF66"/>
          </a:solidFill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h-TH" sz="4000" b="1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TH SarabunPSK" pitchFamily="34" charset="-34"/>
              </a:rPr>
              <a:t>ร้อยละ 63 ของผู้ป่วยโรคซึมเศร้าเข้าถึงบริการสุขภาพจิต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32240" y="475708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ข้อมูล ณ 24 กันยายน 62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74478"/>
              </p:ext>
            </p:extLst>
          </p:nvPr>
        </p:nvGraphicFramePr>
        <p:xfrm>
          <a:off x="179512" y="5157192"/>
          <a:ext cx="8640964" cy="149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2530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2562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กบินทร์บุรี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บ้านสร้าง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ศรีมโหสถ</a:t>
                      </a:r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ศรีมหา</a:t>
                      </a:r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โพธิ</a:t>
                      </a:r>
                      <a:endParaRPr lang="th-TH" sz="18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 err="1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ประจันต</a:t>
                      </a:r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คาม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นาดี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 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จ.ปราจีนบุรี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37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2,834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624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1,410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1,085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1,011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2,135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4,848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530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ผลงานตาม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HDC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981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998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2,271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5,537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530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34.62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21.15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62.57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70.78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12.63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77.55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106.37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58.43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539671223"/>
              </p:ext>
            </p:extLst>
          </p:nvPr>
        </p:nvGraphicFramePr>
        <p:xfrm>
          <a:off x="323528" y="1372705"/>
          <a:ext cx="8280920" cy="358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ตัวเชื่อมต่อตรง 7"/>
          <p:cNvCxnSpPr/>
          <p:nvPr/>
        </p:nvCxnSpPr>
        <p:spPr>
          <a:xfrm>
            <a:off x="1064390" y="2636912"/>
            <a:ext cx="7344816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5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2601" y="332656"/>
            <a:ext cx="4738798" cy="769441"/>
          </a:xfrm>
          <a:prstGeom prst="rect">
            <a:avLst/>
          </a:prstGeom>
          <a:solidFill>
            <a:srgbClr val="FFFF66"/>
          </a:solidFill>
          <a:ln>
            <a:solidFill>
              <a:srgbClr val="33CC33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ปัญหาและแนวทางการพัฒนา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88060"/>
              </p:ext>
            </p:extLst>
          </p:nvPr>
        </p:nvGraphicFramePr>
        <p:xfrm>
          <a:off x="539552" y="1397000"/>
          <a:ext cx="8208912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ความตระหนักต่อความสำคัญของปัญหาสุขภาพจิต</a:t>
                      </a:r>
                    </a:p>
                  </a:txBody>
                  <a:tcP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จัดประชุม รณรงค์ เผยแพร่ความรู้ผ่านสื่อต่างๆเพื่อสร้างความตระหนักและเห็นความสำคัญของปัญหาสุขภาพจิต</a:t>
                      </a:r>
                    </a:p>
                  </a:txBody>
                  <a:tcP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การคัดกรองกลุ่มเสี่ยงยังไม่ครอบคลุม การเข้าถึงบริการสุขภาพจิตผู้ป่วยโรคซึมเศร้า ยังไม่เป็นไปตามเกณฑ์</a:t>
                      </a:r>
                    </a:p>
                  </a:txBody>
                  <a:tcP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หน่วยบริการเพิ่มการคัดกรอง ค้นหากลุ่มเสี่ยงให้ครอบคลุมและต่อเนื่อง</a:t>
                      </a:r>
                    </a:p>
                    <a:p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 การส่งต่อข้อมูลในสถานบริการทุกระดับเพื่อติดตามมารับบริการ</a:t>
                      </a:r>
                    </a:p>
                  </a:txBody>
                  <a:tcP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บุคลากรด้านสุขภาพจิต มีจำนวนน้อย เมื่อเทียบกับประชากรในพื้นที่</a:t>
                      </a:r>
                    </a:p>
                  </a:txBody>
                  <a:tcP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สนับสนุนให้มีการพัฒนาศักยภาพ อาสาสมัครสาธารณสุขในการเฝ้าระวัง ค้นหา ดูแล และติดตามผู้มีปัญหาสุขภาพจิต</a:t>
                      </a:r>
                    </a:p>
                  </a:txBody>
                  <a:tcP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829864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892</TotalTime>
  <Words>339</Words>
  <Application>Microsoft Office PowerPoint</Application>
  <PresentationFormat>นำเสนอทางหน้าจอ (4:3)</PresentationFormat>
  <Paragraphs>148</Paragraphs>
  <Slides>5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0" baseType="lpstr">
      <vt:lpstr>Calibri</vt:lpstr>
      <vt:lpstr>Georgia</vt:lpstr>
      <vt:lpstr>TH SarabunPSK</vt:lpstr>
      <vt:lpstr>Trebuchet MS</vt:lpstr>
      <vt:lpstr>สลิปสตรีม</vt:lpstr>
      <vt:lpstr>งานนำเสนอ PowerPoint</vt:lpstr>
      <vt:lpstr>อัตราการฆ่าตัวตายสําเร็จ ไม่เกิน 6.3 ต่อประชากรแสนคน</vt:lpstr>
      <vt:lpstr>ร้อยละ 80 ของผู้พยายามฆ่าตัวตายไม่กลับมา ทำร้ายตัวเองซ้ำ ในระยะเวลา 1 ปี</vt:lpstr>
      <vt:lpstr>ร้อยละ 63 ของผู้ป่วยโรคซึมเศร้าเข้าถึงบริการสุขภาพจิต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กลุ่มวัยทำงาน</dc:title>
  <dc:creator>Jue</dc:creator>
  <cp:lastModifiedBy>Prachinburi Health Office PHO</cp:lastModifiedBy>
  <cp:revision>67</cp:revision>
  <cp:lastPrinted>2019-09-26T10:24:26Z</cp:lastPrinted>
  <dcterms:created xsi:type="dcterms:W3CDTF">2019-01-17T08:58:33Z</dcterms:created>
  <dcterms:modified xsi:type="dcterms:W3CDTF">2019-09-27T08:29:58Z</dcterms:modified>
</cp:coreProperties>
</file>