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90" r:id="rId10"/>
    <p:sldId id="291" r:id="rId11"/>
    <p:sldId id="292" r:id="rId12"/>
    <p:sldId id="293" r:id="rId13"/>
    <p:sldId id="294" r:id="rId14"/>
    <p:sldId id="295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0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66" r:id="rId32"/>
  </p:sldIdLst>
  <p:sldSz cx="9144000" cy="6858000" type="screen4x3"/>
  <p:notesSz cx="6735763" cy="98694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28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dist="63500" dir="2400000" algn="tl" rotWithShape="0">
                <a:prstClr val="black"/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st="63500" dir="2400000" algn="tl" rotWithShape="0">
                  <a:prstClr val="black"/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008200"/>
              </a:solidFill>
              <a:ln>
                <a:solidFill>
                  <a:srgbClr val="FF0000"/>
                </a:solidFill>
              </a:ln>
              <a:effectLst>
                <a:outerShdw dist="63500" dir="2400000" algn="tl" rotWithShape="0">
                  <a:prstClr val="black"/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  <a:effectLst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จันทบุรี</c:v>
                </c:pt>
                <c:pt idx="1">
                  <c:v>ตราด</c:v>
                </c:pt>
                <c:pt idx="2">
                  <c:v>สระแก้ว</c:v>
                </c:pt>
                <c:pt idx="3">
                  <c:v>สมุทรปราการ</c:v>
                </c:pt>
                <c:pt idx="4">
                  <c:v>ระยอง</c:v>
                </c:pt>
                <c:pt idx="5">
                  <c:v>ชลบุรี</c:v>
                </c:pt>
                <c:pt idx="6">
                  <c:v>ฉะเชิงเทรา</c:v>
                </c:pt>
                <c:pt idx="7">
                  <c:v>ปราจีนบุรี</c:v>
                </c:pt>
                <c:pt idx="8">
                  <c:v>เขต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10.5</c:v>
                </c:pt>
                <c:pt idx="4">
                  <c:v>15.2</c:v>
                </c:pt>
                <c:pt idx="5">
                  <c:v>18.899999999999999</c:v>
                </c:pt>
                <c:pt idx="6">
                  <c:v>19.5</c:v>
                </c:pt>
                <c:pt idx="7">
                  <c:v>51.3</c:v>
                </c:pt>
                <c:pt idx="8">
                  <c:v>16</c:v>
                </c:pt>
                <c:pt idx="9">
                  <c:v>19.3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820544"/>
        <c:axId val="41824256"/>
      </c:barChart>
      <c:catAx>
        <c:axId val="41820544"/>
        <c:scaling>
          <c:orientation val="minMax"/>
        </c:scaling>
        <c:delete val="0"/>
        <c:axPos val="b"/>
        <c:majorTickMark val="out"/>
        <c:minorTickMark val="none"/>
        <c:tickLblPos val="nextTo"/>
        <c:crossAx val="41824256"/>
        <c:crosses val="autoZero"/>
        <c:auto val="1"/>
        <c:lblAlgn val="ctr"/>
        <c:lblOffset val="100"/>
        <c:noMultiLvlLbl val="0"/>
      </c:catAx>
      <c:valAx>
        <c:axId val="41824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820544"/>
        <c:crosses val="autoZero"/>
        <c:crossBetween val="between"/>
      </c:valAx>
      <c:spPr>
        <a:solidFill>
          <a:srgbClr val="92D050"/>
        </a:solidFill>
      </c:spPr>
    </c:plotArea>
    <c:plotVisOnly val="1"/>
    <c:dispBlanksAs val="gap"/>
    <c:showDLblsOverMax val="0"/>
  </c:chart>
  <c:spPr>
    <a:ln>
      <a:solidFill>
        <a:srgbClr val="92D050"/>
      </a:solidFill>
    </a:ln>
  </c:spPr>
  <c:txPr>
    <a:bodyPr/>
    <a:lstStyle/>
    <a:p>
      <a:pPr>
        <a:defRPr sz="185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92D05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</c:v>
                </c:pt>
                <c:pt idx="1">
                  <c:v>59.7</c:v>
                </c:pt>
                <c:pt idx="2">
                  <c:v>19.100000000000001</c:v>
                </c:pt>
                <c:pt idx="3">
                  <c:v>17.2</c:v>
                </c:pt>
                <c:pt idx="4">
                  <c:v>31.6</c:v>
                </c:pt>
                <c:pt idx="5">
                  <c:v>16.2</c:v>
                </c:pt>
                <c:pt idx="6">
                  <c:v>41.2</c:v>
                </c:pt>
                <c:pt idx="7">
                  <c:v>37.700000000000003</c:v>
                </c:pt>
                <c:pt idx="8">
                  <c:v>53.6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008192"/>
        <c:axId val="88009728"/>
      </c:barChart>
      <c:catAx>
        <c:axId val="8800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8009728"/>
        <c:crosses val="autoZero"/>
        <c:auto val="1"/>
        <c:lblAlgn val="ctr"/>
        <c:lblOffset val="100"/>
        <c:noMultiLvlLbl val="0"/>
      </c:catAx>
      <c:valAx>
        <c:axId val="8800972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88008192"/>
        <c:crosses val="autoZero"/>
        <c:crossBetween val="between"/>
      </c:valAx>
    </c:plotArea>
    <c:plotVisOnly val="1"/>
    <c:dispBlanksAs val="gap"/>
    <c:showDLblsOverMax val="0"/>
  </c:chart>
  <c:spPr>
    <a:solidFill>
      <a:srgbClr val="FFFF99"/>
    </a:solidFill>
    <a:ln w="19050">
      <a:solidFill>
        <a:srgbClr val="FFFF00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68  เด็กอายุ 6-14 ปี สูงดี สมส่วน</a:t>
            </a:r>
          </a:p>
        </c:rich>
      </c:tx>
      <c:layout>
        <c:manualLayout>
          <c:xMode val="edge"/>
          <c:yMode val="edge"/>
          <c:x val="0.10271142712538114"/>
          <c:y val="2.475666335840438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74595415324206E-2"/>
          <c:y val="1.4217487997567637E-2"/>
          <c:w val="0.9261569702131861"/>
          <c:h val="0.829306776776825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 68 เด็กอายุ 6-14 ปี สูงดี สมส่วน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200-4929-B8B8-A89CA940E8E2}"/>
              </c:ext>
            </c:extLst>
          </c:dPt>
          <c:dPt>
            <c:idx val="9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0-4929-B8B8-A89CA940E8E2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 ปจ.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จังหวัดปราจีนบุรี</c:v>
                </c:pt>
                <c:pt idx="8">
                  <c:v>เขตสุขภาพที่6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60.96</c:v>
                </c:pt>
                <c:pt idx="1">
                  <c:v>59.62</c:v>
                </c:pt>
                <c:pt idx="2">
                  <c:v>61.5</c:v>
                </c:pt>
                <c:pt idx="3">
                  <c:v>61.67</c:v>
                </c:pt>
                <c:pt idx="4">
                  <c:v>65.39</c:v>
                </c:pt>
                <c:pt idx="5">
                  <c:v>79.180000000000007</c:v>
                </c:pt>
                <c:pt idx="6">
                  <c:v>65.459999999999994</c:v>
                </c:pt>
                <c:pt idx="7">
                  <c:v>66.540000000000006</c:v>
                </c:pt>
                <c:pt idx="8">
                  <c:v>63.28</c:v>
                </c:pt>
                <c:pt idx="9">
                  <c:v>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C3-414F-897B-F96E48A755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070016"/>
        <c:axId val="44071552"/>
        <c:axId val="0"/>
      </c:bar3DChart>
      <c:catAx>
        <c:axId val="440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44071552"/>
        <c:crosses val="autoZero"/>
        <c:auto val="1"/>
        <c:lblAlgn val="ctr"/>
        <c:lblOffset val="100"/>
        <c:noMultiLvlLbl val="0"/>
      </c:catAx>
      <c:valAx>
        <c:axId val="440715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4070016"/>
        <c:crosses val="autoZero"/>
        <c:crossBetween val="between"/>
      </c:valAx>
      <c:spPr>
        <a:gradFill rotWithShape="1">
          <a:gsLst>
            <a:gs pos="86000">
              <a:srgbClr val="00FF00"/>
            </a:gs>
            <a:gs pos="23900">
              <a:srgbClr val="AACE9B"/>
            </a:gs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10 เด็กอายุ 6-14 ปี ภาวะเริ่มอ้วนและอ้วน </a:t>
            </a:r>
          </a:p>
        </c:rich>
      </c:tx>
      <c:layout>
        <c:manualLayout>
          <c:xMode val="edge"/>
          <c:yMode val="edge"/>
          <c:x val="0.16537404713316453"/>
          <c:y val="2.337424355794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Pt>
            <c:idx val="8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BAD-4587-B345-1994C63AC8BB}"/>
              </c:ext>
            </c:extLst>
          </c:dPt>
          <c:dPt>
            <c:idx val="9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AD-4587-B345-1994C63AC8BB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 ปจ.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จังหวัดปราจีนบุรี</c:v>
                </c:pt>
                <c:pt idx="8">
                  <c:v>เขตสุขภาพที่6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15.87</c:v>
                </c:pt>
                <c:pt idx="1">
                  <c:v>13.6</c:v>
                </c:pt>
                <c:pt idx="2">
                  <c:v>12.19</c:v>
                </c:pt>
                <c:pt idx="3">
                  <c:v>17.66</c:v>
                </c:pt>
                <c:pt idx="4">
                  <c:v>12.23</c:v>
                </c:pt>
                <c:pt idx="5">
                  <c:v>9.59</c:v>
                </c:pt>
                <c:pt idx="6">
                  <c:v>15.79</c:v>
                </c:pt>
                <c:pt idx="7">
                  <c:v>12.87</c:v>
                </c:pt>
                <c:pt idx="8">
                  <c:v>14.4</c:v>
                </c:pt>
                <c:pt idx="9">
                  <c:v>13.42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1-4169-AFA2-18A4D9ECBD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899456"/>
        <c:axId val="98900992"/>
      </c:barChart>
      <c:catAx>
        <c:axId val="988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8900992"/>
        <c:crosses val="autoZero"/>
        <c:auto val="1"/>
        <c:lblAlgn val="ctr"/>
        <c:lblOffset val="100"/>
        <c:noMultiLvlLbl val="0"/>
      </c:catAx>
      <c:valAx>
        <c:axId val="9890099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98899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99FFCC"/>
    </a:solidFill>
    <a:ln>
      <a:solidFill>
        <a:srgbClr val="000099">
          <a:alpha val="58000"/>
        </a:srgbClr>
      </a:solidFill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14996458433817E-2"/>
          <c:y val="6.7143650705477176E-2"/>
          <c:w val="0.94298500354156622"/>
          <c:h val="0.75706717772099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 5 เด็ก อายุ 6-14 ปี มีภาวะเตี้ย</c:v>
                </c:pt>
              </c:strCache>
            </c:strRef>
          </c:tx>
          <c:spPr>
            <a:solidFill>
              <a:srgbClr val="00FF00"/>
            </a:solidFill>
            <a:ln>
              <a:noFill/>
              <a:prstDash val="sysDash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C00FF"/>
              </a:solidFill>
              <a:ln>
                <a:noFill/>
                <a:prstDash val="sys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C14-41B2-9C12-E937CCE90E76}"/>
              </c:ext>
            </c:extLst>
          </c:dPt>
          <c:dPt>
            <c:idx val="9"/>
            <c:invertIfNegative val="0"/>
            <c:bubble3D val="0"/>
            <c:spPr>
              <a:solidFill>
                <a:srgbClr val="FF6600"/>
              </a:solidFill>
              <a:ln>
                <a:noFill/>
                <a:prstDash val="sys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14-41B2-9C12-E937CCE90E76}"/>
              </c:ext>
            </c:extLst>
          </c:dPt>
          <c:cat>
            <c:strRef>
              <c:f>Sheet1!$A$2:$A$11</c:f>
              <c:strCache>
                <c:ptCount val="10"/>
                <c:pt idx="0">
                  <c:v>เมือง ปจ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จังหวัดปราจีนบุรี</c:v>
                </c:pt>
                <c:pt idx="8">
                  <c:v>เขตุขภาพที่6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4.43</c:v>
                </c:pt>
                <c:pt idx="1">
                  <c:v>5.85</c:v>
                </c:pt>
                <c:pt idx="2">
                  <c:v>6.38</c:v>
                </c:pt>
                <c:pt idx="3">
                  <c:v>2.78</c:v>
                </c:pt>
                <c:pt idx="4">
                  <c:v>5.05</c:v>
                </c:pt>
                <c:pt idx="5">
                  <c:v>3.35</c:v>
                </c:pt>
                <c:pt idx="6">
                  <c:v>2.74</c:v>
                </c:pt>
                <c:pt idx="7">
                  <c:v>4.5599999999999996</c:v>
                </c:pt>
                <c:pt idx="8">
                  <c:v>7.57</c:v>
                </c:pt>
                <c:pt idx="9">
                  <c:v>8.69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FD-4EF4-8930-8F1502046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078592"/>
        <c:axId val="44080512"/>
      </c:barChart>
      <c:catAx>
        <c:axId val="4407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44080512"/>
        <c:crosses val="autoZero"/>
        <c:auto val="1"/>
        <c:lblAlgn val="ctr"/>
        <c:lblOffset val="100"/>
        <c:noMultiLvlLbl val="0"/>
      </c:catAx>
      <c:valAx>
        <c:axId val="4408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4407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100 ได้รับยาเม็ดเสริมธาตุเหล็ก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 100 ได้รับยาเม็ดเสริมธาตุเหล็ก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C8-4D4D-945B-8CBF844A1BE0}"/>
              </c:ext>
            </c:extLst>
          </c:dPt>
          <c:dPt>
            <c:idx val="9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C8-4D4D-945B-8CBF844A1BE0}"/>
              </c:ext>
            </c:extLst>
          </c:dPt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เมืองปจ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จังหวัดปราจีนบุรี</c:v>
                </c:pt>
                <c:pt idx="8">
                  <c:v>เขตสุขภาพที่6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64.12</c:v>
                </c:pt>
                <c:pt idx="1">
                  <c:v>13.87</c:v>
                </c:pt>
                <c:pt idx="2">
                  <c:v>60.68</c:v>
                </c:pt>
                <c:pt idx="3">
                  <c:v>49.81</c:v>
                </c:pt>
                <c:pt idx="4">
                  <c:v>39.76</c:v>
                </c:pt>
                <c:pt idx="5">
                  <c:v>56.32</c:v>
                </c:pt>
                <c:pt idx="6">
                  <c:v>44.45</c:v>
                </c:pt>
                <c:pt idx="7">
                  <c:v>47.54</c:v>
                </c:pt>
                <c:pt idx="8">
                  <c:v>35.64</c:v>
                </c:pt>
                <c:pt idx="9">
                  <c:v>21.55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C8-4D4D-945B-8CBF844A1B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501504"/>
        <c:axId val="90627456"/>
      </c:barChart>
      <c:catAx>
        <c:axId val="905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0627456"/>
        <c:crosses val="autoZero"/>
        <c:auto val="1"/>
        <c:lblAlgn val="ctr"/>
        <c:lblOffset val="100"/>
        <c:noMultiLvlLbl val="0"/>
      </c:catAx>
      <c:valAx>
        <c:axId val="90627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0501504"/>
        <c:crosses val="autoZero"/>
        <c:crossBetween val="between"/>
      </c:valAx>
      <c:spPr>
        <a:noFill/>
        <a:ln>
          <a:noFill/>
          <a:prstDash val="sysDot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78087605123012E-2"/>
          <c:y val="6.2764994327417445E-2"/>
          <c:w val="0.91332241162264927"/>
          <c:h val="0.57411256030148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60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บ้านสร้าง</c:v>
                </c:pt>
                <c:pt idx="1">
                  <c:v>ประจันตคาม</c:v>
                </c:pt>
                <c:pt idx="2">
                  <c:v>ศรีมโหสถ</c:v>
                </c:pt>
                <c:pt idx="3">
                  <c:v>เมืองฯ</c:v>
                </c:pt>
                <c:pt idx="4">
                  <c:v>นาดี</c:v>
                </c:pt>
                <c:pt idx="5">
                  <c:v>กบินทร์บุรี</c:v>
                </c:pt>
                <c:pt idx="6">
                  <c:v>ศรีมหาโพธิ</c:v>
                </c:pt>
                <c:pt idx="7">
                  <c:v>ปราจีนบุรี</c:v>
                </c:pt>
                <c:pt idx="8">
                  <c:v>เขต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21.69</c:v>
                </c:pt>
                <c:pt idx="1">
                  <c:v>20.440000000000001</c:v>
                </c:pt>
                <c:pt idx="2">
                  <c:v>20.71</c:v>
                </c:pt>
                <c:pt idx="3">
                  <c:v>17.75</c:v>
                </c:pt>
                <c:pt idx="4">
                  <c:v>15.38</c:v>
                </c:pt>
                <c:pt idx="5">
                  <c:v>15.07</c:v>
                </c:pt>
                <c:pt idx="6">
                  <c:v>14.31</c:v>
                </c:pt>
                <c:pt idx="7">
                  <c:v>16.809999999999999</c:v>
                </c:pt>
                <c:pt idx="8">
                  <c:v>15.63</c:v>
                </c:pt>
                <c:pt idx="9">
                  <c:v>18.190000000000001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บ้านสร้าง</c:v>
                </c:pt>
                <c:pt idx="1">
                  <c:v>ประจันตคาม</c:v>
                </c:pt>
                <c:pt idx="2">
                  <c:v>ศรีมโหสถ</c:v>
                </c:pt>
                <c:pt idx="3">
                  <c:v>เมืองฯ</c:v>
                </c:pt>
                <c:pt idx="4">
                  <c:v>นาดี</c:v>
                </c:pt>
                <c:pt idx="5">
                  <c:v>กบินทร์บุรี</c:v>
                </c:pt>
                <c:pt idx="6">
                  <c:v>ศรีมหาโพธิ</c:v>
                </c:pt>
                <c:pt idx="7">
                  <c:v>ปราจีนบุรี</c:v>
                </c:pt>
                <c:pt idx="8">
                  <c:v>เขต 6</c:v>
                </c:pt>
                <c:pt idx="9">
                  <c:v>ประเทศ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21.6</c:v>
                </c:pt>
                <c:pt idx="1">
                  <c:v>20.72</c:v>
                </c:pt>
                <c:pt idx="2">
                  <c:v>19.89</c:v>
                </c:pt>
                <c:pt idx="3">
                  <c:v>17.75</c:v>
                </c:pt>
                <c:pt idx="4">
                  <c:v>15.34</c:v>
                </c:pt>
                <c:pt idx="5">
                  <c:v>15.2</c:v>
                </c:pt>
                <c:pt idx="6">
                  <c:v>14.27</c:v>
                </c:pt>
                <c:pt idx="7">
                  <c:v>16.82</c:v>
                </c:pt>
                <c:pt idx="8">
                  <c:v>15.65</c:v>
                </c:pt>
                <c:pt idx="9">
                  <c:v>17.93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21.27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17.70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15.99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15.04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dirty="0" smtClean="0"/>
                      <a:t>16.90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บ้านสร้าง</c:v>
                </c:pt>
                <c:pt idx="1">
                  <c:v>ประจันตคาม</c:v>
                </c:pt>
                <c:pt idx="2">
                  <c:v>ศรีมโหสถ</c:v>
                </c:pt>
                <c:pt idx="3">
                  <c:v>เมืองฯ</c:v>
                </c:pt>
                <c:pt idx="4">
                  <c:v>นาดี</c:v>
                </c:pt>
                <c:pt idx="5">
                  <c:v>กบินทร์บุรี</c:v>
                </c:pt>
                <c:pt idx="6">
                  <c:v>ศรีมหาโพธิ</c:v>
                </c:pt>
                <c:pt idx="7">
                  <c:v>ปราจีนบุรี</c:v>
                </c:pt>
                <c:pt idx="8">
                  <c:v>เขต 6</c:v>
                </c:pt>
                <c:pt idx="9">
                  <c:v>ประเทศ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21.41</c:v>
                </c:pt>
                <c:pt idx="1">
                  <c:v>21.27</c:v>
                </c:pt>
                <c:pt idx="2">
                  <c:v>19.940000000000001</c:v>
                </c:pt>
                <c:pt idx="3">
                  <c:v>17.7</c:v>
                </c:pt>
                <c:pt idx="4">
                  <c:v>15.99</c:v>
                </c:pt>
                <c:pt idx="5">
                  <c:v>15.04</c:v>
                </c:pt>
                <c:pt idx="6">
                  <c:v>14.38</c:v>
                </c:pt>
                <c:pt idx="7">
                  <c:v>16.899999999999999</c:v>
                </c:pt>
                <c:pt idx="8">
                  <c:v>16.059999999999999</c:v>
                </c:pt>
                <c:pt idx="9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44128"/>
        <c:axId val="98945664"/>
      </c:barChart>
      <c:catAx>
        <c:axId val="9894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8945664"/>
        <c:crossesAt val="0"/>
        <c:auto val="1"/>
        <c:lblAlgn val="ctr"/>
        <c:lblOffset val="100"/>
        <c:noMultiLvlLbl val="0"/>
      </c:catAx>
      <c:valAx>
        <c:axId val="98945664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894412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48475916277953612"/>
          <c:y val="4.3213237456896325E-4"/>
          <c:w val="0.31798249927176309"/>
          <c:h val="0.13089363384407723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40836382979854E-2"/>
          <c:y val="0.12720598512158268"/>
          <c:w val="0.93275916361702027"/>
          <c:h val="0.55919036304709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ทั้งหมด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-1.1787136382504641E-2"/>
                  <c:y val="3.2679738562091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4</c:v>
                </c:pt>
                <c:pt idx="7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ตำบลที่เข้าร่วม LTC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13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4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29376"/>
        <c:axId val="99030912"/>
      </c:barChart>
      <c:catAx>
        <c:axId val="9902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9030912"/>
        <c:crosses val="autoZero"/>
        <c:auto val="1"/>
        <c:lblAlgn val="ctr"/>
        <c:lblOffset val="100"/>
        <c:noMultiLvlLbl val="0"/>
      </c:catAx>
      <c:valAx>
        <c:axId val="99030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902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746557027648747"/>
          <c:y val="9.5105575582729224E-2"/>
          <c:w val="0.40955759517654744"/>
          <c:h val="0.2152528829900292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ตำบลทั้งหมด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 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4</c:v>
                </c:pt>
                <c:pt idx="7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ตำบลผ่านเกณฑ์ LTC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FF0000"/>
                        </a:solidFill>
                      </a:rPr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 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13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421184"/>
        <c:axId val="99447552"/>
      </c:barChart>
      <c:catAx>
        <c:axId val="9942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447552"/>
        <c:crosses val="autoZero"/>
        <c:auto val="1"/>
        <c:lblAlgn val="ctr"/>
        <c:lblOffset val="100"/>
        <c:noMultiLvlLbl val="0"/>
      </c:catAx>
      <c:valAx>
        <c:axId val="99447552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99421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05555555555556"/>
          <c:y val="0.87593659124806877"/>
          <c:w val="0.41944447109881661"/>
          <c:h val="0.124063408751931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 b="1">
          <a:solidFill>
            <a:schemeClr val="bg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41876175638515E-2"/>
          <c:y val="0.23411354882809929"/>
          <c:w val="0.89384674451052526"/>
          <c:h val="0.45323754814454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60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48.24</c:v>
                </c:pt>
                <c:pt idx="1">
                  <c:v>68.44</c:v>
                </c:pt>
                <c:pt idx="2">
                  <c:v>74.150000000000006</c:v>
                </c:pt>
                <c:pt idx="3">
                  <c:v>68.69</c:v>
                </c:pt>
                <c:pt idx="4">
                  <c:v>73.099999999999994</c:v>
                </c:pt>
                <c:pt idx="5">
                  <c:v>86</c:v>
                </c:pt>
                <c:pt idx="6">
                  <c:v>84.75</c:v>
                </c:pt>
                <c:pt idx="7">
                  <c:v>67.5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70.56</c:v>
                </c:pt>
                <c:pt idx="1">
                  <c:v>81.5</c:v>
                </c:pt>
                <c:pt idx="2">
                  <c:v>89.81</c:v>
                </c:pt>
                <c:pt idx="3">
                  <c:v>82.27</c:v>
                </c:pt>
                <c:pt idx="4">
                  <c:v>77.98</c:v>
                </c:pt>
                <c:pt idx="5">
                  <c:v>97.2</c:v>
                </c:pt>
                <c:pt idx="6">
                  <c:v>97.4</c:v>
                </c:pt>
                <c:pt idx="7">
                  <c:v>96.55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sz="4000" b="1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86.39</c:v>
                </c:pt>
                <c:pt idx="1">
                  <c:v>83.68</c:v>
                </c:pt>
                <c:pt idx="2">
                  <c:v>92.87</c:v>
                </c:pt>
                <c:pt idx="3">
                  <c:v>95.77</c:v>
                </c:pt>
                <c:pt idx="4">
                  <c:v>87.17</c:v>
                </c:pt>
                <c:pt idx="5">
                  <c:v>98.92</c:v>
                </c:pt>
                <c:pt idx="6">
                  <c:v>90.23</c:v>
                </c:pt>
                <c:pt idx="7">
                  <c:v>88.85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10144"/>
        <c:axId val="99511680"/>
      </c:barChart>
      <c:catAx>
        <c:axId val="9951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9511680"/>
        <c:crosses val="autoZero"/>
        <c:auto val="1"/>
        <c:lblAlgn val="ctr"/>
        <c:lblOffset val="100"/>
        <c:noMultiLvlLbl val="0"/>
      </c:catAx>
      <c:valAx>
        <c:axId val="9951168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951014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7.2303943674789831E-2"/>
          <c:y val="9.8931289682278861E-3"/>
          <c:w val="0.3731278492634621"/>
          <c:h val="0.20319403730627164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35152082817463E-2"/>
          <c:y val="0.28812500000000002"/>
          <c:w val="0.90293746463642366"/>
          <c:h val="0.41925516732283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60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92.98</c:v>
                </c:pt>
                <c:pt idx="1">
                  <c:v>95.89</c:v>
                </c:pt>
                <c:pt idx="2">
                  <c:v>95.97</c:v>
                </c:pt>
                <c:pt idx="3">
                  <c:v>95.67</c:v>
                </c:pt>
                <c:pt idx="4">
                  <c:v>96.69</c:v>
                </c:pt>
                <c:pt idx="5">
                  <c:v>97.29</c:v>
                </c:pt>
                <c:pt idx="6">
                  <c:v>96.18</c:v>
                </c:pt>
                <c:pt idx="7">
                  <c:v>95.97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94.08</c:v>
                </c:pt>
                <c:pt idx="1">
                  <c:v>96.89</c:v>
                </c:pt>
                <c:pt idx="2">
                  <c:v>97.77</c:v>
                </c:pt>
                <c:pt idx="3">
                  <c:v>96.8</c:v>
                </c:pt>
                <c:pt idx="4">
                  <c:v>97.98</c:v>
                </c:pt>
                <c:pt idx="5">
                  <c:v>97.75</c:v>
                </c:pt>
                <c:pt idx="6">
                  <c:v>96.29</c:v>
                </c:pt>
                <c:pt idx="7">
                  <c:v>96.55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95.58</c:v>
                </c:pt>
                <c:pt idx="1">
                  <c:v>96.15</c:v>
                </c:pt>
                <c:pt idx="2">
                  <c:v>97.89</c:v>
                </c:pt>
                <c:pt idx="3">
                  <c:v>95.82</c:v>
                </c:pt>
                <c:pt idx="4">
                  <c:v>96.48</c:v>
                </c:pt>
                <c:pt idx="5">
                  <c:v>97.99</c:v>
                </c:pt>
                <c:pt idx="6">
                  <c:v>96.67</c:v>
                </c:pt>
                <c:pt idx="7">
                  <c:v>96.48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26656"/>
        <c:axId val="111932544"/>
      </c:barChart>
      <c:catAx>
        <c:axId val="11192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1932544"/>
        <c:crosses val="autoZero"/>
        <c:auto val="1"/>
        <c:lblAlgn val="ctr"/>
        <c:lblOffset val="100"/>
        <c:noMultiLvlLbl val="0"/>
      </c:catAx>
      <c:valAx>
        <c:axId val="111932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192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574757852956901"/>
          <c:y val="0.10561245078740157"/>
          <c:w val="0.42234894295055142"/>
          <c:h val="0.14502485236220472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89.23</c:v>
                </c:pt>
                <c:pt idx="1">
                  <c:v>85.33</c:v>
                </c:pt>
                <c:pt idx="2">
                  <c:v>61.88</c:v>
                </c:pt>
                <c:pt idx="3">
                  <c:v>74.14</c:v>
                </c:pt>
                <c:pt idx="4">
                  <c:v>78.19</c:v>
                </c:pt>
                <c:pt idx="5">
                  <c:v>94.02</c:v>
                </c:pt>
                <c:pt idx="6">
                  <c:v>80.19</c:v>
                </c:pt>
                <c:pt idx="7">
                  <c:v>83.14</c:v>
                </c:pt>
                <c:pt idx="8">
                  <c:v>72.73</c:v>
                </c:pt>
                <c:pt idx="9">
                  <c:v>81.22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542016"/>
        <c:axId val="43543552"/>
      </c:barChart>
      <c:catAx>
        <c:axId val="4354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3543552"/>
        <c:crosses val="autoZero"/>
        <c:auto val="1"/>
        <c:lblAlgn val="ctr"/>
        <c:lblOffset val="100"/>
        <c:noMultiLvlLbl val="0"/>
      </c:catAx>
      <c:valAx>
        <c:axId val="4354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54201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19050">
      <a:solidFill>
        <a:schemeClr val="accent6">
          <a:lumMod val="40000"/>
          <a:lumOff val="60000"/>
        </a:schemeClr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57626359260759E-2"/>
          <c:y val="0.12299032053419337"/>
          <c:w val="0.92099978369477642"/>
          <c:h val="0.56844813293081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60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7.02</c:v>
                </c:pt>
                <c:pt idx="1">
                  <c:v>4.1100000000000003</c:v>
                </c:pt>
                <c:pt idx="2">
                  <c:v>4.03</c:v>
                </c:pt>
                <c:pt idx="3">
                  <c:v>4.33</c:v>
                </c:pt>
                <c:pt idx="4">
                  <c:v>3.31</c:v>
                </c:pt>
                <c:pt idx="5">
                  <c:v>2.71</c:v>
                </c:pt>
                <c:pt idx="6">
                  <c:v>3.83</c:v>
                </c:pt>
                <c:pt idx="7">
                  <c:v>4.25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5.92</c:v>
                </c:pt>
                <c:pt idx="1">
                  <c:v>3.11</c:v>
                </c:pt>
                <c:pt idx="2">
                  <c:v>2.23</c:v>
                </c:pt>
                <c:pt idx="3">
                  <c:v>3.2</c:v>
                </c:pt>
                <c:pt idx="4">
                  <c:v>2.39</c:v>
                </c:pt>
                <c:pt idx="5">
                  <c:v>2.25</c:v>
                </c:pt>
                <c:pt idx="6">
                  <c:v>3.71</c:v>
                </c:pt>
                <c:pt idx="7">
                  <c:v>3.45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dLbl>
              <c:idx val="0"/>
              <c:layout>
                <c:manualLayout>
                  <c:x val="1.0233919306754997E-2"/>
                  <c:y val="-9.7701125845204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ปราจีนบุรี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4.42</c:v>
                </c:pt>
                <c:pt idx="1">
                  <c:v>3.85</c:v>
                </c:pt>
                <c:pt idx="2">
                  <c:v>2.11</c:v>
                </c:pt>
                <c:pt idx="3">
                  <c:v>4.18</c:v>
                </c:pt>
                <c:pt idx="4">
                  <c:v>3.52</c:v>
                </c:pt>
                <c:pt idx="5">
                  <c:v>2.0099999999999998</c:v>
                </c:pt>
                <c:pt idx="6">
                  <c:v>3.33</c:v>
                </c:pt>
                <c:pt idx="7">
                  <c:v>3.52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26176"/>
        <c:axId val="113027712"/>
      </c:barChart>
      <c:catAx>
        <c:axId val="11302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3027712"/>
        <c:crosses val="autoZero"/>
        <c:auto val="1"/>
        <c:lblAlgn val="ctr"/>
        <c:lblOffset val="100"/>
        <c:noMultiLvlLbl val="0"/>
      </c:catAx>
      <c:valAx>
        <c:axId val="113027712"/>
        <c:scaling>
          <c:orientation val="minMax"/>
          <c:max val="7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302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860058923891302"/>
          <c:y val="9.2556815384362903E-2"/>
          <c:w val="0.36617038504888894"/>
          <c:h val="0.1242182700863356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43904738357062E-2"/>
          <c:y val="2.0674574337927999E-2"/>
          <c:w val="0.9218046136738961"/>
          <c:h val="0.72400946262790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รวมทุกระบบ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194600500407458E-2"/>
                  <c:y val="1.482042364406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93925562958363E-2"/>
                  <c:y val="1.2703220266337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234406755445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สระแก้ว</c:v>
                </c:pt>
                <c:pt idx="1">
                  <c:v>สมุทรปราการ</c:v>
                </c:pt>
                <c:pt idx="2">
                  <c:v>ฉะเชิงเทรา</c:v>
                </c:pt>
                <c:pt idx="3">
                  <c:v>ชลบุรี</c:v>
                </c:pt>
                <c:pt idx="4">
                  <c:v>ระยอง</c:v>
                </c:pt>
                <c:pt idx="5">
                  <c:v>จันทบุรี</c:v>
                </c:pt>
                <c:pt idx="6">
                  <c:v>ตราด</c:v>
                </c:pt>
                <c:pt idx="7">
                  <c:v>ปราจีนบุรี</c:v>
                </c:pt>
                <c:pt idx="8">
                  <c:v>รวมเขต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 formatCode="#,##0.00">
                  <c:v>40.21</c:v>
                </c:pt>
                <c:pt idx="1">
                  <c:v>12.9</c:v>
                </c:pt>
                <c:pt idx="2">
                  <c:v>17.14</c:v>
                </c:pt>
                <c:pt idx="3">
                  <c:v>27.01</c:v>
                </c:pt>
                <c:pt idx="4">
                  <c:v>25.54</c:v>
                </c:pt>
                <c:pt idx="5">
                  <c:v>36.380000000000003</c:v>
                </c:pt>
                <c:pt idx="6">
                  <c:v>22.33</c:v>
                </c:pt>
                <c:pt idx="7">
                  <c:v>16.149999999999999</c:v>
                </c:pt>
                <c:pt idx="8">
                  <c:v>26.3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4-4FBF-A922-94835D7C41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สาธารณสุข(สมัครใจ)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041130460728328E-3"/>
                  <c:y val="1.0896428911395705E-2"/>
                </c:manualLayout>
              </c:layout>
              <c:tx>
                <c:rich>
                  <a:bodyPr/>
                  <a:lstStyle/>
                  <a:p>
                    <a:fld id="{426EE434-622A-4EC6-B2E5-53F25741B4F9}" type="VALUE">
                      <a:rPr lang="en-US"/>
                      <a:pPr/>
                      <a:t>[VALUE]</a:t>
                    </a:fld>
                    <a:endParaRPr lang="th-TH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59172344033422"/>
                      <c:h val="6.81759741675473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C18-4F68-8A92-3459F260BBC7}"/>
                </c:ext>
              </c:extLst>
            </c:dLbl>
            <c:dLbl>
              <c:idx val="2"/>
              <c:layout>
                <c:manualLayout>
                  <c:x val="1.67919007506111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93925562958389E-2"/>
                  <c:y val="8.468813510891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785151376120506E-2"/>
                  <c:y val="-4.234406755445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3583801501222373E-2"/>
                  <c:y val="-8.468813510891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986501251018744E-2"/>
                  <c:y val="1.2703220266337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สระแก้ว</c:v>
                </c:pt>
                <c:pt idx="1">
                  <c:v>สมุทรปราการ</c:v>
                </c:pt>
                <c:pt idx="2">
                  <c:v>ฉะเชิงเทรา</c:v>
                </c:pt>
                <c:pt idx="3">
                  <c:v>ชลบุรี</c:v>
                </c:pt>
                <c:pt idx="4">
                  <c:v>ระยอง</c:v>
                </c:pt>
                <c:pt idx="5">
                  <c:v>จันทบุรี</c:v>
                </c:pt>
                <c:pt idx="6">
                  <c:v>ตราด</c:v>
                </c:pt>
                <c:pt idx="7">
                  <c:v>ปราจีนบุรี</c:v>
                </c:pt>
                <c:pt idx="8">
                  <c:v>รวมเขต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 formatCode="#,##0.00">
                  <c:v>46.72</c:v>
                </c:pt>
                <c:pt idx="1">
                  <c:v>40</c:v>
                </c:pt>
                <c:pt idx="2">
                  <c:v>14.29</c:v>
                </c:pt>
                <c:pt idx="3">
                  <c:v>15.28</c:v>
                </c:pt>
                <c:pt idx="4">
                  <c:v>57.14</c:v>
                </c:pt>
                <c:pt idx="5">
                  <c:v>45.45</c:v>
                </c:pt>
                <c:pt idx="6">
                  <c:v>24.49</c:v>
                </c:pt>
                <c:pt idx="7">
                  <c:v>31.43</c:v>
                </c:pt>
                <c:pt idx="8">
                  <c:v>24.57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4-4FBF-A922-94835D7C4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13410048"/>
        <c:axId val="113411584"/>
        <c:axId val="0"/>
      </c:bar3DChart>
      <c:catAx>
        <c:axId val="11341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13411584"/>
        <c:crosses val="autoZero"/>
        <c:auto val="1"/>
        <c:lblAlgn val="ctr"/>
        <c:lblOffset val="100"/>
        <c:noMultiLvlLbl val="0"/>
      </c:catAx>
      <c:valAx>
        <c:axId val="113411584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13410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880578194651201"/>
          <c:y val="0.7712266726281779"/>
          <c:w val="0.34645878205390951"/>
          <c:h val="5.8763396521018078E-2"/>
        </c:manualLayout>
      </c:layout>
      <c:overlay val="0"/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755414848431891E-2"/>
          <c:y val="2.245708172381498E-2"/>
          <c:w val="0.89115398191412321"/>
          <c:h val="0.724009462627907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รวมทุกระบบ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ศรีมหาโพธิ</c:v>
                </c:pt>
                <c:pt idx="4">
                  <c:v>ประจันตคาม</c:v>
                </c:pt>
                <c:pt idx="5">
                  <c:v>บ้านสร้าง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30.89</c:v>
                </c:pt>
                <c:pt idx="1">
                  <c:v>2.68</c:v>
                </c:pt>
                <c:pt idx="2">
                  <c:v>3.85</c:v>
                </c:pt>
                <c:pt idx="3">
                  <c:v>10</c:v>
                </c:pt>
                <c:pt idx="4">
                  <c:v>0</c:v>
                </c:pt>
                <c:pt idx="5">
                  <c:v>24.44</c:v>
                </c:pt>
                <c:pt idx="6">
                  <c:v>5.26</c:v>
                </c:pt>
                <c:pt idx="7">
                  <c:v>16.149999999999999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4-4FBF-A922-94835D7C41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สาธารณสุข(สมัครใจ)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1271004806301413E-2"/>
                  <c:y val="1.7247982563963642E-2"/>
                </c:manualLayout>
              </c:layout>
              <c:tx>
                <c:rich>
                  <a:bodyPr/>
                  <a:lstStyle/>
                  <a:p>
                    <a:fld id="{426EE434-622A-4EC6-B2E5-53F25741B4F9}" type="VALUE">
                      <a:rPr lang="en-US" sz="1800" b="1" dirty="0"/>
                      <a:pPr/>
                      <a:t>[VALUE]</a:t>
                    </a:fld>
                    <a:endParaRPr lang="th-TH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59172344033422"/>
                      <c:h val="6.81759741675473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C18-4F68-8A92-3459F260B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ศรีมหาโพธิ</c:v>
                </c:pt>
                <c:pt idx="4">
                  <c:v>ประจันตคาม</c:v>
                </c:pt>
                <c:pt idx="5">
                  <c:v>บ้านสร้าง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100</c:v>
                </c:pt>
                <c:pt idx="1">
                  <c:v>60</c:v>
                </c:pt>
                <c:pt idx="2">
                  <c:v>0</c:v>
                </c:pt>
                <c:pt idx="3">
                  <c:v>22.22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  <c:pt idx="7">
                  <c:v>31.43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4-4FBF-A922-94835D7C4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13492736"/>
        <c:axId val="113494272"/>
        <c:axId val="113392256"/>
      </c:bar3DChart>
      <c:catAx>
        <c:axId val="1134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0000">
                <a:alpha val="91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3494272"/>
        <c:crosses val="autoZero"/>
        <c:auto val="1"/>
        <c:lblAlgn val="ctr"/>
        <c:lblOffset val="100"/>
        <c:noMultiLvlLbl val="0"/>
      </c:catAx>
      <c:valAx>
        <c:axId val="113494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3492736"/>
        <c:crosses val="autoZero"/>
        <c:crossBetween val="between"/>
      </c:valAx>
      <c:serAx>
        <c:axId val="113392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349427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80578194651201"/>
          <c:y val="0.7712266726281779"/>
          <c:w val="0.56883653054806216"/>
          <c:h val="6.4959147189636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normalizeH="1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/>
      </a:pPr>
      <a:endParaRPr lang="th-TH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รวมทุกระบบ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จันทบุรี</c:v>
                </c:pt>
                <c:pt idx="1">
                  <c:v>ฉะเชิงเทรา</c:v>
                </c:pt>
                <c:pt idx="2">
                  <c:v>ชลบุรี</c:v>
                </c:pt>
                <c:pt idx="3">
                  <c:v>ตราด</c:v>
                </c:pt>
                <c:pt idx="4">
                  <c:v>ปราจีนบุรี</c:v>
                </c:pt>
                <c:pt idx="5">
                  <c:v>ระยอง</c:v>
                </c:pt>
                <c:pt idx="6">
                  <c:v>สมุทปราการ</c:v>
                </c:pt>
                <c:pt idx="7">
                  <c:v>สระแก้ว</c:v>
                </c:pt>
                <c:pt idx="8">
                  <c:v>รวมเขต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43.81</c:v>
                </c:pt>
                <c:pt idx="1">
                  <c:v>38.82</c:v>
                </c:pt>
                <c:pt idx="2">
                  <c:v>24.07</c:v>
                </c:pt>
                <c:pt idx="3">
                  <c:v>63.47</c:v>
                </c:pt>
                <c:pt idx="4">
                  <c:v>39.840000000000003</c:v>
                </c:pt>
                <c:pt idx="5">
                  <c:v>48.61</c:v>
                </c:pt>
                <c:pt idx="6">
                  <c:v>62.02</c:v>
                </c:pt>
                <c:pt idx="7">
                  <c:v>63.16</c:v>
                </c:pt>
                <c:pt idx="8">
                  <c:v>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4-4FBF-A922-94835D7C41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สาธารณสุข(สมัครใจ)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จันทบุรี</c:v>
                </c:pt>
                <c:pt idx="1">
                  <c:v>ฉะเชิงเทรา</c:v>
                </c:pt>
                <c:pt idx="2">
                  <c:v>ชลบุรี</c:v>
                </c:pt>
                <c:pt idx="3">
                  <c:v>ตราด</c:v>
                </c:pt>
                <c:pt idx="4">
                  <c:v>ปราจีนบุรี</c:v>
                </c:pt>
                <c:pt idx="5">
                  <c:v>ระยอง</c:v>
                </c:pt>
                <c:pt idx="6">
                  <c:v>สมุทปราการ</c:v>
                </c:pt>
                <c:pt idx="7">
                  <c:v>สระแก้ว</c:v>
                </c:pt>
                <c:pt idx="8">
                  <c:v>รวมเขต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53.33</c:v>
                </c:pt>
                <c:pt idx="1">
                  <c:v>33.79</c:v>
                </c:pt>
                <c:pt idx="2">
                  <c:v>47.24</c:v>
                </c:pt>
                <c:pt idx="3">
                  <c:v>51.83</c:v>
                </c:pt>
                <c:pt idx="4">
                  <c:v>59.32</c:v>
                </c:pt>
                <c:pt idx="5">
                  <c:v>60.59</c:v>
                </c:pt>
                <c:pt idx="6">
                  <c:v>53.02</c:v>
                </c:pt>
                <c:pt idx="7">
                  <c:v>75.7</c:v>
                </c:pt>
                <c:pt idx="8">
                  <c:v>55.21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4-4FBF-A922-94835D7C4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17344512"/>
        <c:axId val="117354496"/>
        <c:axId val="113567040"/>
      </c:bar3DChart>
      <c:catAx>
        <c:axId val="1173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0000">
                <a:alpha val="91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7354496"/>
        <c:crosses val="autoZero"/>
        <c:auto val="1"/>
        <c:lblAlgn val="ctr"/>
        <c:lblOffset val="100"/>
        <c:noMultiLvlLbl val="0"/>
      </c:catAx>
      <c:valAx>
        <c:axId val="117354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7344512"/>
        <c:crosses val="autoZero"/>
        <c:crossBetween val="between"/>
      </c:valAx>
      <c:serAx>
        <c:axId val="1135670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735449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17006400079525"/>
          <c:y val="0.74869657081144347"/>
          <c:w val="0.600136128530254"/>
          <c:h val="9.7172837100686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รวมทุกระบบ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ศรีมหาโพธิ</c:v>
                </c:pt>
                <c:pt idx="4">
                  <c:v>ประจันตคาม</c:v>
                </c:pt>
                <c:pt idx="5">
                  <c:v>บ้านสร้าง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67.959999999999994</c:v>
                </c:pt>
                <c:pt idx="1">
                  <c:v>16.09</c:v>
                </c:pt>
                <c:pt idx="2">
                  <c:v>22.39</c:v>
                </c:pt>
                <c:pt idx="3">
                  <c:v>34.58</c:v>
                </c:pt>
                <c:pt idx="4">
                  <c:v>26.39</c:v>
                </c:pt>
                <c:pt idx="5">
                  <c:v>0</c:v>
                </c:pt>
                <c:pt idx="6">
                  <c:v>31.82</c:v>
                </c:pt>
                <c:pt idx="7">
                  <c:v>39.840000000000003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4-4FBF-A922-94835D7C41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สาธารณสุข(สมัครใจ)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ศรีมหาโพธิ</c:v>
                </c:pt>
                <c:pt idx="4">
                  <c:v>ประจันตคาม</c:v>
                </c:pt>
                <c:pt idx="5">
                  <c:v>บ้านสร้าง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53.85</c:v>
                </c:pt>
                <c:pt idx="1">
                  <c:v>81.400000000000006</c:v>
                </c:pt>
                <c:pt idx="2">
                  <c:v>62.5</c:v>
                </c:pt>
                <c:pt idx="3">
                  <c:v>52.78</c:v>
                </c:pt>
                <c:pt idx="4">
                  <c:v>47.06</c:v>
                </c:pt>
                <c:pt idx="5">
                  <c:v>0</c:v>
                </c:pt>
                <c:pt idx="6">
                  <c:v>58.33</c:v>
                </c:pt>
                <c:pt idx="7">
                  <c:v>59.32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4-4FBF-A922-94835D7C4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25664640"/>
        <c:axId val="125666432"/>
        <c:axId val="113390912"/>
      </c:bar3DChart>
      <c:catAx>
        <c:axId val="12566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0000">
                <a:alpha val="91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5666432"/>
        <c:crosses val="autoZero"/>
        <c:auto val="1"/>
        <c:lblAlgn val="ctr"/>
        <c:lblOffset val="100"/>
        <c:noMultiLvlLbl val="0"/>
      </c:catAx>
      <c:valAx>
        <c:axId val="125666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5664640"/>
        <c:crosses val="autoZero"/>
        <c:crossBetween val="between"/>
      </c:valAx>
      <c:serAx>
        <c:axId val="1133909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566643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17006400079525"/>
          <c:y val="0.74869657081144347"/>
          <c:w val="0.600136128530254"/>
          <c:h val="9.7172837100686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84.51</c:v>
                </c:pt>
                <c:pt idx="1">
                  <c:v>81.650000000000006</c:v>
                </c:pt>
                <c:pt idx="2">
                  <c:v>54.95</c:v>
                </c:pt>
                <c:pt idx="3">
                  <c:v>65.52</c:v>
                </c:pt>
                <c:pt idx="4">
                  <c:v>71.19</c:v>
                </c:pt>
                <c:pt idx="5">
                  <c:v>91.76</c:v>
                </c:pt>
                <c:pt idx="6">
                  <c:v>74.53</c:v>
                </c:pt>
                <c:pt idx="7">
                  <c:v>78.37</c:v>
                </c:pt>
                <c:pt idx="8">
                  <c:v>62.95</c:v>
                </c:pt>
                <c:pt idx="9">
                  <c:v>71.099999999999994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573248"/>
        <c:axId val="43574784"/>
      </c:barChart>
      <c:catAx>
        <c:axId val="43573248"/>
        <c:scaling>
          <c:orientation val="minMax"/>
        </c:scaling>
        <c:delete val="0"/>
        <c:axPos val="b"/>
        <c:majorTickMark val="out"/>
        <c:minorTickMark val="none"/>
        <c:tickLblPos val="nextTo"/>
        <c:crossAx val="43574784"/>
        <c:crosses val="autoZero"/>
        <c:auto val="1"/>
        <c:lblAlgn val="ctr"/>
        <c:lblOffset val="100"/>
        <c:noMultiLvlLbl val="0"/>
      </c:catAx>
      <c:valAx>
        <c:axId val="4357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573248"/>
        <c:crosses val="autoZero"/>
        <c:crossBetween val="between"/>
      </c:valAx>
    </c:plotArea>
    <c:plotVisOnly val="1"/>
    <c:dispBlanksAs val="gap"/>
    <c:showDLblsOverMax val="0"/>
  </c:chart>
  <c:spPr>
    <a:solidFill>
      <a:srgbClr val="92D050"/>
    </a:solidFill>
    <a:ln w="19050">
      <a:solidFill>
        <a:srgbClr val="92D050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80.59</c:v>
                </c:pt>
                <c:pt idx="1">
                  <c:v>86.3</c:v>
                </c:pt>
                <c:pt idx="2">
                  <c:v>82.51</c:v>
                </c:pt>
                <c:pt idx="3">
                  <c:v>71.09</c:v>
                </c:pt>
                <c:pt idx="4">
                  <c:v>77.98</c:v>
                </c:pt>
                <c:pt idx="5">
                  <c:v>88.97</c:v>
                </c:pt>
                <c:pt idx="6">
                  <c:v>83.96</c:v>
                </c:pt>
                <c:pt idx="7">
                  <c:v>83.29</c:v>
                </c:pt>
                <c:pt idx="8">
                  <c:v>61.44</c:v>
                </c:pt>
                <c:pt idx="9">
                  <c:v>70.010000000000005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177664"/>
        <c:axId val="44195840"/>
      </c:barChart>
      <c:catAx>
        <c:axId val="4417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44195840"/>
        <c:crosses val="autoZero"/>
        <c:auto val="1"/>
        <c:lblAlgn val="ctr"/>
        <c:lblOffset val="100"/>
        <c:noMultiLvlLbl val="0"/>
      </c:catAx>
      <c:valAx>
        <c:axId val="44195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177664"/>
        <c:crosses val="autoZero"/>
        <c:crossBetween val="between"/>
      </c:valAx>
    </c:plotArea>
    <c:plotVisOnly val="1"/>
    <c:dispBlanksAs val="gap"/>
    <c:showDLblsOverMax val="0"/>
  </c:chart>
  <c:spPr>
    <a:solidFill>
      <a:srgbClr val="FFFF99"/>
    </a:solidFill>
    <a:ln w="19050">
      <a:solidFill>
        <a:srgbClr val="FFFF00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73.91</c:v>
                </c:pt>
                <c:pt idx="1">
                  <c:v>67.47</c:v>
                </c:pt>
                <c:pt idx="2">
                  <c:v>79.06</c:v>
                </c:pt>
                <c:pt idx="3">
                  <c:v>83.75</c:v>
                </c:pt>
                <c:pt idx="4">
                  <c:v>76.12</c:v>
                </c:pt>
                <c:pt idx="5">
                  <c:v>94.04</c:v>
                </c:pt>
                <c:pt idx="6">
                  <c:v>89.27</c:v>
                </c:pt>
                <c:pt idx="7">
                  <c:v>77.319999999999993</c:v>
                </c:pt>
                <c:pt idx="8">
                  <c:v>81.3</c:v>
                </c:pt>
                <c:pt idx="9">
                  <c:v>85.24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225280"/>
        <c:axId val="44226816"/>
      </c:barChart>
      <c:catAx>
        <c:axId val="4422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44226816"/>
        <c:crosses val="autoZero"/>
        <c:auto val="1"/>
        <c:lblAlgn val="ctr"/>
        <c:lblOffset val="100"/>
        <c:noMultiLvlLbl val="0"/>
      </c:catAx>
      <c:valAx>
        <c:axId val="44226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22528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19050">
      <a:solidFill>
        <a:schemeClr val="accent6">
          <a:lumMod val="40000"/>
          <a:lumOff val="60000"/>
        </a:schemeClr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10.02</c:v>
                </c:pt>
                <c:pt idx="1">
                  <c:v>8.43</c:v>
                </c:pt>
                <c:pt idx="2">
                  <c:v>20.14</c:v>
                </c:pt>
                <c:pt idx="3">
                  <c:v>6.51</c:v>
                </c:pt>
                <c:pt idx="4">
                  <c:v>6.78</c:v>
                </c:pt>
                <c:pt idx="5">
                  <c:v>24.39</c:v>
                </c:pt>
                <c:pt idx="6">
                  <c:v>14.31</c:v>
                </c:pt>
                <c:pt idx="7">
                  <c:v>13.42</c:v>
                </c:pt>
                <c:pt idx="8">
                  <c:v>19.600000000000001</c:v>
                </c:pt>
                <c:pt idx="9">
                  <c:v>25.88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408000"/>
        <c:axId val="81409536"/>
      </c:barChart>
      <c:catAx>
        <c:axId val="8140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1409536"/>
        <c:crosses val="autoZero"/>
        <c:auto val="1"/>
        <c:lblAlgn val="ctr"/>
        <c:lblOffset val="100"/>
        <c:noMultiLvlLbl val="0"/>
      </c:catAx>
      <c:valAx>
        <c:axId val="81409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1408000"/>
        <c:crosses val="autoZero"/>
        <c:crossBetween val="between"/>
      </c:valAx>
    </c:plotArea>
    <c:plotVisOnly val="1"/>
    <c:dispBlanksAs val="gap"/>
    <c:showDLblsOverMax val="0"/>
  </c:chart>
  <c:spPr>
    <a:solidFill>
      <a:srgbClr val="92D050"/>
    </a:solidFill>
    <a:ln w="19050">
      <a:solidFill>
        <a:srgbClr val="92D050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92D05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79.069999999999993</c:v>
                </c:pt>
                <c:pt idx="1">
                  <c:v>77.319999999999993</c:v>
                </c:pt>
                <c:pt idx="2">
                  <c:v>79.58</c:v>
                </c:pt>
                <c:pt idx="3">
                  <c:v>75</c:v>
                </c:pt>
                <c:pt idx="4">
                  <c:v>66.290000000000006</c:v>
                </c:pt>
                <c:pt idx="5">
                  <c:v>95.58</c:v>
                </c:pt>
                <c:pt idx="6">
                  <c:v>81.48</c:v>
                </c:pt>
                <c:pt idx="7">
                  <c:v>84.52</c:v>
                </c:pt>
                <c:pt idx="8">
                  <c:v>85.23</c:v>
                </c:pt>
                <c:pt idx="9">
                  <c:v>89.35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447168"/>
        <c:axId val="81448960"/>
      </c:barChart>
      <c:catAx>
        <c:axId val="8144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81448960"/>
        <c:crosses val="autoZero"/>
        <c:auto val="1"/>
        <c:lblAlgn val="ctr"/>
        <c:lblOffset val="100"/>
        <c:noMultiLvlLbl val="0"/>
      </c:catAx>
      <c:valAx>
        <c:axId val="814489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81447168"/>
        <c:crosses val="autoZero"/>
        <c:crossBetween val="between"/>
      </c:valAx>
    </c:plotArea>
    <c:plotVisOnly val="1"/>
    <c:dispBlanksAs val="gap"/>
    <c:showDLblsOverMax val="0"/>
  </c:chart>
  <c:spPr>
    <a:solidFill>
      <a:srgbClr val="FFFF99"/>
    </a:solidFill>
    <a:ln w="19050">
      <a:solidFill>
        <a:srgbClr val="FFFF00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52.77</c:v>
                </c:pt>
                <c:pt idx="1">
                  <c:v>58.85</c:v>
                </c:pt>
                <c:pt idx="2">
                  <c:v>55.93</c:v>
                </c:pt>
                <c:pt idx="3">
                  <c:v>63.89</c:v>
                </c:pt>
                <c:pt idx="4">
                  <c:v>59.59</c:v>
                </c:pt>
                <c:pt idx="5">
                  <c:v>80.59</c:v>
                </c:pt>
                <c:pt idx="6">
                  <c:v>63.89</c:v>
                </c:pt>
                <c:pt idx="7">
                  <c:v>62.66</c:v>
                </c:pt>
                <c:pt idx="8">
                  <c:v>61.49</c:v>
                </c:pt>
                <c:pt idx="9">
                  <c:v>58.57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324544"/>
        <c:axId val="85326080"/>
      </c:barChart>
      <c:catAx>
        <c:axId val="8532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85326080"/>
        <c:crosses val="autoZero"/>
        <c:auto val="1"/>
        <c:lblAlgn val="ctr"/>
        <c:lblOffset val="100"/>
        <c:noMultiLvlLbl val="0"/>
      </c:catAx>
      <c:valAx>
        <c:axId val="85326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532454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19050">
      <a:solidFill>
        <a:schemeClr val="accent6">
          <a:lumMod val="40000"/>
          <a:lumOff val="60000"/>
        </a:schemeClr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เมืองฯ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จ.ปราจีนบุรี</c:v>
                </c:pt>
                <c:pt idx="8">
                  <c:v>เขตสุขภาพ 6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83.68</c:v>
                </c:pt>
                <c:pt idx="1">
                  <c:v>86.37</c:v>
                </c:pt>
                <c:pt idx="2">
                  <c:v>78.92</c:v>
                </c:pt>
                <c:pt idx="3">
                  <c:v>63.47</c:v>
                </c:pt>
                <c:pt idx="4">
                  <c:v>75.680000000000007</c:v>
                </c:pt>
                <c:pt idx="5">
                  <c:v>91.06</c:v>
                </c:pt>
                <c:pt idx="6">
                  <c:v>84.16</c:v>
                </c:pt>
                <c:pt idx="7">
                  <c:v>83.69</c:v>
                </c:pt>
                <c:pt idx="8">
                  <c:v>81.319999999999993</c:v>
                </c:pt>
                <c:pt idx="9">
                  <c:v>46.17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880192"/>
        <c:axId val="85906560"/>
      </c:barChart>
      <c:catAx>
        <c:axId val="8588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5906560"/>
        <c:crosses val="autoZero"/>
        <c:auto val="1"/>
        <c:lblAlgn val="ctr"/>
        <c:lblOffset val="100"/>
        <c:noMultiLvlLbl val="0"/>
      </c:catAx>
      <c:valAx>
        <c:axId val="8590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5880192"/>
        <c:crosses val="autoZero"/>
        <c:crossBetween val="between"/>
      </c:valAx>
    </c:plotArea>
    <c:plotVisOnly val="1"/>
    <c:dispBlanksAs val="gap"/>
    <c:showDLblsOverMax val="0"/>
  </c:chart>
  <c:spPr>
    <a:solidFill>
      <a:srgbClr val="92D050"/>
    </a:solidFill>
    <a:ln w="19050">
      <a:solidFill>
        <a:srgbClr val="92D050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0.70489</cdr:x>
      <cdr:y>0.02252</cdr:y>
    </cdr:from>
    <cdr:to>
      <cdr:x>0.80075</cdr:x>
      <cdr:y>0.15538</cdr:y>
    </cdr:to>
    <cdr:sp macro="" textlink="">
      <cdr:nvSpPr>
        <cdr:cNvPr id="2" name="5-Point Star 1"/>
        <cdr:cNvSpPr/>
      </cdr:nvSpPr>
      <cdr:spPr>
        <a:xfrm xmlns:a="http://schemas.openxmlformats.org/drawingml/2006/main">
          <a:off x="6231476" y="85422"/>
          <a:ext cx="847464" cy="504056"/>
        </a:xfrm>
        <a:prstGeom xmlns:a="http://schemas.openxmlformats.org/drawingml/2006/main" prst="star5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0.07556</cdr:x>
      <cdr:y>0.27505</cdr:y>
    </cdr:from>
    <cdr:to>
      <cdr:x>0.98718</cdr:x>
      <cdr:y>0.2775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 flipV="1">
          <a:off x="612068" y="1656184"/>
          <a:ext cx="7384942" cy="1475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0099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0.76578</cdr:x>
      <cdr:y>0.99606</cdr:y>
    </cdr:from>
    <cdr:to>
      <cdr:x>1</cdr:x>
      <cdr:y>1</cdr:y>
    </cdr:to>
    <cdr:cxnSp macro="">
      <cdr:nvCxnSpPr>
        <cdr:cNvPr id="18" name="ตัวเชื่อมต่อตรง 17"/>
        <cdr:cNvCxnSpPr/>
      </cdr:nvCxnSpPr>
      <cdr:spPr>
        <a:xfrm xmlns:a="http://schemas.openxmlformats.org/drawingml/2006/main">
          <a:off x="9240184" y="6499625"/>
          <a:ext cx="2826223" cy="2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</cdr:x>
      <cdr:y>1</cdr:y>
    </cdr:from>
    <cdr:to>
      <cdr:x>0.98</cdr:x>
      <cdr:y>1</cdr:y>
    </cdr:to>
    <cdr:cxnSp macro="">
      <cdr:nvCxnSpPr>
        <cdr:cNvPr id="38" name="ตัวเชื่อมต่อตรง 37"/>
        <cdr:cNvCxnSpPr/>
      </cdr:nvCxnSpPr>
      <cdr:spPr>
        <a:xfrm xmlns:a="http://schemas.openxmlformats.org/drawingml/2006/main">
          <a:off x="8208912" y="6021288"/>
          <a:ext cx="2376264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6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0.04386</cdr:x>
      <cdr:y>0.6747</cdr:y>
    </cdr:from>
    <cdr:to>
      <cdr:x>1</cdr:x>
      <cdr:y>0.6747</cdr:y>
    </cdr:to>
    <cdr:cxnSp macro="">
      <cdr:nvCxnSpPr>
        <cdr:cNvPr id="5" name="ตัวเชื่อมต่อตรง 4"/>
        <cdr:cNvCxnSpPr/>
      </cdr:nvCxnSpPr>
      <cdr:spPr>
        <a:xfrm xmlns:a="http://schemas.openxmlformats.org/drawingml/2006/main" flipV="1">
          <a:off x="360040" y="4032448"/>
          <a:ext cx="7848869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0099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0.75362</cdr:x>
      <cdr:y>1</cdr:y>
    </cdr:from>
    <cdr:to>
      <cdr:x>0.95652</cdr:x>
      <cdr:y>1</cdr:y>
    </cdr:to>
    <cdr:cxnSp macro="">
      <cdr:nvCxnSpPr>
        <cdr:cNvPr id="15" name="ตัวเชื่อมต่อตรง 14"/>
        <cdr:cNvCxnSpPr/>
      </cdr:nvCxnSpPr>
      <cdr:spPr>
        <a:xfrm xmlns:a="http://schemas.openxmlformats.org/drawingml/2006/main">
          <a:off x="7488832" y="5976664"/>
          <a:ext cx="20162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0.75362</cdr:x>
      <cdr:y>1</cdr:y>
    </cdr:from>
    <cdr:to>
      <cdr:x>0.94928</cdr:x>
      <cdr:y>1</cdr:y>
    </cdr:to>
    <cdr:cxnSp macro="">
      <cdr:nvCxnSpPr>
        <cdr:cNvPr id="21" name="ตัวเชื่อมต่อตรง 20"/>
        <cdr:cNvCxnSpPr/>
      </cdr:nvCxnSpPr>
      <cdr:spPr>
        <a:xfrm xmlns:a="http://schemas.openxmlformats.org/drawingml/2006/main">
          <a:off x="7488832" y="5976664"/>
          <a:ext cx="19442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0.05063</cdr:x>
      <cdr:y>0.44595</cdr:y>
    </cdr:from>
    <cdr:to>
      <cdr:x>0.99367</cdr:x>
      <cdr:y>0.44595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432031" y="2376264"/>
          <a:ext cx="8046911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C00FF">
              <a:alpha val="60000"/>
            </a:srgb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0.0865</cdr:x>
      <cdr:y>0.10714</cdr:y>
    </cdr:from>
    <cdr:to>
      <cdr:x>1</cdr:x>
      <cdr:y>0.11309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738100" y="648072"/>
          <a:ext cx="7794848" cy="3599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3399">
              <a:alpha val="60000"/>
            </a:srgb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0.06056</cdr:x>
      <cdr:y>0.7387</cdr:y>
    </cdr:from>
    <cdr:to>
      <cdr:x>0.12316</cdr:x>
      <cdr:y>0.88342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 flipV="1">
          <a:off x="520402" y="2800546"/>
          <a:ext cx="537882" cy="5486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0.92852</cdr:x>
      <cdr:y>0.07418</cdr:y>
    </cdr:from>
    <cdr:to>
      <cdr:x>0.99092</cdr:x>
      <cdr:y>0.227</cdr:y>
    </cdr:to>
    <cdr:sp macro="" textlink="">
      <cdr:nvSpPr>
        <cdr:cNvPr id="2" name="ดาว 6 แฉก 1"/>
        <cdr:cNvSpPr/>
      </cdr:nvSpPr>
      <cdr:spPr>
        <a:xfrm xmlns:a="http://schemas.openxmlformats.org/drawingml/2006/main">
          <a:off x="8003455" y="288292"/>
          <a:ext cx="537861" cy="593889"/>
        </a:xfrm>
        <a:prstGeom xmlns:a="http://schemas.openxmlformats.org/drawingml/2006/main" prst="star6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th-TH"/>
        </a:p>
      </cdr:txBody>
    </cdr:sp>
  </cdr:relSizeAnchor>
  <cdr:relSizeAnchor xmlns:cdr="http://schemas.openxmlformats.org/drawingml/2006/chartDrawing">
    <cdr:from>
      <cdr:x>0.24392</cdr:x>
      <cdr:y>0.54105</cdr:y>
    </cdr:from>
    <cdr:to>
      <cdr:x>0.27734</cdr:x>
      <cdr:y>0.59664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102477" y="2803503"/>
          <a:ext cx="288032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0.04285</cdr:x>
      <cdr:y>0.83815</cdr:y>
    </cdr:from>
    <cdr:to>
      <cdr:x>0.99125</cdr:x>
      <cdr:y>1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="" xmlns:a16="http://schemas.microsoft.com/office/drawing/2014/main" id="{2B581D23-EF0C-4782-B469-540DF59D764E}"/>
            </a:ext>
          </a:extLst>
        </cdr:cNvPr>
        <cdr:cNvSpPr txBox="1"/>
      </cdr:nvSpPr>
      <cdr:spPr>
        <a:xfrm xmlns:a="http://schemas.openxmlformats.org/drawingml/2006/main">
          <a:off x="374172" y="5027629"/>
          <a:ext cx="8280920" cy="970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2800" dirty="0">
              <a:latin typeface="AngsanaUPC" panose="02020603050405020304" pitchFamily="18" charset="-34"/>
              <a:cs typeface="AngsanaUPC" panose="02020603050405020304" pitchFamily="18" charset="-34"/>
            </a:rPr>
            <a:t>หมายเหตุ </a:t>
          </a:r>
          <a:r>
            <a:rPr lang="en-US" sz="2800" dirty="0" smtClean="0">
              <a:latin typeface="AngsanaUPC" panose="02020603050405020304" pitchFamily="18" charset="-34"/>
              <a:cs typeface="AngsanaUPC" panose="02020603050405020304" pitchFamily="18" charset="-34"/>
            </a:rPr>
            <a:t>:</a:t>
          </a:r>
          <a:endParaRPr lang="th-TH" sz="2800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0.02924</cdr:x>
      <cdr:y>0.80649</cdr:y>
    </cdr:from>
    <cdr:to>
      <cdr:x>0.97764</cdr:x>
      <cdr:y>0.96834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="" xmlns:a16="http://schemas.microsoft.com/office/drawing/2014/main" id="{2B581D23-EF0C-4782-B469-540DF59D764E}"/>
            </a:ext>
          </a:extLst>
        </cdr:cNvPr>
        <cdr:cNvSpPr txBox="1"/>
      </cdr:nvSpPr>
      <cdr:spPr>
        <a:xfrm xmlns:a="http://schemas.openxmlformats.org/drawingml/2006/main">
          <a:off x="255332" y="4837726"/>
          <a:ext cx="8280911" cy="970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2800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9A9B-6434-4150-B0A4-E41E7E259D1B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264A-CBDC-4A94-8E45-715CA329AD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77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10A6-4B62-4DB3-8751-EED3F7F655D5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7D4A-61DD-4171-9FED-178CA21F33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00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7D4A-61DD-4171-9FED-178CA21F334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176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B66-55CE-455F-8397-E20FEFB5CD52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86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E2EB-5B02-45AA-AC7A-B1B79B44956D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098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E2EB-5B02-45AA-AC7A-B1B79B44956D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098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E2EB-5B02-45AA-AC7A-B1B79B44956D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94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E2EB-5B02-45AA-AC7A-B1B79B44956D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94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E2EB-5B02-45AA-AC7A-B1B79B44956D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1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59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259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889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9144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9144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9144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6112101"/>
            <a:ext cx="91440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3468567"/>
            <a:ext cx="58104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  <p:pic>
        <p:nvPicPr>
          <p:cNvPr id="5" name="รูปภาพ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8871"/>
            <a:ext cx="1779948" cy="23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5726067"/>
            <a:ext cx="9144000" cy="3215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67500"/>
            <a:ext cx="9144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5991472"/>
            <a:ext cx="9144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6112101"/>
            <a:ext cx="91440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5" y="151519"/>
            <a:ext cx="1033679" cy="14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0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84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66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2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697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83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988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916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60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DC17-2EBE-43A1-88DA-A9CB610D99A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ADA4-5AC1-424E-AA2F-93C3D7E69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60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256"/>
            <a:ext cx="9144000" cy="6856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53" y="1196752"/>
            <a:ext cx="913074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สรุปผลงาน</a:t>
            </a:r>
          </a:p>
          <a:p>
            <a:pPr algn="ctr"/>
            <a:endParaRPr lang="th-TH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5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กลุ่มงานส่งเสริมสุขภาพ</a:t>
            </a:r>
          </a:p>
          <a:p>
            <a:pPr algn="ctr"/>
            <a:endParaRPr lang="th-TH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5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 2562</a:t>
            </a:r>
          </a:p>
        </p:txBody>
      </p:sp>
    </p:spTree>
    <p:extLst>
      <p:ext uri="{BB962C8B-B14F-4D97-AF65-F5344CB8AC3E}">
        <p14:creationId xmlns:p14="http://schemas.microsoft.com/office/powerpoint/2010/main" val="5451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319626872"/>
              </p:ext>
            </p:extLst>
          </p:nvPr>
        </p:nvGraphicFramePr>
        <p:xfrm>
          <a:off x="359532" y="476672"/>
          <a:ext cx="81009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0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267923320"/>
              </p:ext>
            </p:extLst>
          </p:nvPr>
        </p:nvGraphicFramePr>
        <p:xfrm>
          <a:off x="251520" y="260648"/>
          <a:ext cx="820891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857800002"/>
              </p:ext>
            </p:extLst>
          </p:nvPr>
        </p:nvGraphicFramePr>
        <p:xfrm>
          <a:off x="197514" y="1052736"/>
          <a:ext cx="85329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467544" y="260648"/>
            <a:ext cx="820891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5 </a:t>
            </a:r>
            <a:r>
              <a:rPr lang="th-TH" b="1" dirty="0" smtClean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 </a:t>
            </a:r>
            <a:r>
              <a:rPr lang="en-GB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6-14 </a:t>
            </a:r>
            <a:r>
              <a:rPr lang="th-TH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มีภาวะ</a:t>
            </a:r>
            <a:r>
              <a:rPr lang="th-TH" b="1" dirty="0" smtClean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เตี้ย</a:t>
            </a:r>
            <a:endParaRPr lang="th-TH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76452151"/>
              </p:ext>
            </p:extLst>
          </p:nvPr>
        </p:nvGraphicFramePr>
        <p:xfrm>
          <a:off x="89502" y="260648"/>
          <a:ext cx="853294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206356" y="6385919"/>
            <a:ext cx="5101948" cy="40466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CC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800" dirty="0" smtClean="0">
                <a:solidFill>
                  <a:srgbClr val="CC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800" dirty="0" smtClean="0">
                <a:solidFill>
                  <a:srgbClr val="CC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HDC </a:t>
            </a:r>
            <a:r>
              <a:rPr lang="th-TH" sz="1800" dirty="0" smtClean="0">
                <a:solidFill>
                  <a:srgbClr val="CC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1 ตุลาคม 2562</a:t>
            </a:r>
            <a:r>
              <a:rPr lang="en-GB" sz="1800" dirty="0" smtClean="0">
                <a:solidFill>
                  <a:srgbClr val="CC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800" dirty="0">
              <a:solidFill>
                <a:srgbClr val="CC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25875" y="83695"/>
            <a:ext cx="1811532" cy="1881773"/>
            <a:chOff x="3870203" y="-341977"/>
            <a:chExt cx="3430061" cy="28857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4500" l="7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25850" b="18500"/>
            <a:stretch/>
          </p:blipFill>
          <p:spPr>
            <a:xfrm>
              <a:off x="4013527" y="-341977"/>
              <a:ext cx="2659076" cy="118936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870203" y="638731"/>
              <a:ext cx="3430061" cy="1905000"/>
              <a:chOff x="8814143" y="-266079"/>
              <a:chExt cx="3430061" cy="1905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6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3336" y="-266079"/>
                <a:ext cx="2977008" cy="190500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8814143" y="531488"/>
                <a:ext cx="3430061" cy="80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400" b="1" dirty="0" smtClean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เด็ก </a:t>
                </a:r>
                <a:r>
                  <a:rPr lang="en-GB" sz="1400" b="1" dirty="0" smtClean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6-14 </a:t>
                </a:r>
                <a:r>
                  <a:rPr lang="th-TH" sz="1400" b="1" dirty="0" smtClean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</a:t>
                </a:r>
              </a:p>
              <a:p>
                <a:pPr algn="ctr"/>
                <a:r>
                  <a:rPr lang="th-TH" sz="1400" b="1" dirty="0" smtClean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สูงดีสมส่วน ฟันไม่ผุ</a:t>
                </a:r>
                <a:endParaRPr lang="en-GB" sz="1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9013" y="378753"/>
            <a:ext cx="3478210" cy="1636509"/>
            <a:chOff x="-178519" y="146477"/>
            <a:chExt cx="4860050" cy="1636509"/>
          </a:xfrm>
        </p:grpSpPr>
        <p:sp>
          <p:nvSpPr>
            <p:cNvPr id="5" name="TextBox 4"/>
            <p:cNvSpPr txBox="1"/>
            <p:nvPr/>
          </p:nvSpPr>
          <p:spPr>
            <a:xfrm>
              <a:off x="-178519" y="844267"/>
              <a:ext cx="4860050" cy="938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เด็ก </a:t>
              </a:r>
              <a:r>
                <a:rPr lang="en-GB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6-14 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สูงดีสมส่วน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66.54</a:t>
              </a:r>
              <a:r>
                <a:rPr lang="en-GB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(68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GB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เด็ก </a:t>
              </a:r>
              <a:r>
                <a:rPr lang="en-GB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6-14 </a:t>
              </a:r>
              <a:r>
                <a:rPr lang="th-TH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เริ่มอ้วนและ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อ้วน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12.87</a:t>
              </a:r>
              <a:r>
                <a:rPr lang="en-GB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(10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GB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r>
                <a:rPr lang="th-TH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เด็ก </a:t>
              </a:r>
              <a:r>
                <a:rPr lang="en-GB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6-14 </a:t>
              </a:r>
              <a:r>
                <a:rPr lang="th-TH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มีภาวะ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เตี้ย 4.56%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GB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</a:t>
              </a:r>
              <a:endParaRPr lang="th-TH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th-TH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เด็ก </a:t>
              </a:r>
              <a:r>
                <a:rPr lang="en-GB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6-14 </a:t>
              </a:r>
              <a:r>
                <a:rPr lang="th-TH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ได้รับยาเสริม </a:t>
              </a:r>
              <a:r>
                <a:rPr lang="en-GB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</a:t>
              </a:r>
              <a:r>
                <a:rPr lang="en-US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47.54</a:t>
              </a:r>
              <a:r>
                <a:rPr lang="en-GB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US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1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100% </a:t>
              </a:r>
              <a:r>
                <a:rPr lang="en-GB" sz="11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endParaRPr lang="en-GB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135" y="146477"/>
              <a:ext cx="3201393" cy="461665"/>
            </a:xfrm>
            <a:prstGeom prst="rect">
              <a:avLst/>
            </a:prstGeom>
            <a:solidFill>
              <a:srgbClr val="99FFCC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b="1" dirty="0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ผลการดำเนินงาน ปี2562</a:t>
              </a:r>
              <a:endParaRPr lang="en-GB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05919" y="111448"/>
            <a:ext cx="4081055" cy="2617068"/>
            <a:chOff x="6699603" y="-1886"/>
            <a:chExt cx="5341866" cy="1851759"/>
          </a:xfrm>
        </p:grpSpPr>
        <p:grpSp>
          <p:nvGrpSpPr>
            <p:cNvPr id="34" name="Group 33"/>
            <p:cNvGrpSpPr/>
            <p:nvPr/>
          </p:nvGrpSpPr>
          <p:grpSpPr>
            <a:xfrm>
              <a:off x="7383920" y="153636"/>
              <a:ext cx="4657549" cy="1696237"/>
              <a:chOff x="7240847" y="158369"/>
              <a:chExt cx="4657549" cy="169623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438423" y="158369"/>
                <a:ext cx="4412410" cy="1959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200" b="1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แนวทางการส่งต่อเด็กวัยเรียนไม่ชัดเจน</a:t>
                </a:r>
                <a:endParaRPr lang="en-US" sz="12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295741" y="461598"/>
                <a:ext cx="4592084" cy="3266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200" b="1" dirty="0" smtClean="0">
                    <a:solidFill>
                      <a:srgbClr val="0072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ขาดความต่อเนื่องในการประเมินมาตรฐานการส่งเสริมสุขภาพเด็กวัยเรียน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285170" y="1262056"/>
                <a:ext cx="4613226" cy="3266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200" b="1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เด็กวัยเรียน สูงดี สมส่วนยังไม่ผ่านเกณฑ์มาตรฐาน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240847" y="1658610"/>
                <a:ext cx="4646978" cy="1959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200" b="1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การจ่ายยาเม็ดเสริมธาตุเหล็กไม่ครอบคลุม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699603" y="-1886"/>
              <a:ext cx="849375" cy="45732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1200" b="1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ปัญหาอุปสรรค</a:t>
              </a:r>
              <a:endParaRPr lang="en-GB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39500" r="8001" b="17450"/>
          <a:stretch/>
        </p:blipFill>
        <p:spPr>
          <a:xfrm>
            <a:off x="2634243" y="117698"/>
            <a:ext cx="891632" cy="644988"/>
          </a:xfrm>
          <a:prstGeom prst="rect">
            <a:avLst/>
          </a:prstGeom>
        </p:spPr>
      </p:pic>
      <p:sp>
        <p:nvSpPr>
          <p:cNvPr id="19" name="สี่เหลี่ยมผืนผ้า 18"/>
          <p:cNvSpPr/>
          <p:nvPr/>
        </p:nvSpPr>
        <p:spPr>
          <a:xfrm>
            <a:off x="534500" y="2590017"/>
            <a:ext cx="1506354" cy="544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 3 เดือน 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84237" y="3264497"/>
            <a:ext cx="2666274" cy="3116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1.ขับเคลื่อน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ดำเนินงานโรงเรียนส่งเสริมสุขภาพและโรงเรียนรอบรู้ด้านสุขภาพ</a:t>
            </a:r>
          </a:p>
          <a:p>
            <a:pPr lvl="0"/>
            <a:r>
              <a: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2.พัฒนา</a:t>
            </a: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ศักยภาพทีมประเมินโรงเรียน</a:t>
            </a:r>
            <a:r>
              <a: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ส่งเสริมสุขภาพ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และโรงเรียนรอบรู้ด้าน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</a:t>
            </a:r>
          </a:p>
          <a:p>
            <a:pPr lvl="0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3.จัดระบบการคัดกรองเด็กวัยเรียน</a:t>
            </a:r>
          </a:p>
          <a:p>
            <a:pPr lvl="0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4.ประชุมชี้แจงแนวทางการคัดกรองเด็กวัยเรียน</a:t>
            </a:r>
          </a:p>
          <a:p>
            <a:pPr lvl="0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5.พัฒนาระบบการส่งต่อเด็กวัยเรียน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th-TH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Tx/>
              <a:buChar char="-"/>
              <a:defRPr/>
            </a:pPr>
            <a:endParaRPr lang="th-TH" sz="1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Tx/>
              <a:buChar char="-"/>
              <a:defRPr/>
            </a:pP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525875" y="2566206"/>
            <a:ext cx="1567852" cy="47095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 6 เดือน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876606" y="3119996"/>
            <a:ext cx="3580162" cy="230714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AutoNum type="arabicPeriod"/>
              <a:defRPr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ขับเคลื่อนการดำเนินงานเด็กปราจีนสูงดี สมส่วน</a:t>
            </a:r>
          </a:p>
          <a:p>
            <a:pPr marL="285750" indent="-285750">
              <a:buFontTx/>
              <a:buChar char="-"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พัฒนาศักยภาพบุคลากรด้านการออกกำลังกาย</a:t>
            </a:r>
          </a:p>
          <a:p>
            <a:pPr marL="285750" indent="-285750">
              <a:buFontTx/>
              <a:buChar char="-"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ขับเคลื่อนงานโภชนาการในเด็กวัยเรียน</a:t>
            </a:r>
          </a:p>
          <a:p>
            <a:pPr marL="285750" indent="-285750">
              <a:buFontTx/>
              <a:buChar char="-"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ขับเคลื่อนการจ่ายยาเม็ดเสริมธาตุเหล็กทั้งจังหวัด/พร้อมการลงบันทึกข้อมูล</a:t>
            </a:r>
          </a:p>
          <a:p>
            <a:pPr marL="285750" indent="-285750">
              <a:buFontTx/>
              <a:buChar char="-"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จัดการพัฒนาศักยภาพครูทีมแกนนำนักเรียนในโรงเรียนสมัครใจ</a:t>
            </a:r>
          </a:p>
          <a:p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ประเมินโรงเรียนส่งเสริมสุขภาพโรงเรียน </a:t>
            </a:r>
            <a:r>
              <a:rPr lang="en-GB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HLS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ที่มีความพร้อม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7092280" y="3132033"/>
            <a:ext cx="1584176" cy="39268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 9 เดือน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6516634" y="3584358"/>
            <a:ext cx="2557139" cy="18427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endParaRPr lang="th-TH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เยี่ยมเสริมพลังโรงเรียนในช่วงคัดกรองเด็กวัยเรียน</a:t>
            </a:r>
            <a:endParaRPr lang="th-TH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2.นำผลการคัดกรองนักเรียนมาวิเคราะห์เพื่อพัฒนาสภาพปัญหา</a:t>
            </a:r>
          </a:p>
          <a:p>
            <a:pPr marL="285750" lvl="0" indent="-285750">
              <a:buFontTx/>
              <a:buChar char="-"/>
            </a:pP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endParaRPr lang="en-GB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คำบรรยายภาพของ Cloud 51"/>
          <p:cNvSpPr/>
          <p:nvPr/>
        </p:nvSpPr>
        <p:spPr>
          <a:xfrm>
            <a:off x="3561305" y="1877234"/>
            <a:ext cx="1918968" cy="56441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Quick Win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4030224" y="5509977"/>
            <a:ext cx="1765911" cy="346934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 12 เดือน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2974218" y="5946907"/>
            <a:ext cx="5702238" cy="79545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endParaRPr lang="th-TH" sz="1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1.สรุปผลการคัดกรองเด็กวัยเรียน</a:t>
            </a:r>
          </a:p>
          <a:p>
            <a:pPr lvl="0">
              <a:defRPr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2.จัดมหกรรมด้านสุขภาพเด็กวัยเรียน</a:t>
            </a:r>
          </a:p>
          <a:p>
            <a:pPr lvl="0">
              <a:defRPr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3.ถอดบทเรียนการดำเนินงานโรงเรียนส่งเสริมสุขภาพ และโรงเรียน </a:t>
            </a:r>
            <a:r>
              <a:rPr lang="en-GB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HLS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578750" y="1340768"/>
            <a:ext cx="3500147" cy="4435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007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จนท.สธ.คัดกรองเด็กนักเรียนไม่เป็นรูปแบบเดียวกัน</a:t>
            </a:r>
            <a:endParaRPr lang="th-TH" sz="1200" b="1" dirty="0">
              <a:solidFill>
                <a:srgbClr val="0072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2514600" y="2348753"/>
            <a:ext cx="6521824" cy="1739152"/>
          </a:xfrm>
        </p:spPr>
        <p:txBody>
          <a:bodyPr/>
          <a:lstStyle/>
          <a:p>
            <a:pPr algn="ctr"/>
            <a:r>
              <a:rPr lang="th-TH" sz="9600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กลุ่มวัยผู้สูงอายุ</a:t>
            </a:r>
            <a:endParaRPr lang="th-TH" sz="9600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03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2056370537"/>
              </p:ext>
            </p:extLst>
          </p:nvPr>
        </p:nvGraphicFramePr>
        <p:xfrm>
          <a:off x="275665" y="1472641"/>
          <a:ext cx="8592671" cy="505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6129445"/>
            <a:ext cx="6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ที่มา 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: http://hdcservice.moph.go.th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ประมวลผลข้อมูล วันที่ </a:t>
            </a:r>
            <a:r>
              <a:rPr lang="en-US" sz="2000" b="1" kern="1200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1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ตุลาคม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2562</a:t>
            </a:r>
            <a:endParaRPr lang="th-TH" sz="2000" b="1" kern="1200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6303983" y="2229672"/>
            <a:ext cx="1004322" cy="573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สถานการณ์ผู้สูงอายุ</a:t>
            </a:r>
            <a:endParaRPr lang="th-TH" sz="60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 flipV="1">
            <a:off x="1592132" y="5235389"/>
            <a:ext cx="537882" cy="73152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V="1">
            <a:off x="2237591" y="5235388"/>
            <a:ext cx="656216" cy="8940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786558881"/>
              </p:ext>
            </p:extLst>
          </p:nvPr>
        </p:nvGraphicFramePr>
        <p:xfrm>
          <a:off x="309283" y="1129553"/>
          <a:ext cx="8619566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210235" y="290670"/>
            <a:ext cx="7933765" cy="103230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ตำบลที่เข้าร่วมโครงการ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จำแนกตามรายอำเภอ ปี 2562</a:t>
            </a:r>
            <a:endParaRPr lang="th-TH" sz="36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868" y="6136032"/>
            <a:ext cx="6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รายงานข้อมูลโครงการ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Long Term Care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 2562 วันที่ 1 ตุลาคม 2562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3597" y="2526883"/>
            <a:ext cx="279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เข้าร่วม 92.31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46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271440"/>
              </p:ext>
            </p:extLst>
          </p:nvPr>
        </p:nvGraphicFramePr>
        <p:xfrm>
          <a:off x="242047" y="2060848"/>
          <a:ext cx="8754036" cy="408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6176" y="318216"/>
            <a:ext cx="910892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ตำบลที่ผ่านเกณฑ์การดำเนินงานดูแลผู้สูงอายุระยะยาว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293" y="6123713"/>
            <a:ext cx="655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รายงานข้อมูลโครงการ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Long Term Care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2562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ณ วันที่ 1 ตุลาคม 2562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792" y="1326216"/>
            <a:ext cx="31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 ปี 62  ร้อยละ 70</a:t>
            </a:r>
            <a:endParaRPr lang="th-TH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300" y="3079286"/>
            <a:ext cx="8703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124057"/>
                </a:solidFill>
              </a:rPr>
              <a:t>100 </a:t>
            </a:r>
            <a:r>
              <a:rPr lang="en-US" sz="1600" b="1" dirty="0" smtClean="0">
                <a:solidFill>
                  <a:srgbClr val="124057"/>
                </a:solidFill>
              </a:rPr>
              <a:t>%</a:t>
            </a:r>
            <a:endParaRPr lang="th-TH" sz="1600" b="1" dirty="0">
              <a:solidFill>
                <a:srgbClr val="1240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1113" y="3079286"/>
            <a:ext cx="9731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3300"/>
                </a:solidFill>
              </a:rPr>
              <a:t>42.86 </a:t>
            </a:r>
            <a:r>
              <a:rPr lang="en-US" sz="1600" b="1" dirty="0" smtClean="0">
                <a:solidFill>
                  <a:srgbClr val="FF3300"/>
                </a:solidFill>
              </a:rPr>
              <a:t>%</a:t>
            </a:r>
            <a:endParaRPr lang="th-TH" sz="16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6836" y="3079286"/>
            <a:ext cx="8538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165751"/>
                </a:solidFill>
              </a:rPr>
              <a:t>100 </a:t>
            </a:r>
            <a:r>
              <a:rPr lang="en-US" sz="1600" b="1" dirty="0" smtClean="0">
                <a:solidFill>
                  <a:srgbClr val="165751"/>
                </a:solidFill>
              </a:rPr>
              <a:t>%</a:t>
            </a:r>
            <a:endParaRPr lang="th-TH" sz="1600" b="1" dirty="0">
              <a:solidFill>
                <a:srgbClr val="16575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7772" y="3079286"/>
            <a:ext cx="9426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</a:rPr>
              <a:t>44.44 </a:t>
            </a:r>
            <a:r>
              <a:rPr lang="en-US" sz="1600" b="1" dirty="0" smtClean="0">
                <a:solidFill>
                  <a:srgbClr val="FF0000"/>
                </a:solidFill>
              </a:rPr>
              <a:t>%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3354" y="3079286"/>
            <a:ext cx="9805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3300"/>
                </a:solidFill>
              </a:rPr>
              <a:t>33.33 </a:t>
            </a:r>
            <a:r>
              <a:rPr lang="en-US" sz="1600" b="1" dirty="0" smtClean="0">
                <a:solidFill>
                  <a:srgbClr val="FF3300"/>
                </a:solidFill>
              </a:rPr>
              <a:t>%</a:t>
            </a:r>
            <a:endParaRPr lang="th-TH" sz="1600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5542" y="3079286"/>
            <a:ext cx="8167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3300"/>
                </a:solidFill>
              </a:rPr>
              <a:t>60 </a:t>
            </a:r>
            <a:r>
              <a:rPr lang="en-US" sz="1600" b="1" dirty="0" smtClean="0">
                <a:solidFill>
                  <a:srgbClr val="FF3300"/>
                </a:solidFill>
              </a:rPr>
              <a:t>%</a:t>
            </a:r>
            <a:endParaRPr lang="th-TH" sz="16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5401" y="3079286"/>
            <a:ext cx="8935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124057"/>
                </a:solidFill>
              </a:rPr>
              <a:t>100 </a:t>
            </a:r>
            <a:r>
              <a:rPr lang="en-US" sz="1600" b="1" dirty="0" smtClean="0">
                <a:solidFill>
                  <a:srgbClr val="124057"/>
                </a:solidFill>
              </a:rPr>
              <a:t>%</a:t>
            </a:r>
            <a:endParaRPr lang="th-TH" sz="1600" b="1" dirty="0">
              <a:solidFill>
                <a:srgbClr val="124057"/>
              </a:solidFill>
            </a:endParaRPr>
          </a:p>
        </p:txBody>
      </p:sp>
      <p:sp>
        <p:nvSpPr>
          <p:cNvPr id="5" name="ดาว 6 แฉก 4"/>
          <p:cNvSpPr/>
          <p:nvPr/>
        </p:nvSpPr>
        <p:spPr>
          <a:xfrm>
            <a:off x="8234999" y="2595402"/>
            <a:ext cx="537882" cy="791852"/>
          </a:xfrm>
          <a:prstGeom prst="star6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4276166" y="2041212"/>
            <a:ext cx="386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ปราจีนบุรี ผ่านเกณฑ์ร้อยละ 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69.23</a:t>
            </a:r>
            <a:endParaRPr lang="th-TH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87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519518" y="263467"/>
            <a:ext cx="7516906" cy="112195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บุคลากรที่ได้รับการพัฒนาศักยภาพเพื่อดูแลผู้สูงอายุ</a:t>
            </a:r>
            <a:endParaRPr lang="th-TH" sz="40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593681" y="1775011"/>
            <a:ext cx="6280455" cy="36038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* Care Manager  125 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 (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CM 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ใหม่ปี 62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6 คน)</a:t>
            </a: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* Care Giver  792 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* สัดส่วน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CM : CG = 1 : 6.34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84" y="3527987"/>
            <a:ext cx="2891017" cy="28916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" y="4212197"/>
            <a:ext cx="3453205" cy="22074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8861" r="1470" b="21347"/>
          <a:stretch/>
        </p:blipFill>
        <p:spPr>
          <a:xfrm>
            <a:off x="3337611" y="3916657"/>
            <a:ext cx="3065930" cy="2502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3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9208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กลุ่มงานส่งเสริมสุขภาพ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0401" y="3914614"/>
            <a:ext cx="15937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</a:t>
            </a:r>
            <a:r>
              <a:rPr lang="th-TH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903" y="3914614"/>
            <a:ext cx="174759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BE NUMBER ONE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523" y="3914614"/>
            <a:ext cx="15171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สตรีและเด็กปฐมวัย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475" y="3960780"/>
            <a:ext cx="15121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วัยเรียน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960780"/>
            <a:ext cx="1512168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วัยผู้สูงอายุ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2" name="ตัวเชื่อมต่อตรง 31"/>
          <p:cNvCxnSpPr/>
          <p:nvPr/>
        </p:nvCxnSpPr>
        <p:spPr>
          <a:xfrm>
            <a:off x="977675" y="3388782"/>
            <a:ext cx="690669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flipH="1">
            <a:off x="974637" y="3379200"/>
            <a:ext cx="3038" cy="5354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ลูกศรเชื่อมต่อแบบตรง 72"/>
          <p:cNvCxnSpPr/>
          <p:nvPr/>
        </p:nvCxnSpPr>
        <p:spPr>
          <a:xfrm flipH="1">
            <a:off x="4430899" y="3212976"/>
            <a:ext cx="122" cy="7016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/>
          <p:cNvCxnSpPr/>
          <p:nvPr/>
        </p:nvCxnSpPr>
        <p:spPr>
          <a:xfrm>
            <a:off x="2555776" y="3388782"/>
            <a:ext cx="6075" cy="5258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ลูกศรเชื่อมต่อแบบตรง 82"/>
          <p:cNvCxnSpPr/>
          <p:nvPr/>
        </p:nvCxnSpPr>
        <p:spPr>
          <a:xfrm>
            <a:off x="6247254" y="3406737"/>
            <a:ext cx="0" cy="50787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ลูกศรเชื่อมต่อแบบตรง 83"/>
          <p:cNvCxnSpPr/>
          <p:nvPr/>
        </p:nvCxnSpPr>
        <p:spPr>
          <a:xfrm>
            <a:off x="7878293" y="3379200"/>
            <a:ext cx="0" cy="4538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Box 1029"/>
          <p:cNvSpPr txBox="1"/>
          <p:nvPr/>
        </p:nvSpPr>
        <p:spPr>
          <a:xfrm>
            <a:off x="2969602" y="2566645"/>
            <a:ext cx="29225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นางผ่องศรี รำจวน</a:t>
            </a:r>
          </a:p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นักวิชาการสาธารณสุขชำนาญการพิเศษ</a:t>
            </a:r>
          </a:p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หัวหน้ากลุ่มงานส่งเสริมสุขภาพ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93751" y="6237312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นางศรีสุ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รางค์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จรกิ่ง</a:t>
            </a:r>
          </a:p>
          <a:p>
            <a:pPr algn="ctr"/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นวก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.สาธารณสุขชำนาญการ</a:t>
            </a:r>
            <a:endParaRPr lang="th-TH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959698" y="6237312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นางสาวจุฑามาศ 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จิน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จู</a:t>
            </a:r>
          </a:p>
          <a:p>
            <a:pPr algn="ctr"/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จพ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.สาธารณสุขปฏิบัติการ</a:t>
            </a:r>
            <a:endParaRPr lang="th-TH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50135" y="6237312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นางจินตนา 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วชิร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ดุสิต</a:t>
            </a:r>
          </a:p>
          <a:p>
            <a:pPr algn="ctr"/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นวก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.สาธารณสุขชำนาญการ</a:t>
            </a:r>
            <a:endParaRPr lang="th-TH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67969" y="6237312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นาย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สุกฤษ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ชัย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พงษ์</a:t>
            </a:r>
            <a:endParaRPr lang="th-TH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นวก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.สาธารณสุขชำนาญการ</a:t>
            </a:r>
            <a:endParaRPr lang="th-TH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59373" y="6237312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นาง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เกษศิรินทร์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เกษราธิ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</a:t>
            </a:r>
          </a:p>
          <a:p>
            <a:pPr algn="ctr"/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นวก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.สาธารณสุขชำนาญการ</a:t>
            </a:r>
            <a:endParaRPr lang="th-TH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4" name="Picture 6" descr="D:\รูป\ครอบครัว\เกษ\7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89" y="1001364"/>
            <a:ext cx="1157178" cy="15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7" descr="D:\รูป\ครอบครัว\เกษ\7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8327" y="4601464"/>
            <a:ext cx="1189537" cy="15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8" descr="D:\รูป\ครอบครัว\เกษ\7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38" y="4564009"/>
            <a:ext cx="1214032" cy="16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9" descr="D:\รูป\ครอบครัว\226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89" y="4564009"/>
            <a:ext cx="1144667" cy="15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2" descr="D:\รูป\งานฝ่าย\ฝ่าย\IMG_25620517_0856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7" y="4594841"/>
            <a:ext cx="1189537" cy="15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4" descr="D:\รูป\รูป62\IMG_25611204_0833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1922"/>
          <a:stretch/>
        </p:blipFill>
        <p:spPr bwMode="auto">
          <a:xfrm>
            <a:off x="7588332" y="4554236"/>
            <a:ext cx="1160132" cy="16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096292763"/>
              </p:ext>
            </p:extLst>
          </p:nvPr>
        </p:nvGraphicFramePr>
        <p:xfrm>
          <a:off x="242048" y="1057912"/>
          <a:ext cx="8606118" cy="507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680883" y="133103"/>
            <a:ext cx="7167282" cy="15240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ร้อยละของผู้สูงอายุที่ได้รับการประเมินความสามารถ</a:t>
            </a:r>
          </a:p>
          <a:p>
            <a:pPr algn="ctr"/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ในการประกอบกิจวัตรประจำวัน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(ADL)</a:t>
            </a:r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รายอำเภอ ปี 2560 - 2562</a:t>
            </a:r>
            <a:endParaRPr lang="th-TH" sz="28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6129445"/>
            <a:ext cx="6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ที่มา 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: http://hdcservice.moph.go.th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ประมวลผลข้อมูล วันที่ </a:t>
            </a:r>
            <a:r>
              <a:rPr lang="en-US" sz="2000" b="1" kern="1200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9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พฤษภาคม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2562</a:t>
            </a:r>
            <a:endParaRPr lang="th-TH" sz="2000" b="1" kern="1200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7767022" y="1700136"/>
            <a:ext cx="1204857" cy="688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4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89191257"/>
              </p:ext>
            </p:extLst>
          </p:nvPr>
        </p:nvGraphicFramePr>
        <p:xfrm>
          <a:off x="173115" y="768874"/>
          <a:ext cx="8809520" cy="536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6129445"/>
            <a:ext cx="6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ที่มา 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: http://hdcservice.moph.go.th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ประมวลผลข้อมูล วันที่ </a:t>
            </a:r>
            <a:r>
              <a:rPr lang="en-US" sz="2000" b="1" kern="1200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9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พฤษภาคม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2562</a:t>
            </a:r>
            <a:endParaRPr lang="th-TH" sz="2000" b="1" kern="1200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74456" y="6873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ร้อยละของผู้สูงอายุที่ช่วยเหลือตัวเองได้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(ADL </a:t>
            </a:r>
            <a:r>
              <a:rPr lang="en-US" sz="2800" b="1" u="sng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12 </a:t>
            </a:r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(ติดสังคม) จำแนกตามรายอำเภอ ปี 2560 - 2562</a:t>
            </a:r>
            <a:endParaRPr lang="th-TH" sz="28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7899200" y="2280617"/>
            <a:ext cx="1204857" cy="688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48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521215876"/>
              </p:ext>
            </p:extLst>
          </p:nvPr>
        </p:nvGraphicFramePr>
        <p:xfrm>
          <a:off x="201706" y="1032876"/>
          <a:ext cx="8686799" cy="519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93775" y="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ร้อยละของผู้สูงอายุที่มีภาวะพึ่งพิง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(ADL&lt; 12 </a:t>
            </a:r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(ติดบ้าน/ติดเตียง) จำแนกตามรายอำเภอ ปี 2560 - 2562</a:t>
            </a:r>
            <a:endParaRPr lang="th-TH" sz="28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7939144" y="2409713"/>
            <a:ext cx="1204857" cy="688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691680" y="6129445"/>
            <a:ext cx="6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ที่มา 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: http://hdcservice.moph.go.th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ประมวลผลข้อมูล วันที่ </a:t>
            </a:r>
            <a:r>
              <a:rPr lang="en-US" sz="2000" b="1" kern="1200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9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พฤษภาคม</a:t>
            </a:r>
            <a:r>
              <a:rPr lang="en-US" sz="2000" b="1" kern="1200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2562</a:t>
            </a:r>
            <a:endParaRPr lang="th-TH" sz="2000" b="1" kern="1200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44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1"/>
          <p:cNvSpPr/>
          <p:nvPr/>
        </p:nvSpPr>
        <p:spPr>
          <a:xfrm>
            <a:off x="5334000" y="3213100"/>
            <a:ext cx="1846325" cy="2162591"/>
          </a:xfrm>
          <a:custGeom>
            <a:avLst/>
            <a:gdLst/>
            <a:ahLst/>
            <a:cxnLst/>
            <a:rect l="l" t="t" r="r" b="b"/>
            <a:pathLst>
              <a:path w="2615565" h="2956560">
                <a:moveTo>
                  <a:pt x="0" y="2956305"/>
                </a:moveTo>
                <a:lnTo>
                  <a:pt x="2615057" y="2956305"/>
                </a:lnTo>
                <a:lnTo>
                  <a:pt x="2615057" y="0"/>
                </a:lnTo>
                <a:lnTo>
                  <a:pt x="0" y="0"/>
                </a:lnTo>
                <a:lnTo>
                  <a:pt x="0" y="2956305"/>
                </a:lnTo>
                <a:close/>
              </a:path>
            </a:pathLst>
          </a:custGeom>
          <a:solidFill>
            <a:srgbClr val="E8F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1"/>
          <p:cNvSpPr/>
          <p:nvPr/>
        </p:nvSpPr>
        <p:spPr>
          <a:xfrm>
            <a:off x="3603244" y="3200401"/>
            <a:ext cx="1663889" cy="1981199"/>
          </a:xfrm>
          <a:custGeom>
            <a:avLst/>
            <a:gdLst/>
            <a:ahLst/>
            <a:cxnLst/>
            <a:rect l="l" t="t" r="r" b="b"/>
            <a:pathLst>
              <a:path w="2615565" h="2956560">
                <a:moveTo>
                  <a:pt x="0" y="2956305"/>
                </a:moveTo>
                <a:lnTo>
                  <a:pt x="2615057" y="2956305"/>
                </a:lnTo>
                <a:lnTo>
                  <a:pt x="2615057" y="0"/>
                </a:lnTo>
                <a:lnTo>
                  <a:pt x="0" y="0"/>
                </a:lnTo>
                <a:lnTo>
                  <a:pt x="0" y="2956305"/>
                </a:lnTo>
                <a:close/>
              </a:path>
            </a:pathLst>
          </a:custGeom>
          <a:solidFill>
            <a:srgbClr val="E8F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13460" y="0"/>
            <a:ext cx="1905" cy="3191510"/>
          </a:xfrm>
          <a:custGeom>
            <a:avLst/>
            <a:gdLst/>
            <a:ahLst/>
            <a:cxnLst/>
            <a:rect l="l" t="t" r="r" b="b"/>
            <a:pathLst>
              <a:path w="1905" h="3191510">
                <a:moveTo>
                  <a:pt x="0" y="3190901"/>
                </a:moveTo>
                <a:lnTo>
                  <a:pt x="1524" y="3190901"/>
                </a:lnTo>
                <a:lnTo>
                  <a:pt x="1524" y="0"/>
                </a:lnTo>
                <a:lnTo>
                  <a:pt x="0" y="0"/>
                </a:lnTo>
                <a:lnTo>
                  <a:pt x="0" y="3190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" y="6288087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5" h="21589">
                <a:moveTo>
                  <a:pt x="0" y="21272"/>
                </a:moveTo>
                <a:lnTo>
                  <a:pt x="1524" y="21272"/>
                </a:lnTo>
                <a:lnTo>
                  <a:pt x="1524" y="0"/>
                </a:lnTo>
                <a:lnTo>
                  <a:pt x="0" y="0"/>
                </a:lnTo>
                <a:lnTo>
                  <a:pt x="0" y="2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3460" y="6749795"/>
            <a:ext cx="1905" cy="108585"/>
          </a:xfrm>
          <a:custGeom>
            <a:avLst/>
            <a:gdLst/>
            <a:ahLst/>
            <a:cxnLst/>
            <a:rect l="l" t="t" r="r" b="b"/>
            <a:pathLst>
              <a:path w="1905" h="108584">
                <a:moveTo>
                  <a:pt x="0" y="108203"/>
                </a:moveTo>
                <a:lnTo>
                  <a:pt x="1524" y="108203"/>
                </a:lnTo>
                <a:lnTo>
                  <a:pt x="1524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3191510"/>
          </a:xfrm>
          <a:custGeom>
            <a:avLst/>
            <a:gdLst/>
            <a:ahLst/>
            <a:cxnLst/>
            <a:rect l="l" t="t" r="r" b="b"/>
            <a:pathLst>
              <a:path h="3191510">
                <a:moveTo>
                  <a:pt x="0" y="0"/>
                </a:moveTo>
                <a:lnTo>
                  <a:pt x="0" y="3190901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4983" y="629872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1560" y="674979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80326" y="581660"/>
            <a:ext cx="1691639" cy="713740"/>
          </a:xfrm>
          <a:custGeom>
            <a:avLst/>
            <a:gdLst/>
            <a:ahLst/>
            <a:cxnLst/>
            <a:rect l="l" t="t" r="r" b="b"/>
            <a:pathLst>
              <a:path w="1691640" h="713740">
                <a:moveTo>
                  <a:pt x="1691640" y="272414"/>
                </a:moveTo>
                <a:lnTo>
                  <a:pt x="0" y="272414"/>
                </a:lnTo>
                <a:lnTo>
                  <a:pt x="522731" y="440817"/>
                </a:lnTo>
                <a:lnTo>
                  <a:pt x="323088" y="713232"/>
                </a:lnTo>
                <a:lnTo>
                  <a:pt x="845820" y="544830"/>
                </a:lnTo>
                <a:lnTo>
                  <a:pt x="1245135" y="544830"/>
                </a:lnTo>
                <a:lnTo>
                  <a:pt x="1168907" y="440817"/>
                </a:lnTo>
                <a:lnTo>
                  <a:pt x="1691640" y="272414"/>
                </a:lnTo>
                <a:close/>
              </a:path>
              <a:path w="1691640" h="713740">
                <a:moveTo>
                  <a:pt x="1245135" y="544830"/>
                </a:moveTo>
                <a:lnTo>
                  <a:pt x="845820" y="544830"/>
                </a:lnTo>
                <a:lnTo>
                  <a:pt x="1368552" y="713232"/>
                </a:lnTo>
                <a:lnTo>
                  <a:pt x="1245135" y="544830"/>
                </a:lnTo>
                <a:close/>
              </a:path>
              <a:path w="1691640" h="713740">
                <a:moveTo>
                  <a:pt x="845820" y="0"/>
                </a:moveTo>
                <a:lnTo>
                  <a:pt x="646176" y="272414"/>
                </a:lnTo>
                <a:lnTo>
                  <a:pt x="1045464" y="272414"/>
                </a:lnTo>
                <a:lnTo>
                  <a:pt x="8458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80326" y="581660"/>
            <a:ext cx="1691639" cy="713740"/>
          </a:xfrm>
          <a:custGeom>
            <a:avLst/>
            <a:gdLst/>
            <a:ahLst/>
            <a:cxnLst/>
            <a:rect l="l" t="t" r="r" b="b"/>
            <a:pathLst>
              <a:path w="1691640" h="713740">
                <a:moveTo>
                  <a:pt x="0" y="272414"/>
                </a:moveTo>
                <a:lnTo>
                  <a:pt x="646176" y="272414"/>
                </a:lnTo>
                <a:lnTo>
                  <a:pt x="845820" y="0"/>
                </a:lnTo>
                <a:lnTo>
                  <a:pt x="1045464" y="272414"/>
                </a:lnTo>
                <a:lnTo>
                  <a:pt x="1691640" y="272414"/>
                </a:lnTo>
                <a:lnTo>
                  <a:pt x="1168907" y="440817"/>
                </a:lnTo>
                <a:lnTo>
                  <a:pt x="1368552" y="713232"/>
                </a:lnTo>
                <a:lnTo>
                  <a:pt x="845820" y="544830"/>
                </a:lnTo>
                <a:lnTo>
                  <a:pt x="323088" y="713232"/>
                </a:lnTo>
                <a:lnTo>
                  <a:pt x="522731" y="440817"/>
                </a:lnTo>
                <a:lnTo>
                  <a:pt x="0" y="27241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72400" y="837439"/>
            <a:ext cx="51346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ill Sans MT"/>
                <a:cs typeface="Gill Sans MT"/>
              </a:rPr>
              <a:t>Goal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32582" y="505205"/>
            <a:ext cx="4364990" cy="2496820"/>
          </a:xfrm>
          <a:custGeom>
            <a:avLst/>
            <a:gdLst/>
            <a:ahLst/>
            <a:cxnLst/>
            <a:rect l="l" t="t" r="r" b="b"/>
            <a:pathLst>
              <a:path w="4364990" h="2496820">
                <a:moveTo>
                  <a:pt x="2182368" y="0"/>
                </a:moveTo>
                <a:lnTo>
                  <a:pt x="2121285" y="479"/>
                </a:lnTo>
                <a:lnTo>
                  <a:pt x="2060617" y="1909"/>
                </a:lnTo>
                <a:lnTo>
                  <a:pt x="2000386" y="4277"/>
                </a:lnTo>
                <a:lnTo>
                  <a:pt x="1940615" y="7571"/>
                </a:lnTo>
                <a:lnTo>
                  <a:pt x="1881323" y="11779"/>
                </a:lnTo>
                <a:lnTo>
                  <a:pt x="1822535" y="16886"/>
                </a:lnTo>
                <a:lnTo>
                  <a:pt x="1764270" y="22882"/>
                </a:lnTo>
                <a:lnTo>
                  <a:pt x="1706553" y="29753"/>
                </a:lnTo>
                <a:lnTo>
                  <a:pt x="1649403" y="37488"/>
                </a:lnTo>
                <a:lnTo>
                  <a:pt x="1592843" y="46073"/>
                </a:lnTo>
                <a:lnTo>
                  <a:pt x="1536896" y="55496"/>
                </a:lnTo>
                <a:lnTo>
                  <a:pt x="1481582" y="65745"/>
                </a:lnTo>
                <a:lnTo>
                  <a:pt x="1426924" y="76806"/>
                </a:lnTo>
                <a:lnTo>
                  <a:pt x="1372944" y="88669"/>
                </a:lnTo>
                <a:lnTo>
                  <a:pt x="1319663" y="101319"/>
                </a:lnTo>
                <a:lnTo>
                  <a:pt x="1267103" y="114745"/>
                </a:lnTo>
                <a:lnTo>
                  <a:pt x="1215287" y="128933"/>
                </a:lnTo>
                <a:lnTo>
                  <a:pt x="1164236" y="143873"/>
                </a:lnTo>
                <a:lnTo>
                  <a:pt x="1113972" y="159550"/>
                </a:lnTo>
                <a:lnTo>
                  <a:pt x="1064517" y="175953"/>
                </a:lnTo>
                <a:lnTo>
                  <a:pt x="1015893" y="193068"/>
                </a:lnTo>
                <a:lnTo>
                  <a:pt x="968121" y="210884"/>
                </a:lnTo>
                <a:lnTo>
                  <a:pt x="921224" y="229388"/>
                </a:lnTo>
                <a:lnTo>
                  <a:pt x="875223" y="248568"/>
                </a:lnTo>
                <a:lnTo>
                  <a:pt x="830141" y="268410"/>
                </a:lnTo>
                <a:lnTo>
                  <a:pt x="785999" y="288903"/>
                </a:lnTo>
                <a:lnTo>
                  <a:pt x="742819" y="310034"/>
                </a:lnTo>
                <a:lnTo>
                  <a:pt x="700623" y="331790"/>
                </a:lnTo>
                <a:lnTo>
                  <a:pt x="659433" y="354159"/>
                </a:lnTo>
                <a:lnTo>
                  <a:pt x="619271" y="377128"/>
                </a:lnTo>
                <a:lnTo>
                  <a:pt x="580158" y="400685"/>
                </a:lnTo>
                <a:lnTo>
                  <a:pt x="542117" y="424817"/>
                </a:lnTo>
                <a:lnTo>
                  <a:pt x="505169" y="449513"/>
                </a:lnTo>
                <a:lnTo>
                  <a:pt x="469337" y="474758"/>
                </a:lnTo>
                <a:lnTo>
                  <a:pt x="434642" y="500542"/>
                </a:lnTo>
                <a:lnTo>
                  <a:pt x="401105" y="526850"/>
                </a:lnTo>
                <a:lnTo>
                  <a:pt x="368750" y="553672"/>
                </a:lnTo>
                <a:lnTo>
                  <a:pt x="337598" y="580994"/>
                </a:lnTo>
                <a:lnTo>
                  <a:pt x="307670" y="608803"/>
                </a:lnTo>
                <a:lnTo>
                  <a:pt x="278988" y="637088"/>
                </a:lnTo>
                <a:lnTo>
                  <a:pt x="251576" y="665835"/>
                </a:lnTo>
                <a:lnTo>
                  <a:pt x="225453" y="695033"/>
                </a:lnTo>
                <a:lnTo>
                  <a:pt x="200643" y="724668"/>
                </a:lnTo>
                <a:lnTo>
                  <a:pt x="177167" y="754729"/>
                </a:lnTo>
                <a:lnTo>
                  <a:pt x="134305" y="816076"/>
                </a:lnTo>
                <a:lnTo>
                  <a:pt x="97041" y="878973"/>
                </a:lnTo>
                <a:lnTo>
                  <a:pt x="65552" y="943321"/>
                </a:lnTo>
                <a:lnTo>
                  <a:pt x="40012" y="1009020"/>
                </a:lnTo>
                <a:lnTo>
                  <a:pt x="20597" y="1075969"/>
                </a:lnTo>
                <a:lnTo>
                  <a:pt x="7480" y="1144068"/>
                </a:lnTo>
                <a:lnTo>
                  <a:pt x="838" y="1213218"/>
                </a:lnTo>
                <a:lnTo>
                  <a:pt x="0" y="1248156"/>
                </a:lnTo>
                <a:lnTo>
                  <a:pt x="838" y="1283093"/>
                </a:lnTo>
                <a:lnTo>
                  <a:pt x="7480" y="1352243"/>
                </a:lnTo>
                <a:lnTo>
                  <a:pt x="20597" y="1420342"/>
                </a:lnTo>
                <a:lnTo>
                  <a:pt x="40012" y="1487291"/>
                </a:lnTo>
                <a:lnTo>
                  <a:pt x="65552" y="1552990"/>
                </a:lnTo>
                <a:lnTo>
                  <a:pt x="97041" y="1617338"/>
                </a:lnTo>
                <a:lnTo>
                  <a:pt x="134305" y="1680235"/>
                </a:lnTo>
                <a:lnTo>
                  <a:pt x="177167" y="1741582"/>
                </a:lnTo>
                <a:lnTo>
                  <a:pt x="200643" y="1771643"/>
                </a:lnTo>
                <a:lnTo>
                  <a:pt x="225453" y="1801278"/>
                </a:lnTo>
                <a:lnTo>
                  <a:pt x="251576" y="1830476"/>
                </a:lnTo>
                <a:lnTo>
                  <a:pt x="278988" y="1859223"/>
                </a:lnTo>
                <a:lnTo>
                  <a:pt x="307670" y="1887508"/>
                </a:lnTo>
                <a:lnTo>
                  <a:pt x="337598" y="1915317"/>
                </a:lnTo>
                <a:lnTo>
                  <a:pt x="368750" y="1942639"/>
                </a:lnTo>
                <a:lnTo>
                  <a:pt x="401105" y="1969461"/>
                </a:lnTo>
                <a:lnTo>
                  <a:pt x="434642" y="1995769"/>
                </a:lnTo>
                <a:lnTo>
                  <a:pt x="469337" y="2021553"/>
                </a:lnTo>
                <a:lnTo>
                  <a:pt x="505169" y="2046798"/>
                </a:lnTo>
                <a:lnTo>
                  <a:pt x="542117" y="2071494"/>
                </a:lnTo>
                <a:lnTo>
                  <a:pt x="580158" y="2095626"/>
                </a:lnTo>
                <a:lnTo>
                  <a:pt x="619271" y="2119183"/>
                </a:lnTo>
                <a:lnTo>
                  <a:pt x="659433" y="2142152"/>
                </a:lnTo>
                <a:lnTo>
                  <a:pt x="700623" y="2164521"/>
                </a:lnTo>
                <a:lnTo>
                  <a:pt x="742819" y="2186277"/>
                </a:lnTo>
                <a:lnTo>
                  <a:pt x="785999" y="2207408"/>
                </a:lnTo>
                <a:lnTo>
                  <a:pt x="830141" y="2227901"/>
                </a:lnTo>
                <a:lnTo>
                  <a:pt x="875223" y="2247743"/>
                </a:lnTo>
                <a:lnTo>
                  <a:pt x="921224" y="2266923"/>
                </a:lnTo>
                <a:lnTo>
                  <a:pt x="968121" y="2285427"/>
                </a:lnTo>
                <a:lnTo>
                  <a:pt x="1015893" y="2303243"/>
                </a:lnTo>
                <a:lnTo>
                  <a:pt x="1064517" y="2320358"/>
                </a:lnTo>
                <a:lnTo>
                  <a:pt x="1113972" y="2336761"/>
                </a:lnTo>
                <a:lnTo>
                  <a:pt x="1164236" y="2352438"/>
                </a:lnTo>
                <a:lnTo>
                  <a:pt x="1215287" y="2367378"/>
                </a:lnTo>
                <a:lnTo>
                  <a:pt x="1267103" y="2381566"/>
                </a:lnTo>
                <a:lnTo>
                  <a:pt x="1319663" y="2394992"/>
                </a:lnTo>
                <a:lnTo>
                  <a:pt x="1372944" y="2407642"/>
                </a:lnTo>
                <a:lnTo>
                  <a:pt x="1426924" y="2419505"/>
                </a:lnTo>
                <a:lnTo>
                  <a:pt x="1481582" y="2430566"/>
                </a:lnTo>
                <a:lnTo>
                  <a:pt x="1536896" y="2440815"/>
                </a:lnTo>
                <a:lnTo>
                  <a:pt x="1592843" y="2450238"/>
                </a:lnTo>
                <a:lnTo>
                  <a:pt x="1649403" y="2458823"/>
                </a:lnTo>
                <a:lnTo>
                  <a:pt x="1706553" y="2466558"/>
                </a:lnTo>
                <a:lnTo>
                  <a:pt x="1764270" y="2473429"/>
                </a:lnTo>
                <a:lnTo>
                  <a:pt x="1822535" y="2479425"/>
                </a:lnTo>
                <a:lnTo>
                  <a:pt x="1881323" y="2484532"/>
                </a:lnTo>
                <a:lnTo>
                  <a:pt x="1940615" y="2488740"/>
                </a:lnTo>
                <a:lnTo>
                  <a:pt x="2000386" y="2492034"/>
                </a:lnTo>
                <a:lnTo>
                  <a:pt x="2060617" y="2494402"/>
                </a:lnTo>
                <a:lnTo>
                  <a:pt x="2121285" y="2495832"/>
                </a:lnTo>
                <a:lnTo>
                  <a:pt x="2182368" y="2496312"/>
                </a:lnTo>
                <a:lnTo>
                  <a:pt x="2243450" y="2495832"/>
                </a:lnTo>
                <a:lnTo>
                  <a:pt x="2304118" y="2494402"/>
                </a:lnTo>
                <a:lnTo>
                  <a:pt x="2364349" y="2492034"/>
                </a:lnTo>
                <a:lnTo>
                  <a:pt x="2424120" y="2488740"/>
                </a:lnTo>
                <a:lnTo>
                  <a:pt x="2483412" y="2484532"/>
                </a:lnTo>
                <a:lnTo>
                  <a:pt x="2542200" y="2479425"/>
                </a:lnTo>
                <a:lnTo>
                  <a:pt x="2600465" y="2473429"/>
                </a:lnTo>
                <a:lnTo>
                  <a:pt x="2658182" y="2466558"/>
                </a:lnTo>
                <a:lnTo>
                  <a:pt x="2715332" y="2458823"/>
                </a:lnTo>
                <a:lnTo>
                  <a:pt x="2771892" y="2450238"/>
                </a:lnTo>
                <a:lnTo>
                  <a:pt x="2827839" y="2440815"/>
                </a:lnTo>
                <a:lnTo>
                  <a:pt x="2883153" y="2430566"/>
                </a:lnTo>
                <a:lnTo>
                  <a:pt x="2937811" y="2419505"/>
                </a:lnTo>
                <a:lnTo>
                  <a:pt x="2991791" y="2407642"/>
                </a:lnTo>
                <a:lnTo>
                  <a:pt x="3045072" y="2394992"/>
                </a:lnTo>
                <a:lnTo>
                  <a:pt x="3097632" y="2381566"/>
                </a:lnTo>
                <a:lnTo>
                  <a:pt x="3149448" y="2367378"/>
                </a:lnTo>
                <a:lnTo>
                  <a:pt x="3200499" y="2352438"/>
                </a:lnTo>
                <a:lnTo>
                  <a:pt x="3250763" y="2336761"/>
                </a:lnTo>
                <a:lnTo>
                  <a:pt x="3300218" y="2320358"/>
                </a:lnTo>
                <a:lnTo>
                  <a:pt x="3348842" y="2303243"/>
                </a:lnTo>
                <a:lnTo>
                  <a:pt x="3396614" y="2285427"/>
                </a:lnTo>
                <a:lnTo>
                  <a:pt x="3443511" y="2266923"/>
                </a:lnTo>
                <a:lnTo>
                  <a:pt x="3489512" y="2247743"/>
                </a:lnTo>
                <a:lnTo>
                  <a:pt x="3534594" y="2227901"/>
                </a:lnTo>
                <a:lnTo>
                  <a:pt x="3578736" y="2207408"/>
                </a:lnTo>
                <a:lnTo>
                  <a:pt x="3621916" y="2186277"/>
                </a:lnTo>
                <a:lnTo>
                  <a:pt x="3664112" y="2164521"/>
                </a:lnTo>
                <a:lnTo>
                  <a:pt x="3705302" y="2142152"/>
                </a:lnTo>
                <a:lnTo>
                  <a:pt x="3745464" y="2119183"/>
                </a:lnTo>
                <a:lnTo>
                  <a:pt x="3784577" y="2095626"/>
                </a:lnTo>
                <a:lnTo>
                  <a:pt x="3822618" y="2071494"/>
                </a:lnTo>
                <a:lnTo>
                  <a:pt x="3859566" y="2046798"/>
                </a:lnTo>
                <a:lnTo>
                  <a:pt x="3895398" y="2021553"/>
                </a:lnTo>
                <a:lnTo>
                  <a:pt x="3930093" y="1995769"/>
                </a:lnTo>
                <a:lnTo>
                  <a:pt x="3963630" y="1969461"/>
                </a:lnTo>
                <a:lnTo>
                  <a:pt x="3995985" y="1942639"/>
                </a:lnTo>
                <a:lnTo>
                  <a:pt x="4027137" y="1915317"/>
                </a:lnTo>
                <a:lnTo>
                  <a:pt x="4057065" y="1887508"/>
                </a:lnTo>
                <a:lnTo>
                  <a:pt x="4085747" y="1859223"/>
                </a:lnTo>
                <a:lnTo>
                  <a:pt x="4113159" y="1830476"/>
                </a:lnTo>
                <a:lnTo>
                  <a:pt x="4139282" y="1801278"/>
                </a:lnTo>
                <a:lnTo>
                  <a:pt x="4164092" y="1771643"/>
                </a:lnTo>
                <a:lnTo>
                  <a:pt x="4187568" y="1741582"/>
                </a:lnTo>
                <a:lnTo>
                  <a:pt x="4230430" y="1680235"/>
                </a:lnTo>
                <a:lnTo>
                  <a:pt x="4267694" y="1617338"/>
                </a:lnTo>
                <a:lnTo>
                  <a:pt x="4299183" y="1552990"/>
                </a:lnTo>
                <a:lnTo>
                  <a:pt x="4324723" y="1487291"/>
                </a:lnTo>
                <a:lnTo>
                  <a:pt x="4344138" y="1420342"/>
                </a:lnTo>
                <a:lnTo>
                  <a:pt x="4357255" y="1352243"/>
                </a:lnTo>
                <a:lnTo>
                  <a:pt x="4363897" y="1283093"/>
                </a:lnTo>
                <a:lnTo>
                  <a:pt x="4364736" y="1248156"/>
                </a:lnTo>
                <a:lnTo>
                  <a:pt x="4363897" y="1213218"/>
                </a:lnTo>
                <a:lnTo>
                  <a:pt x="4357255" y="1144068"/>
                </a:lnTo>
                <a:lnTo>
                  <a:pt x="4344138" y="1075969"/>
                </a:lnTo>
                <a:lnTo>
                  <a:pt x="4324723" y="1009020"/>
                </a:lnTo>
                <a:lnTo>
                  <a:pt x="4299183" y="943321"/>
                </a:lnTo>
                <a:lnTo>
                  <a:pt x="4267694" y="878973"/>
                </a:lnTo>
                <a:lnTo>
                  <a:pt x="4230430" y="816076"/>
                </a:lnTo>
                <a:lnTo>
                  <a:pt x="4187568" y="754729"/>
                </a:lnTo>
                <a:lnTo>
                  <a:pt x="4164092" y="724668"/>
                </a:lnTo>
                <a:lnTo>
                  <a:pt x="4139282" y="695033"/>
                </a:lnTo>
                <a:lnTo>
                  <a:pt x="4113159" y="665835"/>
                </a:lnTo>
                <a:lnTo>
                  <a:pt x="4085747" y="637088"/>
                </a:lnTo>
                <a:lnTo>
                  <a:pt x="4057065" y="608803"/>
                </a:lnTo>
                <a:lnTo>
                  <a:pt x="4027137" y="580994"/>
                </a:lnTo>
                <a:lnTo>
                  <a:pt x="3995985" y="553672"/>
                </a:lnTo>
                <a:lnTo>
                  <a:pt x="3963630" y="526850"/>
                </a:lnTo>
                <a:lnTo>
                  <a:pt x="3930093" y="500542"/>
                </a:lnTo>
                <a:lnTo>
                  <a:pt x="3895398" y="474758"/>
                </a:lnTo>
                <a:lnTo>
                  <a:pt x="3859566" y="449513"/>
                </a:lnTo>
                <a:lnTo>
                  <a:pt x="3822618" y="424817"/>
                </a:lnTo>
                <a:lnTo>
                  <a:pt x="3784577" y="400685"/>
                </a:lnTo>
                <a:lnTo>
                  <a:pt x="3745464" y="377128"/>
                </a:lnTo>
                <a:lnTo>
                  <a:pt x="3705302" y="354159"/>
                </a:lnTo>
                <a:lnTo>
                  <a:pt x="3664112" y="331790"/>
                </a:lnTo>
                <a:lnTo>
                  <a:pt x="3621916" y="310034"/>
                </a:lnTo>
                <a:lnTo>
                  <a:pt x="3578736" y="288903"/>
                </a:lnTo>
                <a:lnTo>
                  <a:pt x="3534594" y="268410"/>
                </a:lnTo>
                <a:lnTo>
                  <a:pt x="3489512" y="248568"/>
                </a:lnTo>
                <a:lnTo>
                  <a:pt x="3443511" y="229388"/>
                </a:lnTo>
                <a:lnTo>
                  <a:pt x="3396614" y="210884"/>
                </a:lnTo>
                <a:lnTo>
                  <a:pt x="3348842" y="193068"/>
                </a:lnTo>
                <a:lnTo>
                  <a:pt x="3300218" y="175953"/>
                </a:lnTo>
                <a:lnTo>
                  <a:pt x="3250763" y="159550"/>
                </a:lnTo>
                <a:lnTo>
                  <a:pt x="3200499" y="143873"/>
                </a:lnTo>
                <a:lnTo>
                  <a:pt x="3149448" y="128933"/>
                </a:lnTo>
                <a:lnTo>
                  <a:pt x="3097632" y="114745"/>
                </a:lnTo>
                <a:lnTo>
                  <a:pt x="3045072" y="101319"/>
                </a:lnTo>
                <a:lnTo>
                  <a:pt x="2991791" y="88669"/>
                </a:lnTo>
                <a:lnTo>
                  <a:pt x="2937811" y="76806"/>
                </a:lnTo>
                <a:lnTo>
                  <a:pt x="2883153" y="65745"/>
                </a:lnTo>
                <a:lnTo>
                  <a:pt x="2827839" y="55496"/>
                </a:lnTo>
                <a:lnTo>
                  <a:pt x="2771892" y="46073"/>
                </a:lnTo>
                <a:lnTo>
                  <a:pt x="2715332" y="37488"/>
                </a:lnTo>
                <a:lnTo>
                  <a:pt x="2658182" y="29753"/>
                </a:lnTo>
                <a:lnTo>
                  <a:pt x="2600465" y="22882"/>
                </a:lnTo>
                <a:lnTo>
                  <a:pt x="2542200" y="16886"/>
                </a:lnTo>
                <a:lnTo>
                  <a:pt x="2483412" y="11779"/>
                </a:lnTo>
                <a:lnTo>
                  <a:pt x="2424120" y="7571"/>
                </a:lnTo>
                <a:lnTo>
                  <a:pt x="2364349" y="4277"/>
                </a:lnTo>
                <a:lnTo>
                  <a:pt x="2304118" y="1909"/>
                </a:lnTo>
                <a:lnTo>
                  <a:pt x="2243450" y="479"/>
                </a:lnTo>
                <a:lnTo>
                  <a:pt x="2182368" y="0"/>
                </a:lnTo>
                <a:close/>
              </a:path>
            </a:pathLst>
          </a:custGeom>
          <a:solidFill>
            <a:srgbClr val="F9A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2582" y="505205"/>
            <a:ext cx="4364990" cy="2496820"/>
          </a:xfrm>
          <a:custGeom>
            <a:avLst/>
            <a:gdLst/>
            <a:ahLst/>
            <a:cxnLst/>
            <a:rect l="l" t="t" r="r" b="b"/>
            <a:pathLst>
              <a:path w="4364990" h="2496820">
                <a:moveTo>
                  <a:pt x="0" y="1248156"/>
                </a:moveTo>
                <a:lnTo>
                  <a:pt x="3339" y="1178518"/>
                </a:lnTo>
                <a:lnTo>
                  <a:pt x="13240" y="1109881"/>
                </a:lnTo>
                <a:lnTo>
                  <a:pt x="29528" y="1042344"/>
                </a:lnTo>
                <a:lnTo>
                  <a:pt x="52028" y="976008"/>
                </a:lnTo>
                <a:lnTo>
                  <a:pt x="80564" y="910972"/>
                </a:lnTo>
                <a:lnTo>
                  <a:pt x="114962" y="847337"/>
                </a:lnTo>
                <a:lnTo>
                  <a:pt x="155047" y="785202"/>
                </a:lnTo>
                <a:lnTo>
                  <a:pt x="200643" y="724668"/>
                </a:lnTo>
                <a:lnTo>
                  <a:pt x="225453" y="695033"/>
                </a:lnTo>
                <a:lnTo>
                  <a:pt x="251576" y="665835"/>
                </a:lnTo>
                <a:lnTo>
                  <a:pt x="278988" y="637088"/>
                </a:lnTo>
                <a:lnTo>
                  <a:pt x="307670" y="608803"/>
                </a:lnTo>
                <a:lnTo>
                  <a:pt x="337598" y="580994"/>
                </a:lnTo>
                <a:lnTo>
                  <a:pt x="368750" y="553672"/>
                </a:lnTo>
                <a:lnTo>
                  <a:pt x="401105" y="526850"/>
                </a:lnTo>
                <a:lnTo>
                  <a:pt x="434642" y="500542"/>
                </a:lnTo>
                <a:lnTo>
                  <a:pt x="469337" y="474758"/>
                </a:lnTo>
                <a:lnTo>
                  <a:pt x="505169" y="449513"/>
                </a:lnTo>
                <a:lnTo>
                  <a:pt x="542117" y="424817"/>
                </a:lnTo>
                <a:lnTo>
                  <a:pt x="580158" y="400685"/>
                </a:lnTo>
                <a:lnTo>
                  <a:pt x="619271" y="377128"/>
                </a:lnTo>
                <a:lnTo>
                  <a:pt x="659433" y="354159"/>
                </a:lnTo>
                <a:lnTo>
                  <a:pt x="700623" y="331790"/>
                </a:lnTo>
                <a:lnTo>
                  <a:pt x="742819" y="310034"/>
                </a:lnTo>
                <a:lnTo>
                  <a:pt x="785999" y="288903"/>
                </a:lnTo>
                <a:lnTo>
                  <a:pt x="830141" y="268410"/>
                </a:lnTo>
                <a:lnTo>
                  <a:pt x="875223" y="248568"/>
                </a:lnTo>
                <a:lnTo>
                  <a:pt x="921224" y="229388"/>
                </a:lnTo>
                <a:lnTo>
                  <a:pt x="968121" y="210884"/>
                </a:lnTo>
                <a:lnTo>
                  <a:pt x="1015893" y="193068"/>
                </a:lnTo>
                <a:lnTo>
                  <a:pt x="1064517" y="175953"/>
                </a:lnTo>
                <a:lnTo>
                  <a:pt x="1113972" y="159550"/>
                </a:lnTo>
                <a:lnTo>
                  <a:pt x="1164236" y="143873"/>
                </a:lnTo>
                <a:lnTo>
                  <a:pt x="1215287" y="128933"/>
                </a:lnTo>
                <a:lnTo>
                  <a:pt x="1267103" y="114745"/>
                </a:lnTo>
                <a:lnTo>
                  <a:pt x="1319663" y="101319"/>
                </a:lnTo>
                <a:lnTo>
                  <a:pt x="1372944" y="88669"/>
                </a:lnTo>
                <a:lnTo>
                  <a:pt x="1426924" y="76806"/>
                </a:lnTo>
                <a:lnTo>
                  <a:pt x="1481582" y="65745"/>
                </a:lnTo>
                <a:lnTo>
                  <a:pt x="1536896" y="55496"/>
                </a:lnTo>
                <a:lnTo>
                  <a:pt x="1592843" y="46073"/>
                </a:lnTo>
                <a:lnTo>
                  <a:pt x="1649403" y="37488"/>
                </a:lnTo>
                <a:lnTo>
                  <a:pt x="1706553" y="29753"/>
                </a:lnTo>
                <a:lnTo>
                  <a:pt x="1764270" y="22882"/>
                </a:lnTo>
                <a:lnTo>
                  <a:pt x="1822535" y="16886"/>
                </a:lnTo>
                <a:lnTo>
                  <a:pt x="1881323" y="11779"/>
                </a:lnTo>
                <a:lnTo>
                  <a:pt x="1940615" y="7571"/>
                </a:lnTo>
                <a:lnTo>
                  <a:pt x="2000386" y="4277"/>
                </a:lnTo>
                <a:lnTo>
                  <a:pt x="2060617" y="1909"/>
                </a:lnTo>
                <a:lnTo>
                  <a:pt x="2121285" y="479"/>
                </a:lnTo>
                <a:lnTo>
                  <a:pt x="2182368" y="0"/>
                </a:lnTo>
                <a:lnTo>
                  <a:pt x="2243450" y="479"/>
                </a:lnTo>
                <a:lnTo>
                  <a:pt x="2304118" y="1909"/>
                </a:lnTo>
                <a:lnTo>
                  <a:pt x="2364349" y="4277"/>
                </a:lnTo>
                <a:lnTo>
                  <a:pt x="2424120" y="7571"/>
                </a:lnTo>
                <a:lnTo>
                  <a:pt x="2483412" y="11779"/>
                </a:lnTo>
                <a:lnTo>
                  <a:pt x="2542200" y="16886"/>
                </a:lnTo>
                <a:lnTo>
                  <a:pt x="2600465" y="22882"/>
                </a:lnTo>
                <a:lnTo>
                  <a:pt x="2658182" y="29753"/>
                </a:lnTo>
                <a:lnTo>
                  <a:pt x="2715332" y="37488"/>
                </a:lnTo>
                <a:lnTo>
                  <a:pt x="2771892" y="46073"/>
                </a:lnTo>
                <a:lnTo>
                  <a:pt x="2827839" y="55496"/>
                </a:lnTo>
                <a:lnTo>
                  <a:pt x="2883153" y="65745"/>
                </a:lnTo>
                <a:lnTo>
                  <a:pt x="2937811" y="76806"/>
                </a:lnTo>
                <a:lnTo>
                  <a:pt x="2991791" y="88669"/>
                </a:lnTo>
                <a:lnTo>
                  <a:pt x="3045072" y="101319"/>
                </a:lnTo>
                <a:lnTo>
                  <a:pt x="3097632" y="114745"/>
                </a:lnTo>
                <a:lnTo>
                  <a:pt x="3149448" y="128933"/>
                </a:lnTo>
                <a:lnTo>
                  <a:pt x="3200499" y="143873"/>
                </a:lnTo>
                <a:lnTo>
                  <a:pt x="3250763" y="159550"/>
                </a:lnTo>
                <a:lnTo>
                  <a:pt x="3300218" y="175953"/>
                </a:lnTo>
                <a:lnTo>
                  <a:pt x="3348842" y="193068"/>
                </a:lnTo>
                <a:lnTo>
                  <a:pt x="3396614" y="210884"/>
                </a:lnTo>
                <a:lnTo>
                  <a:pt x="3443511" y="229388"/>
                </a:lnTo>
                <a:lnTo>
                  <a:pt x="3489512" y="248568"/>
                </a:lnTo>
                <a:lnTo>
                  <a:pt x="3534594" y="268410"/>
                </a:lnTo>
                <a:lnTo>
                  <a:pt x="3578736" y="288903"/>
                </a:lnTo>
                <a:lnTo>
                  <a:pt x="3621916" y="310034"/>
                </a:lnTo>
                <a:lnTo>
                  <a:pt x="3664112" y="331790"/>
                </a:lnTo>
                <a:lnTo>
                  <a:pt x="3705302" y="354159"/>
                </a:lnTo>
                <a:lnTo>
                  <a:pt x="3745464" y="377128"/>
                </a:lnTo>
                <a:lnTo>
                  <a:pt x="3784577" y="400685"/>
                </a:lnTo>
                <a:lnTo>
                  <a:pt x="3822618" y="424817"/>
                </a:lnTo>
                <a:lnTo>
                  <a:pt x="3859566" y="449513"/>
                </a:lnTo>
                <a:lnTo>
                  <a:pt x="3895398" y="474758"/>
                </a:lnTo>
                <a:lnTo>
                  <a:pt x="3930093" y="500542"/>
                </a:lnTo>
                <a:lnTo>
                  <a:pt x="3963630" y="526850"/>
                </a:lnTo>
                <a:lnTo>
                  <a:pt x="3995985" y="553672"/>
                </a:lnTo>
                <a:lnTo>
                  <a:pt x="4027137" y="580994"/>
                </a:lnTo>
                <a:lnTo>
                  <a:pt x="4057065" y="608803"/>
                </a:lnTo>
                <a:lnTo>
                  <a:pt x="4085747" y="637088"/>
                </a:lnTo>
                <a:lnTo>
                  <a:pt x="4113159" y="665835"/>
                </a:lnTo>
                <a:lnTo>
                  <a:pt x="4139282" y="695033"/>
                </a:lnTo>
                <a:lnTo>
                  <a:pt x="4164092" y="724668"/>
                </a:lnTo>
                <a:lnTo>
                  <a:pt x="4187568" y="754729"/>
                </a:lnTo>
                <a:lnTo>
                  <a:pt x="4230430" y="816076"/>
                </a:lnTo>
                <a:lnTo>
                  <a:pt x="4267694" y="878973"/>
                </a:lnTo>
                <a:lnTo>
                  <a:pt x="4299183" y="943321"/>
                </a:lnTo>
                <a:lnTo>
                  <a:pt x="4324723" y="1009020"/>
                </a:lnTo>
                <a:lnTo>
                  <a:pt x="4344138" y="1075969"/>
                </a:lnTo>
                <a:lnTo>
                  <a:pt x="4357255" y="1144068"/>
                </a:lnTo>
                <a:lnTo>
                  <a:pt x="4363897" y="1213218"/>
                </a:lnTo>
                <a:lnTo>
                  <a:pt x="4364736" y="1248156"/>
                </a:lnTo>
                <a:lnTo>
                  <a:pt x="4363897" y="1283093"/>
                </a:lnTo>
                <a:lnTo>
                  <a:pt x="4357255" y="1352243"/>
                </a:lnTo>
                <a:lnTo>
                  <a:pt x="4344138" y="1420342"/>
                </a:lnTo>
                <a:lnTo>
                  <a:pt x="4324723" y="1487291"/>
                </a:lnTo>
                <a:lnTo>
                  <a:pt x="4299183" y="1552990"/>
                </a:lnTo>
                <a:lnTo>
                  <a:pt x="4267694" y="1617338"/>
                </a:lnTo>
                <a:lnTo>
                  <a:pt x="4230430" y="1680235"/>
                </a:lnTo>
                <a:lnTo>
                  <a:pt x="4187568" y="1741582"/>
                </a:lnTo>
                <a:lnTo>
                  <a:pt x="4164092" y="1771643"/>
                </a:lnTo>
                <a:lnTo>
                  <a:pt x="4139282" y="1801278"/>
                </a:lnTo>
                <a:lnTo>
                  <a:pt x="4113159" y="1830476"/>
                </a:lnTo>
                <a:lnTo>
                  <a:pt x="4085747" y="1859223"/>
                </a:lnTo>
                <a:lnTo>
                  <a:pt x="4057065" y="1887508"/>
                </a:lnTo>
                <a:lnTo>
                  <a:pt x="4027137" y="1915317"/>
                </a:lnTo>
                <a:lnTo>
                  <a:pt x="3995985" y="1942639"/>
                </a:lnTo>
                <a:lnTo>
                  <a:pt x="3963630" y="1969461"/>
                </a:lnTo>
                <a:lnTo>
                  <a:pt x="3930093" y="1995769"/>
                </a:lnTo>
                <a:lnTo>
                  <a:pt x="3895398" y="2021553"/>
                </a:lnTo>
                <a:lnTo>
                  <a:pt x="3859566" y="2046798"/>
                </a:lnTo>
                <a:lnTo>
                  <a:pt x="3822618" y="2071494"/>
                </a:lnTo>
                <a:lnTo>
                  <a:pt x="3784577" y="2095626"/>
                </a:lnTo>
                <a:lnTo>
                  <a:pt x="3745464" y="2119183"/>
                </a:lnTo>
                <a:lnTo>
                  <a:pt x="3705302" y="2142152"/>
                </a:lnTo>
                <a:lnTo>
                  <a:pt x="3664112" y="2164521"/>
                </a:lnTo>
                <a:lnTo>
                  <a:pt x="3621916" y="2186277"/>
                </a:lnTo>
                <a:lnTo>
                  <a:pt x="3578736" y="2207408"/>
                </a:lnTo>
                <a:lnTo>
                  <a:pt x="3534594" y="2227901"/>
                </a:lnTo>
                <a:lnTo>
                  <a:pt x="3489512" y="2247743"/>
                </a:lnTo>
                <a:lnTo>
                  <a:pt x="3443511" y="2266923"/>
                </a:lnTo>
                <a:lnTo>
                  <a:pt x="3396614" y="2285427"/>
                </a:lnTo>
                <a:lnTo>
                  <a:pt x="3348842" y="2303243"/>
                </a:lnTo>
                <a:lnTo>
                  <a:pt x="3300218" y="2320358"/>
                </a:lnTo>
                <a:lnTo>
                  <a:pt x="3250763" y="2336761"/>
                </a:lnTo>
                <a:lnTo>
                  <a:pt x="3200499" y="2352438"/>
                </a:lnTo>
                <a:lnTo>
                  <a:pt x="3149448" y="2367378"/>
                </a:lnTo>
                <a:lnTo>
                  <a:pt x="3097632" y="2381566"/>
                </a:lnTo>
                <a:lnTo>
                  <a:pt x="3045072" y="2394992"/>
                </a:lnTo>
                <a:lnTo>
                  <a:pt x="2991791" y="2407642"/>
                </a:lnTo>
                <a:lnTo>
                  <a:pt x="2937811" y="2419505"/>
                </a:lnTo>
                <a:lnTo>
                  <a:pt x="2883153" y="2430566"/>
                </a:lnTo>
                <a:lnTo>
                  <a:pt x="2827839" y="2440815"/>
                </a:lnTo>
                <a:lnTo>
                  <a:pt x="2771892" y="2450238"/>
                </a:lnTo>
                <a:lnTo>
                  <a:pt x="2715332" y="2458823"/>
                </a:lnTo>
                <a:lnTo>
                  <a:pt x="2658182" y="2466558"/>
                </a:lnTo>
                <a:lnTo>
                  <a:pt x="2600465" y="2473429"/>
                </a:lnTo>
                <a:lnTo>
                  <a:pt x="2542200" y="2479425"/>
                </a:lnTo>
                <a:lnTo>
                  <a:pt x="2483412" y="2484532"/>
                </a:lnTo>
                <a:lnTo>
                  <a:pt x="2424120" y="2488740"/>
                </a:lnTo>
                <a:lnTo>
                  <a:pt x="2364349" y="2492034"/>
                </a:lnTo>
                <a:lnTo>
                  <a:pt x="2304118" y="2494402"/>
                </a:lnTo>
                <a:lnTo>
                  <a:pt x="2243450" y="2495832"/>
                </a:lnTo>
                <a:lnTo>
                  <a:pt x="2182368" y="2496312"/>
                </a:lnTo>
                <a:lnTo>
                  <a:pt x="2121285" y="2495832"/>
                </a:lnTo>
                <a:lnTo>
                  <a:pt x="2060617" y="2494402"/>
                </a:lnTo>
                <a:lnTo>
                  <a:pt x="2000386" y="2492034"/>
                </a:lnTo>
                <a:lnTo>
                  <a:pt x="1940615" y="2488740"/>
                </a:lnTo>
                <a:lnTo>
                  <a:pt x="1881323" y="2484532"/>
                </a:lnTo>
                <a:lnTo>
                  <a:pt x="1822535" y="2479425"/>
                </a:lnTo>
                <a:lnTo>
                  <a:pt x="1764270" y="2473429"/>
                </a:lnTo>
                <a:lnTo>
                  <a:pt x="1706553" y="2466558"/>
                </a:lnTo>
                <a:lnTo>
                  <a:pt x="1649403" y="2458823"/>
                </a:lnTo>
                <a:lnTo>
                  <a:pt x="1592843" y="2450238"/>
                </a:lnTo>
                <a:lnTo>
                  <a:pt x="1536896" y="2440815"/>
                </a:lnTo>
                <a:lnTo>
                  <a:pt x="1481582" y="2430566"/>
                </a:lnTo>
                <a:lnTo>
                  <a:pt x="1426924" y="2419505"/>
                </a:lnTo>
                <a:lnTo>
                  <a:pt x="1372944" y="2407642"/>
                </a:lnTo>
                <a:lnTo>
                  <a:pt x="1319663" y="2394992"/>
                </a:lnTo>
                <a:lnTo>
                  <a:pt x="1267103" y="2381566"/>
                </a:lnTo>
                <a:lnTo>
                  <a:pt x="1215287" y="2367378"/>
                </a:lnTo>
                <a:lnTo>
                  <a:pt x="1164236" y="2352438"/>
                </a:lnTo>
                <a:lnTo>
                  <a:pt x="1113972" y="2336761"/>
                </a:lnTo>
                <a:lnTo>
                  <a:pt x="1064517" y="2320358"/>
                </a:lnTo>
                <a:lnTo>
                  <a:pt x="1015893" y="2303243"/>
                </a:lnTo>
                <a:lnTo>
                  <a:pt x="968121" y="2285427"/>
                </a:lnTo>
                <a:lnTo>
                  <a:pt x="921224" y="2266923"/>
                </a:lnTo>
                <a:lnTo>
                  <a:pt x="875223" y="2247743"/>
                </a:lnTo>
                <a:lnTo>
                  <a:pt x="830141" y="2227901"/>
                </a:lnTo>
                <a:lnTo>
                  <a:pt x="785999" y="2207408"/>
                </a:lnTo>
                <a:lnTo>
                  <a:pt x="742819" y="2186277"/>
                </a:lnTo>
                <a:lnTo>
                  <a:pt x="700623" y="2164521"/>
                </a:lnTo>
                <a:lnTo>
                  <a:pt x="659433" y="2142152"/>
                </a:lnTo>
                <a:lnTo>
                  <a:pt x="619271" y="2119183"/>
                </a:lnTo>
                <a:lnTo>
                  <a:pt x="580158" y="2095626"/>
                </a:lnTo>
                <a:lnTo>
                  <a:pt x="542117" y="2071494"/>
                </a:lnTo>
                <a:lnTo>
                  <a:pt x="505169" y="2046798"/>
                </a:lnTo>
                <a:lnTo>
                  <a:pt x="469337" y="2021553"/>
                </a:lnTo>
                <a:lnTo>
                  <a:pt x="434642" y="1995769"/>
                </a:lnTo>
                <a:lnTo>
                  <a:pt x="401105" y="1969461"/>
                </a:lnTo>
                <a:lnTo>
                  <a:pt x="368750" y="1942639"/>
                </a:lnTo>
                <a:lnTo>
                  <a:pt x="337598" y="1915317"/>
                </a:lnTo>
                <a:lnTo>
                  <a:pt x="307670" y="1887508"/>
                </a:lnTo>
                <a:lnTo>
                  <a:pt x="278988" y="1859223"/>
                </a:lnTo>
                <a:lnTo>
                  <a:pt x="251576" y="1830476"/>
                </a:lnTo>
                <a:lnTo>
                  <a:pt x="225453" y="1801278"/>
                </a:lnTo>
                <a:lnTo>
                  <a:pt x="200643" y="1771643"/>
                </a:lnTo>
                <a:lnTo>
                  <a:pt x="177167" y="1741582"/>
                </a:lnTo>
                <a:lnTo>
                  <a:pt x="134305" y="1680235"/>
                </a:lnTo>
                <a:lnTo>
                  <a:pt x="97041" y="1617338"/>
                </a:lnTo>
                <a:lnTo>
                  <a:pt x="65552" y="1552990"/>
                </a:lnTo>
                <a:lnTo>
                  <a:pt x="40012" y="1487291"/>
                </a:lnTo>
                <a:lnTo>
                  <a:pt x="20597" y="1420342"/>
                </a:lnTo>
                <a:lnTo>
                  <a:pt x="7480" y="1352243"/>
                </a:lnTo>
                <a:lnTo>
                  <a:pt x="838" y="1283093"/>
                </a:lnTo>
                <a:lnTo>
                  <a:pt x="0" y="1248156"/>
                </a:lnTo>
                <a:close/>
              </a:path>
            </a:pathLst>
          </a:custGeom>
          <a:ln w="25908">
            <a:solidFill>
              <a:srgbClr val="000000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0285" y="1377441"/>
            <a:ext cx="2220595" cy="463297"/>
          </a:xfrm>
          <a:custGeom>
            <a:avLst/>
            <a:gdLst/>
            <a:ahLst/>
            <a:cxnLst/>
            <a:rect l="l" t="t" r="r" b="b"/>
            <a:pathLst>
              <a:path w="2220595" h="431800">
                <a:moveTo>
                  <a:pt x="2148586" y="0"/>
                </a:moveTo>
                <a:lnTo>
                  <a:pt x="71882" y="0"/>
                </a:lnTo>
                <a:lnTo>
                  <a:pt x="43880" y="5641"/>
                </a:lnTo>
                <a:lnTo>
                  <a:pt x="21034" y="21034"/>
                </a:lnTo>
                <a:lnTo>
                  <a:pt x="5641" y="43880"/>
                </a:lnTo>
                <a:lnTo>
                  <a:pt x="0" y="71882"/>
                </a:lnTo>
                <a:lnTo>
                  <a:pt x="0" y="359410"/>
                </a:lnTo>
                <a:lnTo>
                  <a:pt x="5641" y="387411"/>
                </a:lnTo>
                <a:lnTo>
                  <a:pt x="21034" y="410257"/>
                </a:lnTo>
                <a:lnTo>
                  <a:pt x="43880" y="425650"/>
                </a:lnTo>
                <a:lnTo>
                  <a:pt x="71882" y="431291"/>
                </a:lnTo>
                <a:lnTo>
                  <a:pt x="2148586" y="431291"/>
                </a:lnTo>
                <a:lnTo>
                  <a:pt x="2176587" y="425650"/>
                </a:lnTo>
                <a:lnTo>
                  <a:pt x="2199433" y="410257"/>
                </a:lnTo>
                <a:lnTo>
                  <a:pt x="2214826" y="387411"/>
                </a:lnTo>
                <a:lnTo>
                  <a:pt x="2220468" y="359410"/>
                </a:lnTo>
                <a:lnTo>
                  <a:pt x="2220468" y="71882"/>
                </a:lnTo>
                <a:lnTo>
                  <a:pt x="2214826" y="43880"/>
                </a:lnTo>
                <a:lnTo>
                  <a:pt x="2199433" y="21034"/>
                </a:lnTo>
                <a:lnTo>
                  <a:pt x="2176587" y="5641"/>
                </a:lnTo>
                <a:lnTo>
                  <a:pt x="2148586" y="0"/>
                </a:lnTo>
                <a:close/>
              </a:path>
            </a:pathLst>
          </a:custGeom>
          <a:solidFill>
            <a:srgbClr val="E07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0285" y="1377441"/>
            <a:ext cx="2220595" cy="463297"/>
          </a:xfrm>
          <a:custGeom>
            <a:avLst/>
            <a:gdLst/>
            <a:ahLst/>
            <a:cxnLst/>
            <a:rect l="l" t="t" r="r" b="b"/>
            <a:pathLst>
              <a:path w="2220595" h="431800">
                <a:moveTo>
                  <a:pt x="0" y="71882"/>
                </a:moveTo>
                <a:lnTo>
                  <a:pt x="5641" y="43880"/>
                </a:lnTo>
                <a:lnTo>
                  <a:pt x="21034" y="21034"/>
                </a:lnTo>
                <a:lnTo>
                  <a:pt x="43880" y="5641"/>
                </a:lnTo>
                <a:lnTo>
                  <a:pt x="71882" y="0"/>
                </a:lnTo>
                <a:lnTo>
                  <a:pt x="2148586" y="0"/>
                </a:lnTo>
                <a:lnTo>
                  <a:pt x="2176587" y="5641"/>
                </a:lnTo>
                <a:lnTo>
                  <a:pt x="2199433" y="21034"/>
                </a:lnTo>
                <a:lnTo>
                  <a:pt x="2214826" y="43880"/>
                </a:lnTo>
                <a:lnTo>
                  <a:pt x="2220468" y="71882"/>
                </a:lnTo>
                <a:lnTo>
                  <a:pt x="2220468" y="359410"/>
                </a:lnTo>
                <a:lnTo>
                  <a:pt x="2214826" y="387411"/>
                </a:lnTo>
                <a:lnTo>
                  <a:pt x="2199433" y="410257"/>
                </a:lnTo>
                <a:lnTo>
                  <a:pt x="2176587" y="425650"/>
                </a:lnTo>
                <a:lnTo>
                  <a:pt x="2148586" y="431291"/>
                </a:lnTo>
                <a:lnTo>
                  <a:pt x="71882" y="431291"/>
                </a:lnTo>
                <a:lnTo>
                  <a:pt x="43880" y="425650"/>
                </a:lnTo>
                <a:lnTo>
                  <a:pt x="21034" y="410257"/>
                </a:lnTo>
                <a:lnTo>
                  <a:pt x="5641" y="387411"/>
                </a:lnTo>
                <a:lnTo>
                  <a:pt x="0" y="359410"/>
                </a:lnTo>
                <a:lnTo>
                  <a:pt x="0" y="7188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71041"/>
            <a:ext cx="3620769" cy="2672080"/>
          </a:xfrm>
          <a:custGeom>
            <a:avLst/>
            <a:gdLst/>
            <a:ahLst/>
            <a:cxnLst/>
            <a:rect l="l" t="t" r="r" b="b"/>
            <a:pathLst>
              <a:path w="3708400" h="2672080">
                <a:moveTo>
                  <a:pt x="3262630" y="0"/>
                </a:moveTo>
                <a:lnTo>
                  <a:pt x="445274" y="0"/>
                </a:lnTo>
                <a:lnTo>
                  <a:pt x="396756" y="2613"/>
                </a:lnTo>
                <a:lnTo>
                  <a:pt x="349751" y="10271"/>
                </a:lnTo>
                <a:lnTo>
                  <a:pt x="304531" y="22703"/>
                </a:lnTo>
                <a:lnTo>
                  <a:pt x="261368" y="39636"/>
                </a:lnTo>
                <a:lnTo>
                  <a:pt x="220534" y="60800"/>
                </a:lnTo>
                <a:lnTo>
                  <a:pt x="182299" y="85921"/>
                </a:lnTo>
                <a:lnTo>
                  <a:pt x="146936" y="114728"/>
                </a:lnTo>
                <a:lnTo>
                  <a:pt x="114716" y="146949"/>
                </a:lnTo>
                <a:lnTo>
                  <a:pt x="85910" y="182313"/>
                </a:lnTo>
                <a:lnTo>
                  <a:pt x="60792" y="220547"/>
                </a:lnTo>
                <a:lnTo>
                  <a:pt x="39631" y="261380"/>
                </a:lnTo>
                <a:lnTo>
                  <a:pt x="22699" y="304539"/>
                </a:lnTo>
                <a:lnTo>
                  <a:pt x="10269" y="349754"/>
                </a:lnTo>
                <a:lnTo>
                  <a:pt x="2612" y="396752"/>
                </a:lnTo>
                <a:lnTo>
                  <a:pt x="0" y="445262"/>
                </a:lnTo>
                <a:lnTo>
                  <a:pt x="0" y="2226310"/>
                </a:lnTo>
                <a:lnTo>
                  <a:pt x="2612" y="2274819"/>
                </a:lnTo>
                <a:lnTo>
                  <a:pt x="10269" y="2321817"/>
                </a:lnTo>
                <a:lnTo>
                  <a:pt x="22699" y="2367032"/>
                </a:lnTo>
                <a:lnTo>
                  <a:pt x="39631" y="2410191"/>
                </a:lnTo>
                <a:lnTo>
                  <a:pt x="60792" y="2451024"/>
                </a:lnTo>
                <a:lnTo>
                  <a:pt x="85910" y="2489258"/>
                </a:lnTo>
                <a:lnTo>
                  <a:pt x="114716" y="2524622"/>
                </a:lnTo>
                <a:lnTo>
                  <a:pt x="146936" y="2556843"/>
                </a:lnTo>
                <a:lnTo>
                  <a:pt x="182299" y="2585650"/>
                </a:lnTo>
                <a:lnTo>
                  <a:pt x="220534" y="2610771"/>
                </a:lnTo>
                <a:lnTo>
                  <a:pt x="261368" y="2631935"/>
                </a:lnTo>
                <a:lnTo>
                  <a:pt x="304531" y="2648868"/>
                </a:lnTo>
                <a:lnTo>
                  <a:pt x="349751" y="2661300"/>
                </a:lnTo>
                <a:lnTo>
                  <a:pt x="396756" y="2668958"/>
                </a:lnTo>
                <a:lnTo>
                  <a:pt x="445274" y="2671572"/>
                </a:lnTo>
                <a:lnTo>
                  <a:pt x="3262630" y="2671572"/>
                </a:lnTo>
                <a:lnTo>
                  <a:pt x="3311139" y="2668958"/>
                </a:lnTo>
                <a:lnTo>
                  <a:pt x="3358137" y="2661300"/>
                </a:lnTo>
                <a:lnTo>
                  <a:pt x="3403352" y="2648868"/>
                </a:lnTo>
                <a:lnTo>
                  <a:pt x="3446511" y="2631935"/>
                </a:lnTo>
                <a:lnTo>
                  <a:pt x="3487344" y="2610771"/>
                </a:lnTo>
                <a:lnTo>
                  <a:pt x="3525578" y="2585650"/>
                </a:lnTo>
                <a:lnTo>
                  <a:pt x="3560942" y="2556843"/>
                </a:lnTo>
                <a:lnTo>
                  <a:pt x="3593163" y="2524622"/>
                </a:lnTo>
                <a:lnTo>
                  <a:pt x="3621970" y="2489258"/>
                </a:lnTo>
                <a:lnTo>
                  <a:pt x="3647091" y="2451024"/>
                </a:lnTo>
                <a:lnTo>
                  <a:pt x="3668255" y="2410191"/>
                </a:lnTo>
                <a:lnTo>
                  <a:pt x="3685188" y="2367032"/>
                </a:lnTo>
                <a:lnTo>
                  <a:pt x="3697620" y="2321817"/>
                </a:lnTo>
                <a:lnTo>
                  <a:pt x="3705278" y="2274819"/>
                </a:lnTo>
                <a:lnTo>
                  <a:pt x="3707892" y="2226310"/>
                </a:lnTo>
                <a:lnTo>
                  <a:pt x="3707892" y="445262"/>
                </a:lnTo>
                <a:lnTo>
                  <a:pt x="3705278" y="396752"/>
                </a:lnTo>
                <a:lnTo>
                  <a:pt x="3697620" y="349754"/>
                </a:lnTo>
                <a:lnTo>
                  <a:pt x="3685188" y="304539"/>
                </a:lnTo>
                <a:lnTo>
                  <a:pt x="3668255" y="261380"/>
                </a:lnTo>
                <a:lnTo>
                  <a:pt x="3647091" y="220547"/>
                </a:lnTo>
                <a:lnTo>
                  <a:pt x="3621970" y="182313"/>
                </a:lnTo>
                <a:lnTo>
                  <a:pt x="3593163" y="146949"/>
                </a:lnTo>
                <a:lnTo>
                  <a:pt x="3560942" y="114728"/>
                </a:lnTo>
                <a:lnTo>
                  <a:pt x="3525578" y="85921"/>
                </a:lnTo>
                <a:lnTo>
                  <a:pt x="3487344" y="60800"/>
                </a:lnTo>
                <a:lnTo>
                  <a:pt x="3446511" y="39636"/>
                </a:lnTo>
                <a:lnTo>
                  <a:pt x="3403352" y="22703"/>
                </a:lnTo>
                <a:lnTo>
                  <a:pt x="3358137" y="10271"/>
                </a:lnTo>
                <a:lnTo>
                  <a:pt x="3311139" y="2613"/>
                </a:lnTo>
                <a:lnTo>
                  <a:pt x="3262630" y="0"/>
                </a:lnTo>
                <a:close/>
              </a:path>
            </a:pathLst>
          </a:custGeom>
          <a:solidFill>
            <a:srgbClr val="AFB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497586"/>
            <a:ext cx="3620770" cy="2672080"/>
          </a:xfrm>
          <a:custGeom>
            <a:avLst/>
            <a:gdLst/>
            <a:ahLst/>
            <a:cxnLst/>
            <a:rect l="l" t="t" r="r" b="b"/>
            <a:pathLst>
              <a:path w="3708400" h="2672080">
                <a:moveTo>
                  <a:pt x="0" y="445262"/>
                </a:moveTo>
                <a:lnTo>
                  <a:pt x="2612" y="396752"/>
                </a:lnTo>
                <a:lnTo>
                  <a:pt x="10269" y="349754"/>
                </a:lnTo>
                <a:lnTo>
                  <a:pt x="22699" y="304539"/>
                </a:lnTo>
                <a:lnTo>
                  <a:pt x="39631" y="261380"/>
                </a:lnTo>
                <a:lnTo>
                  <a:pt x="60792" y="220547"/>
                </a:lnTo>
                <a:lnTo>
                  <a:pt x="85910" y="182313"/>
                </a:lnTo>
                <a:lnTo>
                  <a:pt x="114716" y="146949"/>
                </a:lnTo>
                <a:lnTo>
                  <a:pt x="146936" y="114728"/>
                </a:lnTo>
                <a:lnTo>
                  <a:pt x="182299" y="85921"/>
                </a:lnTo>
                <a:lnTo>
                  <a:pt x="220534" y="60800"/>
                </a:lnTo>
                <a:lnTo>
                  <a:pt x="261368" y="39636"/>
                </a:lnTo>
                <a:lnTo>
                  <a:pt x="304531" y="22703"/>
                </a:lnTo>
                <a:lnTo>
                  <a:pt x="349751" y="10271"/>
                </a:lnTo>
                <a:lnTo>
                  <a:pt x="396756" y="2613"/>
                </a:lnTo>
                <a:lnTo>
                  <a:pt x="445274" y="0"/>
                </a:lnTo>
                <a:lnTo>
                  <a:pt x="3262630" y="0"/>
                </a:lnTo>
                <a:lnTo>
                  <a:pt x="3311139" y="2613"/>
                </a:lnTo>
                <a:lnTo>
                  <a:pt x="3358137" y="10271"/>
                </a:lnTo>
                <a:lnTo>
                  <a:pt x="3403352" y="22703"/>
                </a:lnTo>
                <a:lnTo>
                  <a:pt x="3446511" y="39636"/>
                </a:lnTo>
                <a:lnTo>
                  <a:pt x="3487344" y="60800"/>
                </a:lnTo>
                <a:lnTo>
                  <a:pt x="3525578" y="85921"/>
                </a:lnTo>
                <a:lnTo>
                  <a:pt x="3560942" y="114728"/>
                </a:lnTo>
                <a:lnTo>
                  <a:pt x="3593163" y="146949"/>
                </a:lnTo>
                <a:lnTo>
                  <a:pt x="3621970" y="182313"/>
                </a:lnTo>
                <a:lnTo>
                  <a:pt x="3647091" y="220547"/>
                </a:lnTo>
                <a:lnTo>
                  <a:pt x="3668255" y="261380"/>
                </a:lnTo>
                <a:lnTo>
                  <a:pt x="3685188" y="304539"/>
                </a:lnTo>
                <a:lnTo>
                  <a:pt x="3697620" y="349754"/>
                </a:lnTo>
                <a:lnTo>
                  <a:pt x="3705278" y="396752"/>
                </a:lnTo>
                <a:lnTo>
                  <a:pt x="3707892" y="445262"/>
                </a:lnTo>
                <a:lnTo>
                  <a:pt x="3707892" y="2226310"/>
                </a:lnTo>
                <a:lnTo>
                  <a:pt x="3705278" y="2274819"/>
                </a:lnTo>
                <a:lnTo>
                  <a:pt x="3697620" y="2321817"/>
                </a:lnTo>
                <a:lnTo>
                  <a:pt x="3685188" y="2367032"/>
                </a:lnTo>
                <a:lnTo>
                  <a:pt x="3668255" y="2410191"/>
                </a:lnTo>
                <a:lnTo>
                  <a:pt x="3647091" y="2451024"/>
                </a:lnTo>
                <a:lnTo>
                  <a:pt x="3621970" y="2489258"/>
                </a:lnTo>
                <a:lnTo>
                  <a:pt x="3593163" y="2524622"/>
                </a:lnTo>
                <a:lnTo>
                  <a:pt x="3560942" y="2556843"/>
                </a:lnTo>
                <a:lnTo>
                  <a:pt x="3525578" y="2585650"/>
                </a:lnTo>
                <a:lnTo>
                  <a:pt x="3487344" y="2610771"/>
                </a:lnTo>
                <a:lnTo>
                  <a:pt x="3446511" y="2631935"/>
                </a:lnTo>
                <a:lnTo>
                  <a:pt x="3403352" y="2648868"/>
                </a:lnTo>
                <a:lnTo>
                  <a:pt x="3358137" y="2661300"/>
                </a:lnTo>
                <a:lnTo>
                  <a:pt x="3311139" y="2668958"/>
                </a:lnTo>
                <a:lnTo>
                  <a:pt x="3262630" y="2671572"/>
                </a:lnTo>
                <a:lnTo>
                  <a:pt x="445274" y="2671572"/>
                </a:lnTo>
                <a:lnTo>
                  <a:pt x="396756" y="2668958"/>
                </a:lnTo>
                <a:lnTo>
                  <a:pt x="349751" y="2661300"/>
                </a:lnTo>
                <a:lnTo>
                  <a:pt x="304531" y="2648868"/>
                </a:lnTo>
                <a:lnTo>
                  <a:pt x="261368" y="2631935"/>
                </a:lnTo>
                <a:lnTo>
                  <a:pt x="220534" y="2610771"/>
                </a:lnTo>
                <a:lnTo>
                  <a:pt x="182299" y="2585650"/>
                </a:lnTo>
                <a:lnTo>
                  <a:pt x="146936" y="2556843"/>
                </a:lnTo>
                <a:lnTo>
                  <a:pt x="114716" y="2524622"/>
                </a:lnTo>
                <a:lnTo>
                  <a:pt x="85910" y="2489258"/>
                </a:lnTo>
                <a:lnTo>
                  <a:pt x="60792" y="2451024"/>
                </a:lnTo>
                <a:lnTo>
                  <a:pt x="39631" y="2410191"/>
                </a:lnTo>
                <a:lnTo>
                  <a:pt x="22699" y="2367032"/>
                </a:lnTo>
                <a:lnTo>
                  <a:pt x="10269" y="2321817"/>
                </a:lnTo>
                <a:lnTo>
                  <a:pt x="2612" y="2274819"/>
                </a:lnTo>
                <a:lnTo>
                  <a:pt x="0" y="2226310"/>
                </a:lnTo>
                <a:lnTo>
                  <a:pt x="0" y="44526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" y="45720"/>
            <a:ext cx="1309370" cy="640080"/>
          </a:xfrm>
          <a:custGeom>
            <a:avLst/>
            <a:gdLst/>
            <a:ahLst/>
            <a:cxnLst/>
            <a:rect l="l" t="t" r="r" b="b"/>
            <a:pathLst>
              <a:path w="1309370" h="640080">
                <a:moveTo>
                  <a:pt x="625455" y="463042"/>
                </a:moveTo>
                <a:lnTo>
                  <a:pt x="467613" y="463042"/>
                </a:lnTo>
                <a:lnTo>
                  <a:pt x="514222" y="640080"/>
                </a:lnTo>
                <a:lnTo>
                  <a:pt x="625455" y="463042"/>
                </a:lnTo>
                <a:close/>
              </a:path>
              <a:path w="1309370" h="640080">
                <a:moveTo>
                  <a:pt x="845496" y="442595"/>
                </a:moveTo>
                <a:lnTo>
                  <a:pt x="638301" y="442595"/>
                </a:lnTo>
                <a:lnTo>
                  <a:pt x="802894" y="584835"/>
                </a:lnTo>
                <a:lnTo>
                  <a:pt x="845496" y="442595"/>
                </a:lnTo>
                <a:close/>
              </a:path>
              <a:path w="1309370" h="640080">
                <a:moveTo>
                  <a:pt x="1043718" y="428371"/>
                </a:moveTo>
                <a:lnTo>
                  <a:pt x="849757" y="428371"/>
                </a:lnTo>
                <a:lnTo>
                  <a:pt x="1099693" y="536194"/>
                </a:lnTo>
                <a:lnTo>
                  <a:pt x="1043718" y="428371"/>
                </a:lnTo>
                <a:close/>
              </a:path>
              <a:path w="1309370" h="640080">
                <a:moveTo>
                  <a:pt x="1035740" y="413004"/>
                </a:moveTo>
                <a:lnTo>
                  <a:pt x="343407" y="413004"/>
                </a:lnTo>
                <a:lnTo>
                  <a:pt x="288670" y="522097"/>
                </a:lnTo>
                <a:lnTo>
                  <a:pt x="467613" y="463042"/>
                </a:lnTo>
                <a:lnTo>
                  <a:pt x="625455" y="463042"/>
                </a:lnTo>
                <a:lnTo>
                  <a:pt x="638301" y="442595"/>
                </a:lnTo>
                <a:lnTo>
                  <a:pt x="845496" y="442595"/>
                </a:lnTo>
                <a:lnTo>
                  <a:pt x="849757" y="428371"/>
                </a:lnTo>
                <a:lnTo>
                  <a:pt x="1043718" y="428371"/>
                </a:lnTo>
                <a:lnTo>
                  <a:pt x="1035740" y="413004"/>
                </a:lnTo>
                <a:close/>
              </a:path>
              <a:path w="1309370" h="640080">
                <a:moveTo>
                  <a:pt x="22478" y="67945"/>
                </a:moveTo>
                <a:lnTo>
                  <a:pt x="280415" y="225678"/>
                </a:lnTo>
                <a:lnTo>
                  <a:pt x="0" y="255270"/>
                </a:lnTo>
                <a:lnTo>
                  <a:pt x="225551" y="348869"/>
                </a:lnTo>
                <a:lnTo>
                  <a:pt x="8128" y="432308"/>
                </a:lnTo>
                <a:lnTo>
                  <a:pt x="343407" y="413004"/>
                </a:lnTo>
                <a:lnTo>
                  <a:pt x="1035740" y="413004"/>
                </a:lnTo>
                <a:lnTo>
                  <a:pt x="1020444" y="383540"/>
                </a:lnTo>
                <a:lnTo>
                  <a:pt x="1279272" y="383540"/>
                </a:lnTo>
                <a:lnTo>
                  <a:pt x="1067053" y="310388"/>
                </a:lnTo>
                <a:lnTo>
                  <a:pt x="1278636" y="241173"/>
                </a:lnTo>
                <a:lnTo>
                  <a:pt x="1012317" y="216789"/>
                </a:lnTo>
                <a:lnTo>
                  <a:pt x="1047656" y="187325"/>
                </a:lnTo>
                <a:lnTo>
                  <a:pt x="443102" y="187325"/>
                </a:lnTo>
                <a:lnTo>
                  <a:pt x="22478" y="67945"/>
                </a:lnTo>
                <a:close/>
              </a:path>
              <a:path w="1309370" h="640080">
                <a:moveTo>
                  <a:pt x="1279272" y="383540"/>
                </a:moveTo>
                <a:lnTo>
                  <a:pt x="1020444" y="383540"/>
                </a:lnTo>
                <a:lnTo>
                  <a:pt x="1309115" y="393826"/>
                </a:lnTo>
                <a:lnTo>
                  <a:pt x="1279272" y="383540"/>
                </a:lnTo>
                <a:close/>
              </a:path>
              <a:path w="1309370" h="640080">
                <a:moveTo>
                  <a:pt x="506221" y="67945"/>
                </a:moveTo>
                <a:lnTo>
                  <a:pt x="443102" y="187325"/>
                </a:lnTo>
                <a:lnTo>
                  <a:pt x="1047656" y="187325"/>
                </a:lnTo>
                <a:lnTo>
                  <a:pt x="1066239" y="171830"/>
                </a:lnTo>
                <a:lnTo>
                  <a:pt x="654557" y="171830"/>
                </a:lnTo>
                <a:lnTo>
                  <a:pt x="506221" y="67945"/>
                </a:lnTo>
                <a:close/>
              </a:path>
              <a:path w="1309370" h="640080">
                <a:moveTo>
                  <a:pt x="880109" y="0"/>
                </a:moveTo>
                <a:lnTo>
                  <a:pt x="654557" y="171830"/>
                </a:lnTo>
                <a:lnTo>
                  <a:pt x="1066239" y="171830"/>
                </a:lnTo>
                <a:lnTo>
                  <a:pt x="1082995" y="157861"/>
                </a:lnTo>
                <a:lnTo>
                  <a:pt x="857884" y="157861"/>
                </a:lnTo>
                <a:lnTo>
                  <a:pt x="880109" y="0"/>
                </a:lnTo>
                <a:close/>
              </a:path>
              <a:path w="1309370" h="640080">
                <a:moveTo>
                  <a:pt x="1113917" y="132079"/>
                </a:moveTo>
                <a:lnTo>
                  <a:pt x="857884" y="157861"/>
                </a:lnTo>
                <a:lnTo>
                  <a:pt x="1082995" y="157861"/>
                </a:lnTo>
                <a:lnTo>
                  <a:pt x="1113917" y="132079"/>
                </a:lnTo>
                <a:close/>
              </a:path>
            </a:pathLst>
          </a:custGeom>
          <a:solidFill>
            <a:srgbClr val="F88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76200"/>
            <a:ext cx="1309370" cy="640080"/>
          </a:xfrm>
          <a:custGeom>
            <a:avLst/>
            <a:gdLst/>
            <a:ahLst/>
            <a:cxnLst/>
            <a:rect l="l" t="t" r="r" b="b"/>
            <a:pathLst>
              <a:path w="1309370" h="640080">
                <a:moveTo>
                  <a:pt x="654557" y="171830"/>
                </a:moveTo>
                <a:lnTo>
                  <a:pt x="880109" y="0"/>
                </a:lnTo>
                <a:lnTo>
                  <a:pt x="857884" y="157861"/>
                </a:lnTo>
                <a:lnTo>
                  <a:pt x="1113917" y="132079"/>
                </a:lnTo>
                <a:lnTo>
                  <a:pt x="1012317" y="216789"/>
                </a:lnTo>
                <a:lnTo>
                  <a:pt x="1278636" y="241173"/>
                </a:lnTo>
                <a:lnTo>
                  <a:pt x="1067053" y="310388"/>
                </a:lnTo>
                <a:lnTo>
                  <a:pt x="1309115" y="393826"/>
                </a:lnTo>
                <a:lnTo>
                  <a:pt x="1020444" y="383540"/>
                </a:lnTo>
                <a:lnTo>
                  <a:pt x="1099693" y="536194"/>
                </a:lnTo>
                <a:lnTo>
                  <a:pt x="849757" y="428371"/>
                </a:lnTo>
                <a:lnTo>
                  <a:pt x="802894" y="584835"/>
                </a:lnTo>
                <a:lnTo>
                  <a:pt x="638301" y="442595"/>
                </a:lnTo>
                <a:lnTo>
                  <a:pt x="514222" y="640080"/>
                </a:lnTo>
                <a:lnTo>
                  <a:pt x="467613" y="463042"/>
                </a:lnTo>
                <a:lnTo>
                  <a:pt x="288670" y="522097"/>
                </a:lnTo>
                <a:lnTo>
                  <a:pt x="343407" y="413004"/>
                </a:lnTo>
                <a:lnTo>
                  <a:pt x="8128" y="432308"/>
                </a:lnTo>
                <a:lnTo>
                  <a:pt x="225551" y="348869"/>
                </a:lnTo>
                <a:lnTo>
                  <a:pt x="0" y="255270"/>
                </a:lnTo>
                <a:lnTo>
                  <a:pt x="280415" y="225678"/>
                </a:lnTo>
                <a:lnTo>
                  <a:pt x="22478" y="67945"/>
                </a:lnTo>
                <a:lnTo>
                  <a:pt x="443102" y="187325"/>
                </a:lnTo>
                <a:lnTo>
                  <a:pt x="506221" y="67945"/>
                </a:lnTo>
                <a:lnTo>
                  <a:pt x="654557" y="17183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34175" y="1814830"/>
            <a:ext cx="2333625" cy="1156970"/>
          </a:xfrm>
          <a:custGeom>
            <a:avLst/>
            <a:gdLst/>
            <a:ahLst/>
            <a:cxnLst/>
            <a:rect l="l" t="t" r="r" b="b"/>
            <a:pathLst>
              <a:path w="2333625" h="1156970">
                <a:moveTo>
                  <a:pt x="2140458" y="0"/>
                </a:moveTo>
                <a:lnTo>
                  <a:pt x="192786" y="0"/>
                </a:lnTo>
                <a:lnTo>
                  <a:pt x="148596" y="5094"/>
                </a:lnTo>
                <a:lnTo>
                  <a:pt x="108024" y="19603"/>
                </a:lnTo>
                <a:lnTo>
                  <a:pt x="72227" y="42367"/>
                </a:lnTo>
                <a:lnTo>
                  <a:pt x="42367" y="72227"/>
                </a:lnTo>
                <a:lnTo>
                  <a:pt x="19603" y="108024"/>
                </a:lnTo>
                <a:lnTo>
                  <a:pt x="5094" y="148596"/>
                </a:lnTo>
                <a:lnTo>
                  <a:pt x="0" y="192786"/>
                </a:lnTo>
                <a:lnTo>
                  <a:pt x="0" y="963930"/>
                </a:lnTo>
                <a:lnTo>
                  <a:pt x="5094" y="1008119"/>
                </a:lnTo>
                <a:lnTo>
                  <a:pt x="19603" y="1048691"/>
                </a:lnTo>
                <a:lnTo>
                  <a:pt x="42367" y="1084488"/>
                </a:lnTo>
                <a:lnTo>
                  <a:pt x="72227" y="1114348"/>
                </a:lnTo>
                <a:lnTo>
                  <a:pt x="108024" y="1137112"/>
                </a:lnTo>
                <a:lnTo>
                  <a:pt x="148596" y="1151621"/>
                </a:lnTo>
                <a:lnTo>
                  <a:pt x="192786" y="1156715"/>
                </a:lnTo>
                <a:lnTo>
                  <a:pt x="2140458" y="1156715"/>
                </a:lnTo>
                <a:lnTo>
                  <a:pt x="2184647" y="1151621"/>
                </a:lnTo>
                <a:lnTo>
                  <a:pt x="2225219" y="1137112"/>
                </a:lnTo>
                <a:lnTo>
                  <a:pt x="2261016" y="1114348"/>
                </a:lnTo>
                <a:lnTo>
                  <a:pt x="2290876" y="1084488"/>
                </a:lnTo>
                <a:lnTo>
                  <a:pt x="2313640" y="1048691"/>
                </a:lnTo>
                <a:lnTo>
                  <a:pt x="2328149" y="1008119"/>
                </a:lnTo>
                <a:lnTo>
                  <a:pt x="2333244" y="963930"/>
                </a:lnTo>
                <a:lnTo>
                  <a:pt x="2333244" y="192786"/>
                </a:lnTo>
                <a:lnTo>
                  <a:pt x="2328149" y="148596"/>
                </a:lnTo>
                <a:lnTo>
                  <a:pt x="2313640" y="108024"/>
                </a:lnTo>
                <a:lnTo>
                  <a:pt x="2290876" y="72227"/>
                </a:lnTo>
                <a:lnTo>
                  <a:pt x="2261016" y="42367"/>
                </a:lnTo>
                <a:lnTo>
                  <a:pt x="2225219" y="19603"/>
                </a:lnTo>
                <a:lnTo>
                  <a:pt x="2184647" y="5094"/>
                </a:lnTo>
                <a:lnTo>
                  <a:pt x="2140458" y="0"/>
                </a:lnTo>
                <a:close/>
              </a:path>
            </a:pathLst>
          </a:custGeom>
          <a:solidFill>
            <a:srgbClr val="D0E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47509" y="1844801"/>
            <a:ext cx="2333625" cy="1156970"/>
          </a:xfrm>
          <a:custGeom>
            <a:avLst/>
            <a:gdLst/>
            <a:ahLst/>
            <a:cxnLst/>
            <a:rect l="l" t="t" r="r" b="b"/>
            <a:pathLst>
              <a:path w="2333625" h="1156970">
                <a:moveTo>
                  <a:pt x="0" y="192786"/>
                </a:moveTo>
                <a:lnTo>
                  <a:pt x="5094" y="148596"/>
                </a:lnTo>
                <a:lnTo>
                  <a:pt x="19603" y="108024"/>
                </a:lnTo>
                <a:lnTo>
                  <a:pt x="42367" y="72227"/>
                </a:lnTo>
                <a:lnTo>
                  <a:pt x="72227" y="42367"/>
                </a:lnTo>
                <a:lnTo>
                  <a:pt x="108024" y="19603"/>
                </a:lnTo>
                <a:lnTo>
                  <a:pt x="148596" y="5094"/>
                </a:lnTo>
                <a:lnTo>
                  <a:pt x="192786" y="0"/>
                </a:lnTo>
                <a:lnTo>
                  <a:pt x="2140458" y="0"/>
                </a:lnTo>
                <a:lnTo>
                  <a:pt x="2184647" y="5094"/>
                </a:lnTo>
                <a:lnTo>
                  <a:pt x="2225219" y="19603"/>
                </a:lnTo>
                <a:lnTo>
                  <a:pt x="2261016" y="42367"/>
                </a:lnTo>
                <a:lnTo>
                  <a:pt x="2290876" y="72227"/>
                </a:lnTo>
                <a:lnTo>
                  <a:pt x="2313640" y="108024"/>
                </a:lnTo>
                <a:lnTo>
                  <a:pt x="2328149" y="148596"/>
                </a:lnTo>
                <a:lnTo>
                  <a:pt x="2333244" y="192786"/>
                </a:lnTo>
                <a:lnTo>
                  <a:pt x="2333244" y="963930"/>
                </a:lnTo>
                <a:lnTo>
                  <a:pt x="2328149" y="1008119"/>
                </a:lnTo>
                <a:lnTo>
                  <a:pt x="2313640" y="1048691"/>
                </a:lnTo>
                <a:lnTo>
                  <a:pt x="2290876" y="1084488"/>
                </a:lnTo>
                <a:lnTo>
                  <a:pt x="2261016" y="1114348"/>
                </a:lnTo>
                <a:lnTo>
                  <a:pt x="2225219" y="1137112"/>
                </a:lnTo>
                <a:lnTo>
                  <a:pt x="2184647" y="1151621"/>
                </a:lnTo>
                <a:lnTo>
                  <a:pt x="2140458" y="1156715"/>
                </a:lnTo>
                <a:lnTo>
                  <a:pt x="192786" y="1156715"/>
                </a:lnTo>
                <a:lnTo>
                  <a:pt x="148596" y="1151621"/>
                </a:lnTo>
                <a:lnTo>
                  <a:pt x="108024" y="1137112"/>
                </a:lnTo>
                <a:lnTo>
                  <a:pt x="72227" y="1114348"/>
                </a:lnTo>
                <a:lnTo>
                  <a:pt x="42367" y="1084488"/>
                </a:lnTo>
                <a:lnTo>
                  <a:pt x="19603" y="1048691"/>
                </a:lnTo>
                <a:lnTo>
                  <a:pt x="5094" y="1008119"/>
                </a:lnTo>
                <a:lnTo>
                  <a:pt x="0" y="963930"/>
                </a:lnTo>
                <a:lnTo>
                  <a:pt x="0" y="19278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80325" y="3190900"/>
            <a:ext cx="1933955" cy="2184791"/>
          </a:xfrm>
          <a:custGeom>
            <a:avLst/>
            <a:gdLst/>
            <a:ahLst/>
            <a:cxnLst/>
            <a:rect l="l" t="t" r="r" b="b"/>
            <a:pathLst>
              <a:path w="2615565" h="2956560">
                <a:moveTo>
                  <a:pt x="0" y="2956305"/>
                </a:moveTo>
                <a:lnTo>
                  <a:pt x="2615057" y="2956305"/>
                </a:lnTo>
                <a:lnTo>
                  <a:pt x="2615057" y="0"/>
                </a:lnTo>
                <a:lnTo>
                  <a:pt x="0" y="0"/>
                </a:lnTo>
                <a:lnTo>
                  <a:pt x="0" y="2956305"/>
                </a:lnTo>
                <a:close/>
              </a:path>
            </a:pathLst>
          </a:custGeom>
          <a:solidFill>
            <a:srgbClr val="E8F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 flipH="1">
            <a:off x="1614804" y="3184525"/>
            <a:ext cx="68897" cy="2799080"/>
          </a:xfrm>
          <a:custGeom>
            <a:avLst/>
            <a:gdLst/>
            <a:ahLst/>
            <a:cxnLst/>
            <a:rect l="l" t="t" r="r" b="b"/>
            <a:pathLst>
              <a:path h="2799079">
                <a:moveTo>
                  <a:pt x="0" y="0"/>
                </a:moveTo>
                <a:lnTo>
                  <a:pt x="0" y="2798762"/>
                </a:lnTo>
              </a:path>
            </a:pathLst>
          </a:custGeom>
          <a:ln w="12700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 flipH="1">
            <a:off x="3387912" y="3184525"/>
            <a:ext cx="193487" cy="2799080"/>
          </a:xfrm>
          <a:custGeom>
            <a:avLst/>
            <a:gdLst/>
            <a:ahLst/>
            <a:cxnLst/>
            <a:rect l="l" t="t" r="r" b="b"/>
            <a:pathLst>
              <a:path h="2799079">
                <a:moveTo>
                  <a:pt x="0" y="0"/>
                </a:moveTo>
                <a:lnTo>
                  <a:pt x="0" y="2798762"/>
                </a:lnTo>
              </a:path>
            </a:pathLst>
          </a:custGeom>
          <a:ln w="12700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 flipH="1">
            <a:off x="4698488" y="3184525"/>
            <a:ext cx="616587" cy="2191166"/>
          </a:xfrm>
          <a:custGeom>
            <a:avLst/>
            <a:gdLst/>
            <a:ahLst/>
            <a:cxnLst/>
            <a:rect l="l" t="t" r="r" b="b"/>
            <a:pathLst>
              <a:path h="2799079">
                <a:moveTo>
                  <a:pt x="0" y="0"/>
                </a:moveTo>
                <a:lnTo>
                  <a:pt x="0" y="2798762"/>
                </a:lnTo>
              </a:path>
            </a:pathLst>
          </a:custGeom>
          <a:ln w="12700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 flipH="1">
            <a:off x="6498714" y="3184525"/>
            <a:ext cx="694311" cy="2799080"/>
          </a:xfrm>
          <a:custGeom>
            <a:avLst/>
            <a:gdLst/>
            <a:ahLst/>
            <a:cxnLst/>
            <a:rect l="l" t="t" r="r" b="b"/>
            <a:pathLst>
              <a:path h="2799079">
                <a:moveTo>
                  <a:pt x="0" y="0"/>
                </a:moveTo>
                <a:lnTo>
                  <a:pt x="0" y="2798762"/>
                </a:lnTo>
              </a:path>
            </a:pathLst>
          </a:custGeom>
          <a:ln w="12700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13901" y="3184525"/>
            <a:ext cx="0" cy="2799080"/>
          </a:xfrm>
          <a:custGeom>
            <a:avLst/>
            <a:gdLst/>
            <a:ahLst/>
            <a:cxnLst/>
            <a:rect l="l" t="t" r="r" b="b"/>
            <a:pathLst>
              <a:path h="2799079">
                <a:moveTo>
                  <a:pt x="0" y="0"/>
                </a:moveTo>
                <a:lnTo>
                  <a:pt x="0" y="2798762"/>
                </a:lnTo>
              </a:path>
            </a:pathLst>
          </a:custGeom>
          <a:ln w="12700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190875"/>
            <a:ext cx="9120505" cy="0"/>
          </a:xfrm>
          <a:custGeom>
            <a:avLst/>
            <a:gdLst/>
            <a:ahLst/>
            <a:cxnLst/>
            <a:rect l="l" t="t" r="r" b="b"/>
            <a:pathLst>
              <a:path w="9120505">
                <a:moveTo>
                  <a:pt x="0" y="0"/>
                </a:moveTo>
                <a:lnTo>
                  <a:pt x="9120251" y="0"/>
                </a:lnTo>
              </a:path>
            </a:pathLst>
          </a:custGeom>
          <a:ln w="12700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31" y="613450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7462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48430" y="2819400"/>
            <a:ext cx="2376170" cy="467995"/>
          </a:xfrm>
          <a:custGeom>
            <a:avLst/>
            <a:gdLst/>
            <a:ahLst/>
            <a:cxnLst/>
            <a:rect l="l" t="t" r="r" b="b"/>
            <a:pathLst>
              <a:path w="2376170" h="467994">
                <a:moveTo>
                  <a:pt x="0" y="467868"/>
                </a:moveTo>
                <a:lnTo>
                  <a:pt x="2375916" y="467868"/>
                </a:lnTo>
                <a:lnTo>
                  <a:pt x="2375916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2294763" y="5976937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72000" y="5976937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49236" y="5976937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462" y="5976937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126601" y="5976937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13" y="6288087"/>
            <a:ext cx="9122410" cy="0"/>
          </a:xfrm>
          <a:custGeom>
            <a:avLst/>
            <a:gdLst/>
            <a:ahLst/>
            <a:cxnLst/>
            <a:rect l="l" t="t" r="r" b="b"/>
            <a:pathLst>
              <a:path w="9122410">
                <a:moveTo>
                  <a:pt x="0" y="0"/>
                </a:moveTo>
                <a:lnTo>
                  <a:pt x="91218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799" y="5454650"/>
            <a:ext cx="1857755" cy="1288795"/>
          </a:xfrm>
          <a:custGeom>
            <a:avLst/>
            <a:gdLst/>
            <a:ahLst/>
            <a:cxnLst/>
            <a:rect l="l" t="t" r="r" b="b"/>
            <a:pathLst>
              <a:path w="2266315" h="440690">
                <a:moveTo>
                  <a:pt x="0" y="440435"/>
                </a:moveTo>
                <a:lnTo>
                  <a:pt x="2266188" y="440435"/>
                </a:lnTo>
                <a:lnTo>
                  <a:pt x="2266188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solidFill>
            <a:srgbClr val="FCD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384" y="5434112"/>
            <a:ext cx="1884172" cy="1321236"/>
          </a:xfrm>
          <a:custGeom>
            <a:avLst/>
            <a:gdLst/>
            <a:ahLst/>
            <a:cxnLst/>
            <a:rect l="l" t="t" r="r" b="b"/>
            <a:pathLst>
              <a:path w="2266315" h="440690">
                <a:moveTo>
                  <a:pt x="0" y="440435"/>
                </a:moveTo>
                <a:lnTo>
                  <a:pt x="2266188" y="440435"/>
                </a:lnTo>
                <a:lnTo>
                  <a:pt x="2266188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21382" y="5454650"/>
            <a:ext cx="2422018" cy="1256257"/>
          </a:xfrm>
          <a:custGeom>
            <a:avLst/>
            <a:gdLst/>
            <a:ahLst/>
            <a:cxnLst/>
            <a:rect l="l" t="t" r="r" b="b"/>
            <a:pathLst>
              <a:path w="2232660" h="447040">
                <a:moveTo>
                  <a:pt x="0" y="446531"/>
                </a:moveTo>
                <a:lnTo>
                  <a:pt x="2232660" y="446531"/>
                </a:lnTo>
                <a:lnTo>
                  <a:pt x="2232660" y="0"/>
                </a:lnTo>
                <a:lnTo>
                  <a:pt x="0" y="0"/>
                </a:lnTo>
                <a:lnTo>
                  <a:pt x="0" y="446531"/>
                </a:lnTo>
                <a:close/>
              </a:path>
            </a:pathLst>
          </a:custGeom>
          <a:solidFill>
            <a:srgbClr val="FFF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43400" y="5434112"/>
            <a:ext cx="2438400" cy="1321236"/>
          </a:xfrm>
          <a:custGeom>
            <a:avLst/>
            <a:gdLst/>
            <a:ahLst/>
            <a:cxnLst/>
            <a:rect l="l" t="t" r="r" b="b"/>
            <a:pathLst>
              <a:path w="2268220" h="448309">
                <a:moveTo>
                  <a:pt x="0" y="448055"/>
                </a:moveTo>
                <a:lnTo>
                  <a:pt x="2267712" y="448055"/>
                </a:lnTo>
                <a:lnTo>
                  <a:pt x="2267712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81800" y="5438774"/>
            <a:ext cx="2323083" cy="1316573"/>
          </a:xfrm>
          <a:custGeom>
            <a:avLst/>
            <a:gdLst/>
            <a:ahLst/>
            <a:cxnLst/>
            <a:rect l="l" t="t" r="r" b="b"/>
            <a:pathLst>
              <a:path w="2245359" h="449579">
                <a:moveTo>
                  <a:pt x="0" y="449580"/>
                </a:moveTo>
                <a:lnTo>
                  <a:pt x="2244852" y="449580"/>
                </a:lnTo>
                <a:lnTo>
                  <a:pt x="2244852" y="0"/>
                </a:lnTo>
                <a:lnTo>
                  <a:pt x="0" y="0"/>
                </a:lnTo>
                <a:lnTo>
                  <a:pt x="0" y="4495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39461" y="574675"/>
            <a:ext cx="855344" cy="339725"/>
          </a:xfrm>
          <a:custGeom>
            <a:avLst/>
            <a:gdLst/>
            <a:ahLst/>
            <a:cxnLst/>
            <a:rect l="l" t="t" r="r" b="b"/>
            <a:pathLst>
              <a:path w="855345" h="339725">
                <a:moveTo>
                  <a:pt x="512978" y="298704"/>
                </a:moveTo>
                <a:lnTo>
                  <a:pt x="85496" y="298704"/>
                </a:lnTo>
                <a:lnTo>
                  <a:pt x="128244" y="301264"/>
                </a:lnTo>
                <a:lnTo>
                  <a:pt x="170992" y="308945"/>
                </a:lnTo>
                <a:lnTo>
                  <a:pt x="256489" y="329427"/>
                </a:lnTo>
                <a:lnTo>
                  <a:pt x="299237" y="337108"/>
                </a:lnTo>
                <a:lnTo>
                  <a:pt x="341985" y="339669"/>
                </a:lnTo>
                <a:lnTo>
                  <a:pt x="384733" y="334548"/>
                </a:lnTo>
                <a:lnTo>
                  <a:pt x="470230" y="303824"/>
                </a:lnTo>
                <a:lnTo>
                  <a:pt x="512978" y="298704"/>
                </a:lnTo>
                <a:close/>
              </a:path>
              <a:path w="855345" h="339725">
                <a:moveTo>
                  <a:pt x="854963" y="298704"/>
                </a:moveTo>
                <a:lnTo>
                  <a:pt x="512978" y="298704"/>
                </a:lnTo>
                <a:lnTo>
                  <a:pt x="555726" y="301264"/>
                </a:lnTo>
                <a:lnTo>
                  <a:pt x="598474" y="308945"/>
                </a:lnTo>
                <a:lnTo>
                  <a:pt x="683971" y="329427"/>
                </a:lnTo>
                <a:lnTo>
                  <a:pt x="726719" y="337108"/>
                </a:lnTo>
                <a:lnTo>
                  <a:pt x="769467" y="339669"/>
                </a:lnTo>
                <a:lnTo>
                  <a:pt x="812215" y="334548"/>
                </a:lnTo>
                <a:lnTo>
                  <a:pt x="854963" y="319186"/>
                </a:lnTo>
                <a:lnTo>
                  <a:pt x="854963" y="298704"/>
                </a:lnTo>
                <a:close/>
              </a:path>
              <a:path w="855345" h="339725">
                <a:moveTo>
                  <a:pt x="85496" y="0"/>
                </a:moveTo>
                <a:lnTo>
                  <a:pt x="42748" y="5120"/>
                </a:lnTo>
                <a:lnTo>
                  <a:pt x="0" y="20482"/>
                </a:lnTo>
                <a:lnTo>
                  <a:pt x="0" y="319186"/>
                </a:lnTo>
                <a:lnTo>
                  <a:pt x="42748" y="303824"/>
                </a:lnTo>
                <a:lnTo>
                  <a:pt x="85496" y="298704"/>
                </a:lnTo>
                <a:lnTo>
                  <a:pt x="854963" y="298704"/>
                </a:lnTo>
                <a:lnTo>
                  <a:pt x="854963" y="40965"/>
                </a:lnTo>
                <a:lnTo>
                  <a:pt x="341985" y="40965"/>
                </a:lnTo>
                <a:lnTo>
                  <a:pt x="299237" y="38404"/>
                </a:lnTo>
                <a:lnTo>
                  <a:pt x="256489" y="30723"/>
                </a:lnTo>
                <a:lnTo>
                  <a:pt x="170992" y="10241"/>
                </a:lnTo>
                <a:lnTo>
                  <a:pt x="128244" y="2560"/>
                </a:lnTo>
                <a:lnTo>
                  <a:pt x="85496" y="0"/>
                </a:lnTo>
                <a:close/>
              </a:path>
              <a:path w="855345" h="339725">
                <a:moveTo>
                  <a:pt x="512978" y="0"/>
                </a:moveTo>
                <a:lnTo>
                  <a:pt x="470230" y="5120"/>
                </a:lnTo>
                <a:lnTo>
                  <a:pt x="384733" y="35844"/>
                </a:lnTo>
                <a:lnTo>
                  <a:pt x="341985" y="40965"/>
                </a:lnTo>
                <a:lnTo>
                  <a:pt x="769467" y="40965"/>
                </a:lnTo>
                <a:lnTo>
                  <a:pt x="726719" y="38404"/>
                </a:lnTo>
                <a:lnTo>
                  <a:pt x="683971" y="30723"/>
                </a:lnTo>
                <a:lnTo>
                  <a:pt x="598474" y="10241"/>
                </a:lnTo>
                <a:lnTo>
                  <a:pt x="555726" y="2560"/>
                </a:lnTo>
                <a:lnTo>
                  <a:pt x="512978" y="0"/>
                </a:lnTo>
                <a:close/>
              </a:path>
              <a:path w="855345" h="339725">
                <a:moveTo>
                  <a:pt x="854963" y="20482"/>
                </a:moveTo>
                <a:lnTo>
                  <a:pt x="812215" y="35844"/>
                </a:lnTo>
                <a:lnTo>
                  <a:pt x="769467" y="40965"/>
                </a:lnTo>
                <a:lnTo>
                  <a:pt x="854963" y="40965"/>
                </a:lnTo>
                <a:lnTo>
                  <a:pt x="854963" y="2048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39461" y="574675"/>
            <a:ext cx="855344" cy="339725"/>
          </a:xfrm>
          <a:custGeom>
            <a:avLst/>
            <a:gdLst/>
            <a:ahLst/>
            <a:cxnLst/>
            <a:rect l="l" t="t" r="r" b="b"/>
            <a:pathLst>
              <a:path w="855345" h="339725">
                <a:moveTo>
                  <a:pt x="0" y="20482"/>
                </a:moveTo>
                <a:lnTo>
                  <a:pt x="42748" y="5120"/>
                </a:lnTo>
                <a:lnTo>
                  <a:pt x="85496" y="0"/>
                </a:lnTo>
                <a:lnTo>
                  <a:pt x="128244" y="2560"/>
                </a:lnTo>
                <a:lnTo>
                  <a:pt x="170992" y="10241"/>
                </a:lnTo>
                <a:lnTo>
                  <a:pt x="213740" y="20482"/>
                </a:lnTo>
                <a:lnTo>
                  <a:pt x="256489" y="30723"/>
                </a:lnTo>
                <a:lnTo>
                  <a:pt x="299237" y="38404"/>
                </a:lnTo>
                <a:lnTo>
                  <a:pt x="341985" y="40965"/>
                </a:lnTo>
                <a:lnTo>
                  <a:pt x="384733" y="35844"/>
                </a:lnTo>
                <a:lnTo>
                  <a:pt x="427482" y="20482"/>
                </a:lnTo>
                <a:lnTo>
                  <a:pt x="470230" y="5120"/>
                </a:lnTo>
                <a:lnTo>
                  <a:pt x="512978" y="0"/>
                </a:lnTo>
                <a:lnTo>
                  <a:pt x="555726" y="2560"/>
                </a:lnTo>
                <a:lnTo>
                  <a:pt x="598474" y="10241"/>
                </a:lnTo>
                <a:lnTo>
                  <a:pt x="641222" y="20482"/>
                </a:lnTo>
                <a:lnTo>
                  <a:pt x="683971" y="30723"/>
                </a:lnTo>
                <a:lnTo>
                  <a:pt x="726719" y="38404"/>
                </a:lnTo>
                <a:lnTo>
                  <a:pt x="769467" y="40965"/>
                </a:lnTo>
                <a:lnTo>
                  <a:pt x="812215" y="35844"/>
                </a:lnTo>
                <a:lnTo>
                  <a:pt x="854963" y="20482"/>
                </a:lnTo>
                <a:lnTo>
                  <a:pt x="854963" y="319186"/>
                </a:lnTo>
                <a:lnTo>
                  <a:pt x="812215" y="334548"/>
                </a:lnTo>
                <a:lnTo>
                  <a:pt x="769467" y="339669"/>
                </a:lnTo>
                <a:lnTo>
                  <a:pt x="726719" y="337108"/>
                </a:lnTo>
                <a:lnTo>
                  <a:pt x="683971" y="329427"/>
                </a:lnTo>
                <a:lnTo>
                  <a:pt x="641223" y="319186"/>
                </a:lnTo>
                <a:lnTo>
                  <a:pt x="598474" y="308945"/>
                </a:lnTo>
                <a:lnTo>
                  <a:pt x="555726" y="301264"/>
                </a:lnTo>
                <a:lnTo>
                  <a:pt x="512978" y="298704"/>
                </a:lnTo>
                <a:lnTo>
                  <a:pt x="470230" y="303824"/>
                </a:lnTo>
                <a:lnTo>
                  <a:pt x="427482" y="319186"/>
                </a:lnTo>
                <a:lnTo>
                  <a:pt x="384733" y="334548"/>
                </a:lnTo>
                <a:lnTo>
                  <a:pt x="341985" y="339669"/>
                </a:lnTo>
                <a:lnTo>
                  <a:pt x="299237" y="337108"/>
                </a:lnTo>
                <a:lnTo>
                  <a:pt x="256489" y="329427"/>
                </a:lnTo>
                <a:lnTo>
                  <a:pt x="213741" y="319186"/>
                </a:lnTo>
                <a:lnTo>
                  <a:pt x="170992" y="308945"/>
                </a:lnTo>
                <a:lnTo>
                  <a:pt x="128244" y="301264"/>
                </a:lnTo>
                <a:lnTo>
                  <a:pt x="85496" y="298704"/>
                </a:lnTo>
                <a:lnTo>
                  <a:pt x="42748" y="303824"/>
                </a:lnTo>
                <a:lnTo>
                  <a:pt x="0" y="319186"/>
                </a:lnTo>
                <a:lnTo>
                  <a:pt x="0" y="20482"/>
                </a:lnTo>
                <a:close/>
              </a:path>
            </a:pathLst>
          </a:custGeom>
          <a:ln w="25908">
            <a:solidFill>
              <a:srgbClr val="000000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65559" y="497586"/>
            <a:ext cx="3365755" cy="399415"/>
          </a:xfrm>
          <a:custGeom>
            <a:avLst/>
            <a:gdLst/>
            <a:ahLst/>
            <a:cxnLst/>
            <a:rect l="l" t="t" r="r" b="b"/>
            <a:pathLst>
              <a:path w="4767580" h="399415">
                <a:moveTo>
                  <a:pt x="4700524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4700524" y="399288"/>
                </a:lnTo>
                <a:lnTo>
                  <a:pt x="4726406" y="394051"/>
                </a:lnTo>
                <a:lnTo>
                  <a:pt x="4747561" y="379777"/>
                </a:lnTo>
                <a:lnTo>
                  <a:pt x="4761835" y="358622"/>
                </a:lnTo>
                <a:lnTo>
                  <a:pt x="4767072" y="332740"/>
                </a:lnTo>
                <a:lnTo>
                  <a:pt x="4767072" y="66548"/>
                </a:lnTo>
                <a:lnTo>
                  <a:pt x="4761835" y="40665"/>
                </a:lnTo>
                <a:lnTo>
                  <a:pt x="4747561" y="19510"/>
                </a:lnTo>
                <a:lnTo>
                  <a:pt x="4726406" y="5236"/>
                </a:lnTo>
                <a:lnTo>
                  <a:pt x="4700524" y="0"/>
                </a:lnTo>
                <a:close/>
              </a:path>
            </a:pathLst>
          </a:custGeom>
          <a:solidFill>
            <a:srgbClr val="CC66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25" name="object 125"/>
          <p:cNvSpPr/>
          <p:nvPr/>
        </p:nvSpPr>
        <p:spPr>
          <a:xfrm>
            <a:off x="3422522" y="44399"/>
            <a:ext cx="3365755" cy="399415"/>
          </a:xfrm>
          <a:custGeom>
            <a:avLst/>
            <a:gdLst/>
            <a:ahLst/>
            <a:cxnLst/>
            <a:rect l="l" t="t" r="r" b="b"/>
            <a:pathLst>
              <a:path w="4767580" h="399415">
                <a:moveTo>
                  <a:pt x="0" y="66548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8" y="0"/>
                </a:lnTo>
                <a:lnTo>
                  <a:pt x="4700524" y="0"/>
                </a:lnTo>
                <a:lnTo>
                  <a:pt x="4726406" y="5236"/>
                </a:lnTo>
                <a:lnTo>
                  <a:pt x="4747561" y="19510"/>
                </a:lnTo>
                <a:lnTo>
                  <a:pt x="4761835" y="40665"/>
                </a:lnTo>
                <a:lnTo>
                  <a:pt x="4767072" y="66548"/>
                </a:lnTo>
                <a:lnTo>
                  <a:pt x="4767072" y="332740"/>
                </a:lnTo>
                <a:lnTo>
                  <a:pt x="4761835" y="358622"/>
                </a:lnTo>
                <a:lnTo>
                  <a:pt x="4747561" y="379777"/>
                </a:lnTo>
                <a:lnTo>
                  <a:pt x="4726406" y="394051"/>
                </a:lnTo>
                <a:lnTo>
                  <a:pt x="4700524" y="399288"/>
                </a:lnTo>
                <a:lnTo>
                  <a:pt x="66548" y="399288"/>
                </a:lnTo>
                <a:lnTo>
                  <a:pt x="40665" y="394051"/>
                </a:lnTo>
                <a:lnTo>
                  <a:pt x="19510" y="379777"/>
                </a:lnTo>
                <a:lnTo>
                  <a:pt x="5236" y="358622"/>
                </a:lnTo>
                <a:lnTo>
                  <a:pt x="0" y="332740"/>
                </a:lnTo>
                <a:lnTo>
                  <a:pt x="0" y="6654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ชื่อเรื่อง 127"/>
          <p:cNvSpPr>
            <a:spLocks noGrp="1"/>
          </p:cNvSpPr>
          <p:nvPr>
            <p:ph type="title"/>
          </p:nvPr>
        </p:nvSpPr>
        <p:spPr>
          <a:xfrm>
            <a:off x="3704173" y="40154"/>
            <a:ext cx="3065079" cy="430887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กลุ่มวัยผู้สูงอายุ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13182" y="621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TH SarabunPSK" pitchFamily="34" charset="-34"/>
                <a:cs typeface="TH SarabunPSK" pitchFamily="34" charset="-34"/>
              </a:rPr>
              <a:t>สถานการณ์ปีงบประมาณ 2562</a:t>
            </a:r>
            <a:endParaRPr lang="th-TH" sz="18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52400" y="982520"/>
            <a:ext cx="328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มีผู้สูงอายุ ร้อยละ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16.90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เขต 16.19 / ประเทศ 18.70)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9511" y="1309419"/>
            <a:ext cx="349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การคัดกรอง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ADL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ติดสังคม ร้อยละ 96.48 ติดบ้าน / ติดเตียง 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ร้อยละ 3.52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2400" y="188526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พฤติกรรมสุขภาพที่พึงประสงค์ ร้อยละ 16.10 (เขต 14.6 / 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ประเทศ 26.0)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400" y="2452419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LCT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ผ่านเกณฑ์ ร้อยละ 69.23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400" y="278564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Care Manager 125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คน /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Care Giver 792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คน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64026" y="851118"/>
            <a:ext cx="31847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1. การส่งเสริมกลุ่ม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Active Aging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ยังดำเนินการน้อย / 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ชมรมผู้สูงอายุดำเนินการไม่ชัดเจน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2. ประเด็นในการขับเคลื่อนตำบล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LCT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ไม่ผ่านเกณฑ์ คือ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ชมรมผู้สูงอายุ และการจัดบริการ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ทันต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สุขภาพดำเนิน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การไม่ชัดเจน / การเบิกจ่ายงบกองทุน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ยังไม่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ครอบคลุม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3. ผู้สูงอายุมีพฤติกรรมสุขภาพที่พึงประสงค์ค่อนข้างต่ำ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46900" y="1332450"/>
            <a:ext cx="202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ผู้สูงอายุสุขภาพดี ดูแลตนเองได้ และมีคุณภาพชีวิตที่ดี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34175" y="1941493"/>
            <a:ext cx="238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- พฤติกรรมสุขภาพที่พึงประสงค์ ร้อยละ 60</a:t>
            </a:r>
          </a:p>
          <a:p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- ตำบล </a:t>
            </a:r>
            <a:r>
              <a:rPr lang="en-US" sz="1500" dirty="0" smtClean="0">
                <a:latin typeface="TH SarabunPSK" pitchFamily="34" charset="-34"/>
                <a:cs typeface="TH SarabunPSK" pitchFamily="34" charset="-34"/>
              </a:rPr>
              <a:t>LCT</a:t>
            </a:r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 ผ่านเกณฑ์ ร้อยละ 80</a:t>
            </a:r>
          </a:p>
          <a:p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- ผู้สูงอายุที่มีภาวะพึ่งพิงได้รับการดูแลตาม </a:t>
            </a:r>
            <a:endParaRPr lang="en-US" sz="15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500" dirty="0" smtClean="0">
                <a:latin typeface="TH SarabunPSK" pitchFamily="34" charset="-34"/>
                <a:cs typeface="TH SarabunPSK" pitchFamily="34" charset="-34"/>
              </a:rPr>
              <a:t>  CP </a:t>
            </a:r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ร้อยละ 80</a:t>
            </a:r>
            <a:endParaRPr lang="th-TH" sz="15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object 41"/>
          <p:cNvSpPr/>
          <p:nvPr/>
        </p:nvSpPr>
        <p:spPr>
          <a:xfrm>
            <a:off x="-6603" y="3213101"/>
            <a:ext cx="1690304" cy="2197100"/>
          </a:xfrm>
          <a:custGeom>
            <a:avLst/>
            <a:gdLst/>
            <a:ahLst/>
            <a:cxnLst/>
            <a:rect l="l" t="t" r="r" b="b"/>
            <a:pathLst>
              <a:path w="2615565" h="2956560">
                <a:moveTo>
                  <a:pt x="0" y="2956305"/>
                </a:moveTo>
                <a:lnTo>
                  <a:pt x="2615057" y="2956305"/>
                </a:lnTo>
                <a:lnTo>
                  <a:pt x="2615057" y="0"/>
                </a:lnTo>
                <a:lnTo>
                  <a:pt x="0" y="0"/>
                </a:lnTo>
                <a:lnTo>
                  <a:pt x="0" y="2956305"/>
                </a:lnTo>
                <a:close/>
              </a:path>
            </a:pathLst>
          </a:custGeom>
          <a:solidFill>
            <a:srgbClr val="E8F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76201" y="3283803"/>
            <a:ext cx="1538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P. :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เครือข่าย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- คณะกรรมการ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LCT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ฯ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สภาผู้สูงอายุฯ สาขา จ.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พมจ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ท้องถิ่นจังหวัด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อบจ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ชมรมผู้สูงอายุ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object 41"/>
          <p:cNvSpPr/>
          <p:nvPr/>
        </p:nvSpPr>
        <p:spPr>
          <a:xfrm>
            <a:off x="1710945" y="3200401"/>
            <a:ext cx="1870454" cy="2057400"/>
          </a:xfrm>
          <a:custGeom>
            <a:avLst/>
            <a:gdLst/>
            <a:ahLst/>
            <a:cxnLst/>
            <a:rect l="l" t="t" r="r" b="b"/>
            <a:pathLst>
              <a:path w="2615565" h="2956560">
                <a:moveTo>
                  <a:pt x="0" y="2956305"/>
                </a:moveTo>
                <a:lnTo>
                  <a:pt x="2615057" y="2956305"/>
                </a:lnTo>
                <a:lnTo>
                  <a:pt x="2615057" y="0"/>
                </a:lnTo>
                <a:lnTo>
                  <a:pt x="0" y="0"/>
                </a:lnTo>
                <a:lnTo>
                  <a:pt x="0" y="2956305"/>
                </a:lnTo>
                <a:close/>
              </a:path>
            </a:pathLst>
          </a:custGeom>
          <a:solidFill>
            <a:srgbClr val="E8F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1752600" y="3283803"/>
            <a:ext cx="1538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I.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ขับเคลื่อนผ่าน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- คณะกรรมการ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LCT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ฯ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กองทุน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ฯ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พชอ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พชต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กองทุนตำบล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19197" y="3282950"/>
            <a:ext cx="1538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R. :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ขับเคลื่อนผ่าน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- ชุดสิทธิประโยชน์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 หลักประกันสุขภาพ </a:t>
            </a:r>
          </a:p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แห่งชาติ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10200" y="3282950"/>
            <a:ext cx="1538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A. :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- สร้างกระแสผ่านสังคมออนไลน์/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ผู้สูงอายุสุขภาพดี ดูแลตนเองได้และมีคุณภาพชีวิตที่ดี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สื่อสารผ่านการประชุม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ชมรมผู้สูงอายุ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65162" y="3276600"/>
            <a:ext cx="177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B. :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พัฒนาศักยภาพบุคลากรเครือข่าย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ได้แก่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CM CG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ชมรมผู้สูงอายุ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 พัฒนาศักยภาพเจ้าหน้าที่สาธารณสุข เรื่อง การส่งเสริมสุขภาพผู้สูงอายุ/ธรรมนูญสุขภาพพระสงฆ์/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ทันต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สุขภาพ</a:t>
            </a:r>
          </a:p>
        </p:txBody>
      </p:sp>
      <p:sp>
        <p:nvSpPr>
          <p:cNvPr id="88" name="object 11"/>
          <p:cNvSpPr txBox="1"/>
          <p:nvPr/>
        </p:nvSpPr>
        <p:spPr>
          <a:xfrm>
            <a:off x="845502" y="217043"/>
            <a:ext cx="62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 smtClean="0">
                <a:latin typeface="Gill Sans MT"/>
                <a:cs typeface="Gill Sans MT"/>
              </a:rPr>
              <a:t>Now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00" name="object 11"/>
          <p:cNvSpPr txBox="1"/>
          <p:nvPr/>
        </p:nvSpPr>
        <p:spPr>
          <a:xfrm>
            <a:off x="5023484" y="624577"/>
            <a:ext cx="539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 smtClean="0">
                <a:latin typeface="Gill Sans MT"/>
                <a:cs typeface="Gill Sans MT"/>
              </a:rPr>
              <a:t>GAP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7462" y="5119419"/>
            <a:ext cx="1903920" cy="304800"/>
          </a:xfrm>
          <a:custGeom>
            <a:avLst/>
            <a:gdLst/>
            <a:ahLst/>
            <a:cxnLst/>
            <a:rect l="l" t="t" r="r" b="b"/>
            <a:pathLst>
              <a:path w="2277745" h="304800">
                <a:moveTo>
                  <a:pt x="0" y="304800"/>
                </a:moveTo>
                <a:lnTo>
                  <a:pt x="2277237" y="304800"/>
                </a:lnTo>
                <a:lnTo>
                  <a:pt x="2277237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7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1382" y="5119419"/>
            <a:ext cx="2429257" cy="304800"/>
          </a:xfrm>
          <a:custGeom>
            <a:avLst/>
            <a:gdLst/>
            <a:ahLst/>
            <a:cxnLst/>
            <a:rect l="l" t="t" r="r" b="b"/>
            <a:pathLst>
              <a:path w="2277745" h="304800">
                <a:moveTo>
                  <a:pt x="0" y="304800"/>
                </a:moveTo>
                <a:lnTo>
                  <a:pt x="2277237" y="304800"/>
                </a:lnTo>
                <a:lnTo>
                  <a:pt x="2277237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D49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43400" y="5119419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277745" h="304800">
                <a:moveTo>
                  <a:pt x="0" y="304800"/>
                </a:moveTo>
                <a:lnTo>
                  <a:pt x="2277236" y="304800"/>
                </a:lnTo>
                <a:lnTo>
                  <a:pt x="227723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81800" y="5119419"/>
            <a:ext cx="2338705" cy="304800"/>
          </a:xfrm>
          <a:custGeom>
            <a:avLst/>
            <a:gdLst/>
            <a:ahLst/>
            <a:cxnLst/>
            <a:rect l="l" t="t" r="r" b="b"/>
            <a:pathLst>
              <a:path w="2277745" h="304800">
                <a:moveTo>
                  <a:pt x="0" y="304800"/>
                </a:moveTo>
                <a:lnTo>
                  <a:pt x="2277236" y="304800"/>
                </a:lnTo>
                <a:lnTo>
                  <a:pt x="227723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200" y="5067300"/>
            <a:ext cx="969771" cy="52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845869" y="5463721"/>
            <a:ext cx="2221932" cy="1268957"/>
          </a:xfrm>
          <a:custGeom>
            <a:avLst/>
            <a:gdLst/>
            <a:ahLst/>
            <a:cxnLst/>
            <a:rect l="l" t="t" r="r" b="b"/>
            <a:pathLst>
              <a:path w="2245359" h="449579">
                <a:moveTo>
                  <a:pt x="0" y="449580"/>
                </a:moveTo>
                <a:lnTo>
                  <a:pt x="2244852" y="449580"/>
                </a:lnTo>
                <a:lnTo>
                  <a:pt x="2244852" y="0"/>
                </a:lnTo>
                <a:lnTo>
                  <a:pt x="0" y="0"/>
                </a:lnTo>
                <a:lnTo>
                  <a:pt x="0" y="449580"/>
                </a:lnTo>
                <a:close/>
              </a:path>
            </a:pathLst>
          </a:custGeom>
          <a:solidFill>
            <a:srgbClr val="F5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05000" y="5435600"/>
            <a:ext cx="2438400" cy="1319748"/>
          </a:xfrm>
          <a:custGeom>
            <a:avLst/>
            <a:gdLst/>
            <a:ahLst/>
            <a:cxnLst/>
            <a:rect l="l" t="t" r="r" b="b"/>
            <a:pathLst>
              <a:path w="2232660" h="447040">
                <a:moveTo>
                  <a:pt x="0" y="446531"/>
                </a:moveTo>
                <a:lnTo>
                  <a:pt x="2232660" y="446531"/>
                </a:lnTo>
                <a:lnTo>
                  <a:pt x="2232660" y="0"/>
                </a:lnTo>
                <a:lnTo>
                  <a:pt x="0" y="0"/>
                </a:lnTo>
                <a:lnTo>
                  <a:pt x="0" y="44653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83847" y="5473116"/>
            <a:ext cx="2369378" cy="1251862"/>
          </a:xfrm>
          <a:custGeom>
            <a:avLst/>
            <a:gdLst/>
            <a:ahLst/>
            <a:cxnLst/>
            <a:rect l="l" t="t" r="r" b="b"/>
            <a:pathLst>
              <a:path w="2268220" h="448309">
                <a:moveTo>
                  <a:pt x="0" y="448055"/>
                </a:moveTo>
                <a:lnTo>
                  <a:pt x="2267712" y="448055"/>
                </a:lnTo>
                <a:lnTo>
                  <a:pt x="2267712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A9D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990600" y="5092435"/>
            <a:ext cx="104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รอบ 3 เดือน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83700" y="5081588"/>
            <a:ext cx="125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รอบ 6 เดือน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05400" y="5103281"/>
            <a:ext cx="125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รอบ 9 เดือน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89952" y="5081588"/>
            <a:ext cx="125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รอบ 12 เดือน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200" y="5541704"/>
            <a:ext cx="1832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1. สรุป และวิเคราะห์ผลงาน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2. จัดประชุม/สื่อสาร/ถ่ายทอด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สู่ผู้ปฏิบัติ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05000" y="5396805"/>
            <a:ext cx="2404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1. พัฒนาศักยภาพชมรมผู้สูงอายุ/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CG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ใหม่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2. อบรมฟื้นฟู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CM CG</a:t>
            </a:r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3. ตำบล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LCT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ผ่านเกณฑ์ ร้อยละ 75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4. ผู้สูงอายุที่มีภาวะพึ่งพิงได้รับการดูแลตาม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CP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ร้อยละ 70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5. พฤติกรรมสุขภาพที่พึงประสงค์ ร้อยละ 40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368545" y="5410200"/>
            <a:ext cx="2312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1. ตำบล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ผ่านเกณฑ์ ร้อยละ 80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2. ผู้สูงอายุที่มีภาวะพึ่งพิงได้รับการดูแล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ตาม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CP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ร้อยละ 80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3. พฤติกรรมสุขภาพที่พึงประสงค์ ร้อยละ 50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4. พื้นที่ต้นแบบ/นวัตกรรมด้านการส่งเสริม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สุขภาพผู้สูงอายุ ทุกจังหวัด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19901" y="5473005"/>
            <a:ext cx="2261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1. ตำบล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ผ่านเกณฑ์ ร้อยละ 80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2. ผู้สูงอายุที่มีภาวะพึ่งพิงได้รับการดูแล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ตาม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CP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ร้อยละ 80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3. พฤติกรรมสุขภาพที่พึงประสงค์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ร้อยละ 60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925061" y="2819400"/>
            <a:ext cx="2376170" cy="467995"/>
          </a:xfrm>
          <a:custGeom>
            <a:avLst/>
            <a:gdLst/>
            <a:ahLst/>
            <a:cxnLst/>
            <a:rect l="l" t="t" r="r" b="b"/>
            <a:pathLst>
              <a:path w="2376170" h="467994">
                <a:moveTo>
                  <a:pt x="0" y="467868"/>
                </a:moveTo>
                <a:lnTo>
                  <a:pt x="2375916" y="467868"/>
                </a:lnTo>
                <a:lnTo>
                  <a:pt x="2375916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ชื่อเรื่อง 127"/>
          <p:cNvSpPr txBox="1">
            <a:spLocks/>
          </p:cNvSpPr>
          <p:nvPr/>
        </p:nvSpPr>
        <p:spPr>
          <a:xfrm>
            <a:off x="4106038" y="2819400"/>
            <a:ext cx="22947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PIRAB :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มาตรการสำคัญ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4851145" y="2686794"/>
            <a:ext cx="570739" cy="1977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57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062" y="1700808"/>
            <a:ext cx="9128938" cy="3600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การดำเนินงานยาเสพติดแบบบูรณาการ</a:t>
            </a:r>
            <a:r>
              <a:rPr lang="th-TH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ปีงบประมาณ ๒๕๖๒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แผนการดำเนินงาน</a:t>
            </a:r>
            <a:r>
              <a:rPr lang="th-TH" sz="4000" b="1" dirty="0" err="1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ยาเสพติด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b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ปีงบประมาณ</a:t>
            </a: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๒๕๖๓</a:t>
            </a:r>
            <a:r>
              <a:rPr lang="en-US" sz="4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en-US" sz="4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endParaRPr lang="th-TH" sz="4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0126" y="5873837"/>
            <a:ext cx="584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สำนักงานสาธารณสุขจังหวัดปราจีนบุรี</a:t>
            </a:r>
          </a:p>
        </p:txBody>
      </p:sp>
      <p:pic>
        <p:nvPicPr>
          <p:cNvPr id="1027" name="Picture 3" descr="C:\Users\HP\Desktop\LOGO\1.โลโก้หน่วยงานเครืยข่าย ปี 60(ใหม่)\สธ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80996"/>
            <a:ext cx="962893" cy="962893"/>
          </a:xfrm>
          <a:prstGeom prst="rect">
            <a:avLst/>
          </a:prstGeom>
          <a:noFill/>
        </p:spPr>
      </p:pic>
      <p:pic>
        <p:nvPicPr>
          <p:cNvPr id="1028" name="Picture 4" descr="C:\Users\HP\Desktop\LOGO\1.โลโก้หน่วยงานเครืยข่าย ปี 60(ใหม่)\TO BE NUMBER 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4787" y="492543"/>
            <a:ext cx="985566" cy="846311"/>
          </a:xfrm>
          <a:prstGeom prst="rect">
            <a:avLst/>
          </a:prstGeom>
          <a:noFill/>
        </p:spPr>
      </p:pic>
      <p:pic>
        <p:nvPicPr>
          <p:cNvPr id="1029" name="Picture 5" descr="C:\Users\HP\Desktop\LOGO\1.โลโก้หน่วยงานเครืยข่าย ปี 60(ใหม่)\ปปส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4754" y="294267"/>
            <a:ext cx="1246908" cy="1242864"/>
          </a:xfrm>
          <a:prstGeom prst="rect">
            <a:avLst/>
          </a:prstGeom>
          <a:noFill/>
        </p:spPr>
      </p:pic>
      <p:pic>
        <p:nvPicPr>
          <p:cNvPr id="1030" name="Picture 6" descr="C:\Users\HP\Desktop\LOGO\1.โลโก้หน่วยงานเครืยข่าย ปี 60(ใหม่)\มทบ.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9808" y="400446"/>
            <a:ext cx="934748" cy="1030503"/>
          </a:xfrm>
          <a:prstGeom prst="rect">
            <a:avLst/>
          </a:prstGeom>
          <a:noFill/>
        </p:spPr>
      </p:pic>
      <p:pic>
        <p:nvPicPr>
          <p:cNvPr id="1031" name="Picture 7" descr="C:\Users\HP\Desktop\LOGO\1.โลโก้หน่วยงานเครืยข่าย ปี 60(ใหม่)\มหาดไทย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490"/>
            <a:ext cx="914399" cy="914399"/>
          </a:xfrm>
          <a:prstGeom prst="rect">
            <a:avLst/>
          </a:prstGeom>
          <a:noFill/>
        </p:spPr>
      </p:pic>
      <p:pic>
        <p:nvPicPr>
          <p:cNvPr id="1032" name="Picture 8" descr="C:\Users\HP\Desktop\LOGO\1.โลโก้หน่วยงานเครืยข่าย ปี 60(ใหม่)\ยุติธรรม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326" y="294267"/>
            <a:ext cx="1276629" cy="119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2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347"/>
          <p:cNvSpPr>
            <a:spLocks noChangeArrowheads="1"/>
          </p:cNvSpPr>
          <p:nvPr/>
        </p:nvSpPr>
        <p:spPr bwMode="auto">
          <a:xfrm>
            <a:off x="1475656" y="-23958"/>
            <a:ext cx="4745667" cy="5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6683" tIns="46683" rIns="46683" bIns="46683" anchor="ctr">
            <a:spAutoFit/>
          </a:bodyPr>
          <a:lstStyle/>
          <a:p>
            <a:pPr algn="ctr" defTabSz="703402"/>
            <a:r>
              <a:rPr lang="en-US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Drug Addict</a:t>
            </a:r>
            <a:endParaRPr lang="th-TH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  <a:sym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948264" y="263769"/>
            <a:ext cx="2195736" cy="70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="" xmlns:a16="http://schemas.microsoft.com/office/drawing/2014/main" id="{D90480D2-3036-475A-8DF5-E7D5419B0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297943"/>
              </p:ext>
            </p:extLst>
          </p:nvPr>
        </p:nvGraphicFramePr>
        <p:xfrm>
          <a:off x="68196" y="624668"/>
          <a:ext cx="9075804" cy="599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7">
            <a:extLst>
              <a:ext uri="{FF2B5EF4-FFF2-40B4-BE49-F238E27FC236}">
                <a16:creationId xmlns="" xmlns:a16="http://schemas.microsoft.com/office/drawing/2014/main" id="{66C12EF2-8C26-4B47-9DE6-F5397FAF1F7C}"/>
              </a:ext>
            </a:extLst>
          </p:cNvPr>
          <p:cNvSpPr txBox="1"/>
          <p:nvPr/>
        </p:nvSpPr>
        <p:spPr>
          <a:xfrm>
            <a:off x="35496" y="88878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ร้อยละผู้ติดยาเสพติดที่บำบัดครบตามเกณฑ์ที่กำหนดได้รับการติดตามต่อเนื่อง ๑ ปี (</a:t>
            </a:r>
            <a:r>
              <a:rPr lang="en-US" sz="2400" b="1" dirty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Retention rate</a:t>
            </a:r>
            <a:r>
              <a:rPr lang="th-TH" sz="2400" b="1" dirty="0" smtClean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) เขตสุขภาพที่ 6</a:t>
            </a:r>
            <a:endParaRPr lang="th-TH" sz="2400" b="1" dirty="0">
              <a:solidFill>
                <a:srgbClr val="7030A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8A3A8536-67C4-467A-B3D9-6ACBC49D2F09}"/>
              </a:ext>
            </a:extLst>
          </p:cNvPr>
          <p:cNvSpPr txBox="1"/>
          <p:nvPr/>
        </p:nvSpPr>
        <p:spPr>
          <a:xfrm>
            <a:off x="1141923" y="6389325"/>
            <a:ext cx="777686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ระบบข้อมูลการบำบัดรักษาและฟื้นฟูผู้ติดยาเสพติดของประเทศ(บสต.)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</a:t>
            </a: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30 กันยายน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2562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="" xmlns:a16="http://schemas.microsoft.com/office/drawing/2014/main" id="{C1952B8C-24D9-476F-8EC2-0B23179BF3F8}"/>
              </a:ext>
            </a:extLst>
          </p:cNvPr>
          <p:cNvSpPr txBox="1"/>
          <p:nvPr/>
        </p:nvSpPr>
        <p:spPr>
          <a:xfrm>
            <a:off x="6336196" y="97085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≥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20</a:t>
            </a:r>
            <a:endParaRPr lang="th-TH" sz="4400" b="1" dirty="0">
              <a:solidFill>
                <a:srgbClr val="FF000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8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347"/>
          <p:cNvSpPr>
            <a:spLocks noChangeArrowheads="1"/>
          </p:cNvSpPr>
          <p:nvPr/>
        </p:nvSpPr>
        <p:spPr bwMode="auto">
          <a:xfrm>
            <a:off x="1475656" y="-23958"/>
            <a:ext cx="4745667" cy="5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6683" tIns="46683" rIns="46683" bIns="46683" anchor="ctr">
            <a:spAutoFit/>
          </a:bodyPr>
          <a:lstStyle/>
          <a:p>
            <a:pPr algn="ctr" defTabSz="703402"/>
            <a:r>
              <a:rPr lang="en-US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Drug Addict</a:t>
            </a:r>
            <a:endParaRPr lang="th-TH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  <a:sym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948264" y="263769"/>
            <a:ext cx="2195736" cy="70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="" xmlns:a16="http://schemas.microsoft.com/office/drawing/2014/main" id="{D90480D2-3036-475A-8DF5-E7D5419B0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711450"/>
              </p:ext>
            </p:extLst>
          </p:nvPr>
        </p:nvGraphicFramePr>
        <p:xfrm>
          <a:off x="68196" y="770643"/>
          <a:ext cx="8731454" cy="599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7">
            <a:extLst>
              <a:ext uri="{FF2B5EF4-FFF2-40B4-BE49-F238E27FC236}">
                <a16:creationId xmlns="" xmlns:a16="http://schemas.microsoft.com/office/drawing/2014/main" id="{66C12EF2-8C26-4B47-9DE6-F5397FAF1F7C}"/>
              </a:ext>
            </a:extLst>
          </p:cNvPr>
          <p:cNvSpPr txBox="1"/>
          <p:nvPr/>
        </p:nvSpPr>
        <p:spPr>
          <a:xfrm>
            <a:off x="35496" y="88878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ร้อยละผู้ติดยาเสพติดที่บำบัดครบตามเกณฑ์ที่กำหนดได้รับการติดตามต่อเนื่อง ๑ ปี (</a:t>
            </a:r>
            <a:r>
              <a:rPr lang="en-US" sz="2400" b="1" dirty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Retention rate</a:t>
            </a:r>
            <a:r>
              <a:rPr lang="th-TH" sz="2400" b="1" dirty="0" smtClean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) จังหวัดปราจีนบุรี</a:t>
            </a:r>
            <a:endParaRPr lang="th-TH" sz="2400" b="1" dirty="0">
              <a:solidFill>
                <a:srgbClr val="7030A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8A3A8536-67C4-467A-B3D9-6ACBC49D2F09}"/>
              </a:ext>
            </a:extLst>
          </p:cNvPr>
          <p:cNvSpPr txBox="1"/>
          <p:nvPr/>
        </p:nvSpPr>
        <p:spPr>
          <a:xfrm>
            <a:off x="899592" y="6045350"/>
            <a:ext cx="777686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ระบบข้อมูลการบำบัดรักษาและฟื้นฟูผู้ติดยาเสพติดของประเทศ(บสต.)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</a:t>
            </a: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30 กันยายน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2562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="" xmlns:a16="http://schemas.microsoft.com/office/drawing/2014/main" id="{C1952B8C-24D9-476F-8EC2-0B23179BF3F8}"/>
              </a:ext>
            </a:extLst>
          </p:cNvPr>
          <p:cNvSpPr txBox="1"/>
          <p:nvPr/>
        </p:nvSpPr>
        <p:spPr>
          <a:xfrm>
            <a:off x="6336196" y="97085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≥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20</a:t>
            </a:r>
            <a:endParaRPr lang="th-TH" sz="4400" b="1" dirty="0">
              <a:solidFill>
                <a:srgbClr val="FF000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624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347"/>
          <p:cNvSpPr>
            <a:spLocks noChangeArrowheads="1"/>
          </p:cNvSpPr>
          <p:nvPr/>
        </p:nvSpPr>
        <p:spPr bwMode="auto">
          <a:xfrm>
            <a:off x="1475656" y="-23958"/>
            <a:ext cx="4745667" cy="5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6683" tIns="46683" rIns="46683" bIns="46683" anchor="ctr">
            <a:spAutoFit/>
          </a:bodyPr>
          <a:lstStyle/>
          <a:p>
            <a:pPr algn="ctr" defTabSz="703402"/>
            <a:r>
              <a:rPr lang="en-US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Drug Addict</a:t>
            </a:r>
            <a:endParaRPr lang="th-TH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  <a:sym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948264" y="263769"/>
            <a:ext cx="2195736" cy="70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="" xmlns:a16="http://schemas.microsoft.com/office/drawing/2014/main" id="{D90480D2-3036-475A-8DF5-E7D5419B0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941490"/>
              </p:ext>
            </p:extLst>
          </p:nvPr>
        </p:nvGraphicFramePr>
        <p:xfrm>
          <a:off x="206273" y="991899"/>
          <a:ext cx="8731454" cy="552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7">
            <a:extLst>
              <a:ext uri="{FF2B5EF4-FFF2-40B4-BE49-F238E27FC236}">
                <a16:creationId xmlns="" xmlns:a16="http://schemas.microsoft.com/office/drawing/2014/main" id="{66C12EF2-8C26-4B47-9DE6-F5397FAF1F7C}"/>
              </a:ext>
            </a:extLst>
          </p:cNvPr>
          <p:cNvSpPr txBox="1"/>
          <p:nvPr/>
        </p:nvSpPr>
        <p:spPr>
          <a:xfrm>
            <a:off x="0" y="11408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ร้อยละของผู้ใช้ ผู้เสพที่บำบัดครบตามเกณฑ์ที่กำหนดหยุดเสพต่อเนื่อง</a:t>
            </a:r>
          </a:p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หลังจำหน่ายจากการบำบัด 3 เดือน(</a:t>
            </a:r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3 Months Remission rate</a:t>
            </a:r>
            <a:r>
              <a:rPr 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) เขตสุขภาพที่ 6 </a:t>
            </a:r>
            <a:endParaRPr lang="th-TH" sz="2400" b="1" dirty="0">
              <a:solidFill>
                <a:srgbClr val="7030A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4B9FCF49-F5FC-4AEA-9BBE-60549AF0D606}"/>
              </a:ext>
            </a:extLst>
          </p:cNvPr>
          <p:cNvSpPr txBox="1"/>
          <p:nvPr/>
        </p:nvSpPr>
        <p:spPr>
          <a:xfrm>
            <a:off x="960525" y="6174223"/>
            <a:ext cx="777686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ระบบข้อมูลการบำบัดรักษาและฟื้นฟูผู้ติดยาเสพติดของประเทศ(บสต.)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</a:t>
            </a: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30 กันยายน 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2562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="" xmlns:a16="http://schemas.microsoft.com/office/drawing/2014/main" id="{79D82FAF-21B9-444D-95F0-AC8938CF26F2}"/>
              </a:ext>
            </a:extLst>
          </p:cNvPr>
          <p:cNvSpPr txBox="1"/>
          <p:nvPr/>
        </p:nvSpPr>
        <p:spPr>
          <a:xfrm>
            <a:off x="6945168" y="1427598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40</a:t>
            </a:r>
            <a:endParaRPr lang="th-TH" sz="4000" b="1" dirty="0">
              <a:solidFill>
                <a:srgbClr val="FF000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80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347"/>
          <p:cNvSpPr>
            <a:spLocks noChangeArrowheads="1"/>
          </p:cNvSpPr>
          <p:nvPr/>
        </p:nvSpPr>
        <p:spPr bwMode="auto">
          <a:xfrm>
            <a:off x="1475656" y="-23958"/>
            <a:ext cx="4745667" cy="5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6683" tIns="46683" rIns="46683" bIns="46683" anchor="ctr">
            <a:spAutoFit/>
          </a:bodyPr>
          <a:lstStyle/>
          <a:p>
            <a:pPr algn="ctr" defTabSz="703402"/>
            <a:r>
              <a:rPr lang="en-US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Drug Addict</a:t>
            </a:r>
            <a:endParaRPr lang="th-TH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  <a:sym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948264" y="263769"/>
            <a:ext cx="2195736" cy="70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="" xmlns:a16="http://schemas.microsoft.com/office/drawing/2014/main" id="{D90480D2-3036-475A-8DF5-E7D5419B0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566039"/>
              </p:ext>
            </p:extLst>
          </p:nvPr>
        </p:nvGraphicFramePr>
        <p:xfrm>
          <a:off x="206273" y="991899"/>
          <a:ext cx="8731454" cy="552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7">
            <a:extLst>
              <a:ext uri="{FF2B5EF4-FFF2-40B4-BE49-F238E27FC236}">
                <a16:creationId xmlns="" xmlns:a16="http://schemas.microsoft.com/office/drawing/2014/main" id="{66C12EF2-8C26-4B47-9DE6-F5397FAF1F7C}"/>
              </a:ext>
            </a:extLst>
          </p:cNvPr>
          <p:cNvSpPr txBox="1"/>
          <p:nvPr/>
        </p:nvSpPr>
        <p:spPr>
          <a:xfrm>
            <a:off x="0" y="11408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ร้อยละของผู้ใช้ ผู้เสพที่บำบัดครบตามเกณฑ์ที่กำหนดหยุดเสพต่อเนื่อง</a:t>
            </a:r>
          </a:p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หลังจำหน่ายจากการบำบัด 3 เดือน(</a:t>
            </a:r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3 Months Remission rate</a:t>
            </a:r>
            <a:r>
              <a:rPr 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) จังหวัดปราจีนบุรี</a:t>
            </a:r>
            <a:endParaRPr lang="th-TH" sz="2400" b="1" dirty="0">
              <a:solidFill>
                <a:srgbClr val="7030A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4B9FCF49-F5FC-4AEA-9BBE-60549AF0D606}"/>
              </a:ext>
            </a:extLst>
          </p:cNvPr>
          <p:cNvSpPr txBox="1"/>
          <p:nvPr/>
        </p:nvSpPr>
        <p:spPr>
          <a:xfrm>
            <a:off x="1160863" y="6364122"/>
            <a:ext cx="777686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ระบบข้อมูลการบำบัดรักษาและฟื้นฟูผู้ติดยาเสพติดของประเทศ(บสต.)</a:t>
            </a:r>
            <a:r>
              <a:rPr lang="en-US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</a:t>
            </a: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30 กันยายน  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2562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="" xmlns:a16="http://schemas.microsoft.com/office/drawing/2014/main" id="{79D82FAF-21B9-444D-95F0-AC8938CF26F2}"/>
              </a:ext>
            </a:extLst>
          </p:cNvPr>
          <p:cNvSpPr txBox="1"/>
          <p:nvPr/>
        </p:nvSpPr>
        <p:spPr>
          <a:xfrm>
            <a:off x="6945168" y="1427598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JasmineUPC" panose="02020603050405020304" pitchFamily="18" charset="-3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40</a:t>
            </a:r>
            <a:endParaRPr lang="th-TH" sz="4000" b="1" dirty="0">
              <a:solidFill>
                <a:srgbClr val="FF000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9" name="กล่องข้อความ 1">
            <a:extLst>
              <a:ext uri="{FF2B5EF4-FFF2-40B4-BE49-F238E27FC236}">
                <a16:creationId xmlns="" xmlns:a16="http://schemas.microsoft.com/office/drawing/2014/main" id="{17E0EF65-CE79-485A-A0C8-BEC62454B847}"/>
              </a:ext>
            </a:extLst>
          </p:cNvPr>
          <p:cNvSpPr txBox="1"/>
          <p:nvPr/>
        </p:nvSpPr>
        <p:spPr>
          <a:xfrm>
            <a:off x="827584" y="5838096"/>
            <a:ext cx="8280920" cy="7078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หมายเหตุ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อ.บ้านสร้าง ไม่มีผู้ใช้ ผู้เสพ บำบัดครบ ณห้วงระยะเวลานี้</a:t>
            </a:r>
          </a:p>
        </p:txBody>
      </p:sp>
    </p:spTree>
    <p:extLst>
      <p:ext uri="{BB962C8B-B14F-4D97-AF65-F5344CB8AC3E}">
        <p14:creationId xmlns:p14="http://schemas.microsoft.com/office/powerpoint/2010/main" val="1904985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image13.png" descr="s1_1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73" y="-172679"/>
            <a:ext cx="8731454" cy="14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Shape 347"/>
          <p:cNvSpPr>
            <a:spLocks noChangeArrowheads="1"/>
          </p:cNvSpPr>
          <p:nvPr/>
        </p:nvSpPr>
        <p:spPr bwMode="auto">
          <a:xfrm>
            <a:off x="1619672" y="91544"/>
            <a:ext cx="4896544" cy="5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6683" tIns="46683" rIns="46683" bIns="46683" anchor="ctr">
            <a:spAutoFit/>
          </a:bodyPr>
          <a:lstStyle/>
          <a:p>
            <a:pPr algn="ctr" defTabSz="703402"/>
            <a:r>
              <a:rPr lang="en-US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Drug Addict</a:t>
            </a:r>
            <a:endParaRPr lang="th-TH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  <a:sym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948264" y="263769"/>
            <a:ext cx="2195736" cy="70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33041"/>
              </p:ext>
            </p:extLst>
          </p:nvPr>
        </p:nvGraphicFramePr>
        <p:xfrm>
          <a:off x="-51878" y="836712"/>
          <a:ext cx="9195878" cy="681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8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ปัญหาและอุปสรรค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แนวทางแก้ไข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8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๑.ระบบการบันทึกข้อมูลการติดตามผู้ผ่านการบำบัดรักษา ผ่านระบบข้อมูลการบำบัดรักษาและฟื้นฟูผู้ติดยาเสพติดของประเทศ(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บส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ต.) ของศูนย์ปฏิบัติการป้องกันและปราบปรามยาเสพติด ระดับอำเภอ ยังนำเข้าข้อมูลไม่เป็นปัจจุบัน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๒.การค้นหา คัดกรองผู้ป่วย เข้าสู่ระบบการบำบัดรักษา ในระบบสมัครใจ มีจำนวน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๓.การบำบัดฟื้นฟุโดยกรมีส่วนร่วมของชุมชน(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CBTx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ต้องมีการบูร</a:t>
                      </a:r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ณา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การกับทุกภาคส่วนในพื้นที่และใช้ระยะเวลาในการดำเนินงานอย่างต่อเนื่อง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๑.สรุปข้อมูลในที่ประชุมคณะทำงานโต๊ะข่าวเฝ้าระวังปัญหายาเสพติด ติดตามผลการดำเนินงานทุกเดือน </a:t>
                      </a:r>
                    </a:p>
                    <a:p>
                      <a:pPr>
                        <a:buFontTx/>
                        <a:buNone/>
                      </a:pP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buFontTx/>
                        <a:buNone/>
                      </a:pP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buFontTx/>
                        <a:buNone/>
                      </a:pP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๒.บูรณาการแผนเชิงรุกกับศูนย์อำนวยการป้องกันและปราบปรามยาเสพติดจังหวัดปราจีนบุรี ในการเข้าร่วมตรวจคัด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กรอง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ในสถานประกอบกิจการ เพื่อนำ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ผู้เสพ/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ติดยาเสพติดเข้าสู่กระบวนการบำบัดรักษาในระบบสมัครใจ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การร่วมกับศูนย์อำนวยการป้องกันและปราบปราม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ยาเสพติด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จังหวัดปราจีนบุรี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กองทุนแม่ของแผ่นดินร่วมกันขับเคลื่อนโดย สาธารณสุขจังหวัดเป็นพี่เลี้ยง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buFontTx/>
                        <a:buNone/>
                      </a:pP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buFontTx/>
                        <a:buNone/>
                      </a:pP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buFontTx/>
                        <a:buNone/>
                      </a:pP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8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9667" l="667" r="99500">
                        <a14:foregroundMark x1="70167" y1="7833" x2="70167" y2="7833"/>
                        <a14:foregroundMark x1="76000" y1="8333" x2="76000" y2="8333"/>
                        <a14:foregroundMark x1="80667" y1="9667" x2="80667" y2="9667"/>
                        <a14:foregroundMark x1="84667" y1="10500" x2="84667" y2="10500"/>
                        <a14:foregroundMark x1="90833" y1="15833" x2="90833" y2="15833"/>
                        <a14:foregroundMark x1="87500" y1="12000" x2="87500" y2="12000"/>
                        <a14:foregroundMark x1="72500" y1="8000" x2="72500" y2="8000"/>
                        <a14:foregroundMark x1="77167" y1="70833" x2="77167" y2="70833"/>
                        <a14:foregroundMark x1="93667" y1="41667" x2="93667" y2="41667"/>
                        <a14:foregroundMark x1="95500" y1="30000" x2="95500" y2="30000"/>
                        <a14:foregroundMark x1="94167" y1="20333" x2="94167" y2="20333"/>
                        <a14:foregroundMark x1="93000" y1="46500" x2="93000" y2="46500"/>
                        <a14:foregroundMark x1="94500" y1="36833" x2="94500" y2="36833"/>
                        <a14:foregroundMark x1="95500" y1="33667" x2="95500" y2="33667"/>
                        <a14:foregroundMark x1="95333" y1="43333" x2="95333" y2="43333"/>
                        <a14:foregroundMark x1="95333" y1="43333" x2="95333" y2="43333"/>
                        <a14:foregroundMark x1="96167" y1="39833" x2="96167" y2="39833"/>
                        <a14:foregroundMark x1="94833" y1="22500" x2="94833" y2="22500"/>
                        <a14:foregroundMark x1="95000" y1="26000" x2="95000" y2="26000"/>
                        <a14:foregroundMark x1="95000" y1="26000" x2="95000" y2="26000"/>
                        <a14:foregroundMark x1="96833" y1="27667" x2="96833" y2="27667"/>
                        <a14:foregroundMark x1="96500" y1="36167" x2="96500" y2="36167"/>
                        <a14:foregroundMark x1="85500" y1="12000" x2="85500" y2="12000"/>
                        <a14:foregroundMark x1="92500" y1="17833" x2="92500" y2="17833"/>
                        <a14:foregroundMark x1="96167" y1="24500" x2="96167" y2="24500"/>
                        <a14:foregroundMark x1="89000" y1="14167" x2="89000" y2="14167"/>
                        <a14:foregroundMark x1="92833" y1="18167" x2="92833" y2="18167"/>
                        <a14:foregroundMark x1="92333" y1="18167" x2="92333" y2="18167"/>
                        <a14:foregroundMark x1="91000" y1="16667" x2="91000" y2="16667"/>
                        <a14:foregroundMark x1="94000" y1="19500" x2="94000" y2="19500"/>
                        <a14:foregroundMark x1="93333" y1="18667" x2="93333" y2="18667"/>
                        <a14:foregroundMark x1="95000" y1="22833" x2="95000" y2="22833"/>
                        <a14:backgroundMark x1="98000" y1="25333" x2="98000" y2="25333"/>
                        <a14:backgroundMark x1="98000" y1="34000" x2="98000" y2="34000"/>
                        <a14:backgroundMark x1="98667" y1="40167" x2="98667" y2="4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56" y="1947023"/>
            <a:ext cx="3147088" cy="3409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509" y="836712"/>
            <a:ext cx="8730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สรุปผลการดำเนินงานพัฒนาศักยภาพกลุ่มสตรีและเด็กปฐมวัย</a:t>
            </a:r>
            <a:b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จังหวัดปราจีนบุรี ปีงบประมาณ 2562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165" y="5622270"/>
            <a:ext cx="4373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สำนักงานสาธารณสุขจังหวัดปราจีนบุรี</a:t>
            </a:r>
            <a:endParaRPr lang="en-US" sz="2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Prachinburi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Provincial Public Health Office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80" y="5577063"/>
            <a:ext cx="848690" cy="9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3002" y="2328999"/>
            <a:ext cx="1884458" cy="45290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1.จัดทำแผนการดำเนินงาน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ประจำปี 2563 /ประชุมชี้แจงแนวทางการดำเนินงาน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ปี 2563/จัดสรรงบประมาณ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2.ประชุมเชิงปฏิบัติการพัฒนาศักยภาพเจ้าหน้าที่สาธารณสุขและส่วนราชการที่เกี่ยวข้อง 3 เรื่อง  2.1 เรื่องการคัดกรอง/บำบัด/ติดตาม/ให้ความช่วยเหลือ /</a:t>
            </a:r>
            <a:r>
              <a:rPr lang="en-US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CBTx</a:t>
            </a:r>
            <a:r>
              <a:rPr lang="en-US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/Harm Reduction/SMI V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2.2การบันทึกข้อมูล เข้าสู่ระบบ 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บสต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./</a:t>
            </a:r>
            <a:r>
              <a:rPr lang="en-US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HDC</a:t>
            </a:r>
            <a:endParaRPr lang="th-TH" sz="16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2.3 HA 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เพื่อการประเมินซ้ำ จำนวน 6 แห่ง ยกเว้น รพ.ศรีมหา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โพธิ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2177" y="3665551"/>
            <a:ext cx="155051" cy="290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th-TH" sz="3733"/>
          </a:p>
        </p:txBody>
      </p:sp>
      <p:sp>
        <p:nvSpPr>
          <p:cNvPr id="8" name="TextBox 7"/>
          <p:cNvSpPr txBox="1"/>
          <p:nvPr/>
        </p:nvSpPr>
        <p:spPr>
          <a:xfrm>
            <a:off x="460772" y="-4263"/>
            <a:ext cx="849101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                         การดำเนินงาน</a:t>
            </a:r>
            <a:r>
              <a:rPr lang="th-TH" sz="3200" b="1" dirty="0" err="1" smtClean="0"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3200" b="1" dirty="0" err="1" smtClean="0">
                <a:latin typeface="AngsanaUPC" pitchFamily="18" charset="-34"/>
                <a:cs typeface="AngsanaUPC" pitchFamily="18" charset="-34"/>
              </a:rPr>
              <a:t>สสจ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.ปราจีนบุรีปีงบประมาณ 2563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48285" r="62383" b="47621"/>
          <a:stretch/>
        </p:blipFill>
        <p:spPr bwMode="auto">
          <a:xfrm>
            <a:off x="13041" y="1014759"/>
            <a:ext cx="54853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17435" y="1268760"/>
            <a:ext cx="73388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evron 12"/>
          <p:cNvSpPr/>
          <p:nvPr/>
        </p:nvSpPr>
        <p:spPr>
          <a:xfrm>
            <a:off x="158196" y="667056"/>
            <a:ext cx="2076059" cy="1203407"/>
          </a:xfrm>
          <a:prstGeom prst="chevron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 เดือน</a:t>
            </a:r>
            <a:endParaRPr lang="th-TH" sz="2000" b="1" dirty="0">
              <a:solidFill>
                <a:schemeClr val="tx1">
                  <a:lumMod val="85000"/>
                  <a:lumOff val="1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893215" y="695012"/>
            <a:ext cx="1951940" cy="1147496"/>
          </a:xfrm>
          <a:prstGeom prst="chevron">
            <a:avLst/>
          </a:prstGeom>
          <a:solidFill>
            <a:srgbClr val="BB57A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6 เดือน</a:t>
            </a:r>
            <a:endParaRPr lang="th-TH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542975" y="697796"/>
            <a:ext cx="2075441" cy="1172667"/>
          </a:xfrm>
          <a:prstGeom prst="chevron">
            <a:avLst/>
          </a:prstGeom>
          <a:solidFill>
            <a:srgbClr val="0A27F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9 เดือน</a:t>
            </a:r>
            <a:endParaRPr lang="th-TH" sz="2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7521" y="2535282"/>
            <a:ext cx="1776479" cy="42780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1.การค้นหาคัดกรองผู้เข้ารับการบำบัดในระบบสมัครใจ ยังมีจำนวนน้อย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2.การติดตามผู้ผ่านการบำบัดรักษายังแยกส่วนในการติดตามและการบันทึกผลงานเข้าสู่ ระบบ 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บสต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3.การบูร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ณา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การงาน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ด้านการป้องกัน คัดกรอง บำบัด ติดตาม ให้ความช่วยเหลือ มีการถ่ายทอดไปสู่ผู้ปฏิบัติไม่ครอบคลุมทุกส่วนราชการและชุมชน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4.การดูแลผู้ป่วย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กลุ่มเสี่ยงก่อความรุนแรงฯปริมาณเริ่มมากขึ้นทำให้การดูแลเริ่มซับซ้อนมากขึ้น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583336" y="1948303"/>
            <a:ext cx="366718" cy="3475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/>
          </a:p>
        </p:txBody>
      </p:sp>
      <p:sp>
        <p:nvSpPr>
          <p:cNvPr id="20" name="Down Arrow 19"/>
          <p:cNvSpPr/>
          <p:nvPr/>
        </p:nvSpPr>
        <p:spPr>
          <a:xfrm>
            <a:off x="4357164" y="1919727"/>
            <a:ext cx="366718" cy="3475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/>
          </a:p>
        </p:txBody>
      </p:sp>
      <p:sp>
        <p:nvSpPr>
          <p:cNvPr id="21" name="Down Arrow 20"/>
          <p:cNvSpPr/>
          <p:nvPr/>
        </p:nvSpPr>
        <p:spPr>
          <a:xfrm>
            <a:off x="6147969" y="1948303"/>
            <a:ext cx="366718" cy="3475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/>
          </a:p>
        </p:txBody>
      </p:sp>
      <p:sp>
        <p:nvSpPr>
          <p:cNvPr id="19" name="Chevron 15"/>
          <p:cNvSpPr/>
          <p:nvPr/>
        </p:nvSpPr>
        <p:spPr>
          <a:xfrm>
            <a:off x="5292080" y="697796"/>
            <a:ext cx="2075441" cy="1172667"/>
          </a:xfrm>
          <a:prstGeom prst="chevron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A27FC"/>
                </a:solidFill>
                <a:latin typeface="TH SarabunIT๙" pitchFamily="34" charset="-34"/>
                <a:cs typeface="TH SarabunIT๙" pitchFamily="34" charset="-34"/>
              </a:rPr>
              <a:t>12 เดือน</a:t>
            </a:r>
            <a:endParaRPr lang="th-TH" sz="2000" b="1" dirty="0">
              <a:solidFill>
                <a:srgbClr val="0A27F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คำบรรยายภาพของ Cloud 51"/>
          <p:cNvSpPr/>
          <p:nvPr/>
        </p:nvSpPr>
        <p:spPr>
          <a:xfrm>
            <a:off x="460772" y="80022"/>
            <a:ext cx="1915226" cy="4162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AngsanaUPC" pitchFamily="18" charset="-34"/>
                <a:cs typeface="AngsanaUPC" pitchFamily="18" charset="-34"/>
              </a:rPr>
              <a:t>Quick Win</a:t>
            </a:r>
            <a:endParaRPr lang="th-TH" sz="2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3" name="Rounded Rectangle 2"/>
          <p:cNvSpPr/>
          <p:nvPr/>
        </p:nvSpPr>
        <p:spPr>
          <a:xfrm>
            <a:off x="7929569" y="1055977"/>
            <a:ext cx="795173" cy="4255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67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Goal</a:t>
            </a:r>
            <a:endParaRPr lang="th-TH" sz="2667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Rounded Rectangle 2"/>
          <p:cNvSpPr/>
          <p:nvPr/>
        </p:nvSpPr>
        <p:spPr>
          <a:xfrm>
            <a:off x="3715229" y="2328999"/>
            <a:ext cx="1736636" cy="45290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1.สรุปวิเคราะห์ข้อมูลและประเมินผลการดำเนินงาน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รอบ 6 เดือน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2.ผู้ป่วย</a:t>
            </a:r>
            <a:r>
              <a:rPr lang="th-TH" sz="16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เข้ารับการบำบัดรักษาและติดตามดูแลต่อเนื่อง 1 ปี อย่างน้อยร้อยละ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40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3.ผู้ป่วย</a:t>
            </a:r>
            <a:r>
              <a:rPr lang="th-TH" sz="16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กลุ่มเสี่ยงก่อความรุนแรงได้รับการประเมินบำบัดรักษาและติดตามดูแลช่วยเหลือฯอย่างน้อยร้อยละ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50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4.นำเข้าข้อมูล 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บสต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.ร้อยละ 90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16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5" name="Rounded Rectangle 2"/>
          <p:cNvSpPr/>
          <p:nvPr/>
        </p:nvSpPr>
        <p:spPr>
          <a:xfrm>
            <a:off x="5536921" y="2331947"/>
            <a:ext cx="1734518" cy="4526053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1.สรุปวิเคราะห์ข้อมูลและประเมินผลการดำเนินงาน</a:t>
            </a:r>
            <a:r>
              <a:rPr lang="th-TH" sz="16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รอบ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9เดือน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2.ผู้ป่วย</a:t>
            </a:r>
            <a:r>
              <a:rPr lang="th-TH" sz="16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เข้ารับการบำบัดรักษาและติดตามดูแลต่อเนื่อง 1 ปี อย่างน้อยร้อยละ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50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3.ผู้ป่วย</a:t>
            </a:r>
            <a:r>
              <a:rPr lang="th-TH" sz="16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กลุ่มเสี่ยงก่อความรุนแรงได้รับการประเมินบำบัดรักษาและติดตามดูแลช่วยเหลือฯอย่างน้อยร้อยละ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60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4.นำเข้าข้อมูล </a:t>
            </a:r>
            <a:r>
              <a:rPr lang="th-TH" sz="16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บสต</a:t>
            </a: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.ร้อยละ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100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5.สรุปผลงานประจำปี 2563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6" name="Rounded Rectangle 2"/>
          <p:cNvSpPr/>
          <p:nvPr/>
        </p:nvSpPr>
        <p:spPr>
          <a:xfrm>
            <a:off x="1895954" y="2328999"/>
            <a:ext cx="1741482" cy="45290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1.พัฒนาแนวทางการส่งต่อผู้ป่วย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ที่มีความเสี่ยงก่อความรุนแรงให้ได้รับการช่วยเหลืออย่างทันท่วงทีภายในจังหวัดปราจีนบุรีและเขตสุขภาพที่ 6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2.ผู้ป่วย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เข้ารับการบำบัดรักษาและติดตามดูแลต่อเนื่อง 1 ปี อย่างน้อยร้อยละ 30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3.ผู้ป่วย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ยาเสพติด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กลุ่มเสี่ยงก่อความรุนแรงได้รับการประเมินบำบัดรักษาและติดตามดูแลช่วยเหลือฯอย่างน้อยร้อยละ 40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4.นำเข้าข้อมูล </a:t>
            </a:r>
            <a:r>
              <a:rPr lang="th-TH" sz="1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บสต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8</a:t>
            </a:r>
            <a:r>
              <a:rPr lang="th-TH" sz="1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0</a:t>
            </a:r>
            <a:r>
              <a:rPr lang="en-US" sz="1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%</a:t>
            </a:r>
            <a:endParaRPr lang="th-TH" sz="12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7" name="Down Arrow 19"/>
          <p:cNvSpPr/>
          <p:nvPr/>
        </p:nvSpPr>
        <p:spPr>
          <a:xfrm>
            <a:off x="786753" y="1965682"/>
            <a:ext cx="366718" cy="3475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/>
          </a:p>
        </p:txBody>
      </p:sp>
      <p:sp>
        <p:nvSpPr>
          <p:cNvPr id="28" name="Rectangle 34"/>
          <p:cNvSpPr/>
          <p:nvPr/>
        </p:nvSpPr>
        <p:spPr>
          <a:xfrm>
            <a:off x="7959241" y="1856216"/>
            <a:ext cx="949128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99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Gap</a:t>
            </a:r>
            <a:endParaRPr lang="en-GB" sz="3200" b="1" dirty="0">
              <a:solidFill>
                <a:srgbClr val="000099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56953" r="53465" b="20433"/>
          <a:stretch/>
        </p:blipFill>
        <p:spPr bwMode="auto">
          <a:xfrm>
            <a:off x="7228001" y="1527825"/>
            <a:ext cx="690827" cy="84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7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535741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txBody>
          <a:bodyPr lIns="103839" tIns="51920" rIns="103839" bIns="519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7" dirty="0">
                <a:ln w="11430"/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 </a:t>
            </a:r>
            <a:r>
              <a:rPr lang="en-US" b="1" spc="57" dirty="0">
                <a:ln w="11430"/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BE NUMBER ONE </a:t>
            </a:r>
            <a:r>
              <a:rPr lang="th-TH" b="1" spc="57" dirty="0">
                <a:ln w="11430"/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จังหวัดปราจีนบุรี</a:t>
            </a:r>
          </a:p>
        </p:txBody>
      </p:sp>
      <p:pic>
        <p:nvPicPr>
          <p:cNvPr id="205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8" y="53976"/>
            <a:ext cx="319454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74613"/>
            <a:ext cx="351692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66092" y="3068960"/>
            <a:ext cx="6853604" cy="468312"/>
          </a:xfrm>
          <a:prstGeom prst="flowChartTerminator">
            <a:avLst/>
          </a:prstGeom>
          <a:solidFill>
            <a:srgbClr val="00B0F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5920" tIns="42960" rIns="85920" bIns="42960" anchor="ctr"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แนวทางการดำเนินงานโครงการ ปีงบประมาณ 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2563</a:t>
            </a:r>
            <a:endParaRPr lang="th-TH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4" name="สี่เหลี่ยมผืนผ้ามุมมน 44"/>
          <p:cNvSpPr>
            <a:spLocks noChangeArrowheads="1"/>
          </p:cNvSpPr>
          <p:nvPr/>
        </p:nvSpPr>
        <p:spPr bwMode="auto">
          <a:xfrm>
            <a:off x="70339" y="3475856"/>
            <a:ext cx="8930054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h-TH" sz="1400" b="1" dirty="0">
                <a:latin typeface="Tahoma" pitchFamily="34" charset="0"/>
                <a:cs typeface="Tahoma" pitchFamily="34" charset="0"/>
              </a:rPr>
              <a:t>ผลลัพธ์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เด็กและเยาวชนจังหวัดปราจีนบุรี คิดดี มีทักษะชีวิต ห่างไกลจาก</a:t>
            </a:r>
            <a:r>
              <a:rPr lang="th-TH" sz="1000" b="1" dirty="0" err="1">
                <a:latin typeface="Tahoma" pitchFamily="34" charset="0"/>
                <a:cs typeface="Tahoma" pitchFamily="34" charset="0"/>
              </a:rPr>
              <a:t>ยาเสพติด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 และจังหวัดปราจีนบุรีเป็นจังหวัด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TO BE NUMBER ONE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ระดับเพชร</a:t>
            </a:r>
          </a:p>
        </p:txBody>
      </p:sp>
      <p:sp>
        <p:nvSpPr>
          <p:cNvPr id="2055" name="สี่เหลี่ยมผืนผ้า 10"/>
          <p:cNvSpPr>
            <a:spLocks noChangeArrowheads="1"/>
          </p:cNvSpPr>
          <p:nvPr/>
        </p:nvSpPr>
        <p:spPr bwMode="auto">
          <a:xfrm>
            <a:off x="5727985" y="841936"/>
            <a:ext cx="3383777" cy="193899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/>
            <a:endParaRPr lang="th-TH" sz="1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thaiDist" eaLnBrk="1" hangingPunct="1"/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การบูร</a:t>
            </a:r>
            <a:r>
              <a:rPr lang="th-TH" sz="10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ณา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การยังไม่เป็นรูปธรรม</a:t>
            </a:r>
          </a:p>
          <a:p>
            <a:pPr algn="thaiDist" eaLnBrk="1" hangingPunct="1"/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เจ้าภาพหลักแต่ละ</a:t>
            </a:r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Setting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ขับเคลื่อนการดำเนินงาน</a:t>
            </a:r>
          </a:p>
          <a:p>
            <a:pPr algn="thaiDist" eaLnBrk="1" hangingPunct="1"/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โครงการลงสู่พื้นที่เป้าหมายที่อยู่ในความรับผิดชอบน้อย</a:t>
            </a:r>
          </a:p>
          <a:p>
            <a:pPr algn="thaiDist" eaLnBrk="1" hangingPunct="1"/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การจัดตั้งชมรมที่มีการดำเนินงานครบ 3 ก อย่างยั่งยืนมีจำนวนน้อย</a:t>
            </a:r>
          </a:p>
          <a:p>
            <a:pPr algn="thaiDist" eaLnBrk="1" hangingPunct="1"/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หน่วยงานและชมรมมีการจัดกิจกรรม </a:t>
            </a:r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TO BE 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ไม่ต่อเนื่อง</a:t>
            </a:r>
          </a:p>
          <a:p>
            <a:pPr algn="thaiDist" eaLnBrk="1" hangingPunct="1"/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ชมรมเข้าร่วมการประกวดระดับจังหวัดและภาคน้อย</a:t>
            </a:r>
          </a:p>
          <a:p>
            <a:pPr algn="thaiDist" eaLnBrk="1" hangingPunct="1"/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6. จังหวัดยังไม่สามารถรักษามาตรฐานพร้อมเป็นต้นแบบ</a:t>
            </a:r>
          </a:p>
          <a:p>
            <a:pPr algn="thaiDist" eaLnBrk="1" hangingPunct="1"/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ระดับเพชร ปีที่ </a:t>
            </a:r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ได้</a:t>
            </a:r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(ตั้งแต่ปี </a:t>
            </a:r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58 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ปัจจุบัน) </a:t>
            </a:r>
          </a:p>
          <a:p>
            <a:pPr algn="thaiDist" eaLnBrk="1" hangingPunct="1"/>
            <a:r>
              <a:rPr lang="en-US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งบประมาณสนับสนุนไม่เพียงพอ</a:t>
            </a:r>
          </a:p>
        </p:txBody>
      </p:sp>
      <p:sp>
        <p:nvSpPr>
          <p:cNvPr id="2056" name="วงรี 6"/>
          <p:cNvSpPr>
            <a:spLocks noChangeArrowheads="1"/>
          </p:cNvSpPr>
          <p:nvPr/>
        </p:nvSpPr>
        <p:spPr bwMode="auto">
          <a:xfrm>
            <a:off x="6300193" y="620688"/>
            <a:ext cx="2210762" cy="304800"/>
          </a:xfrm>
          <a:prstGeom prst="ellipse">
            <a:avLst/>
          </a:prstGeom>
          <a:solidFill>
            <a:srgbClr val="FF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400" b="1" dirty="0">
                <a:latin typeface="Tahoma" pitchFamily="34" charset="0"/>
                <a:cs typeface="Tahoma" pitchFamily="34" charset="0"/>
              </a:rPr>
              <a:t>ปัญหา/อุปสรรค</a:t>
            </a:r>
          </a:p>
        </p:txBody>
      </p:sp>
      <p:graphicFrame>
        <p:nvGraphicFramePr>
          <p:cNvPr id="12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94845"/>
              </p:ext>
            </p:extLst>
          </p:nvPr>
        </p:nvGraphicFramePr>
        <p:xfrm>
          <a:off x="76200" y="3933056"/>
          <a:ext cx="9035561" cy="329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057"/>
                <a:gridCol w="2029626"/>
                <a:gridCol w="2029626"/>
                <a:gridCol w="2029626"/>
                <a:gridCol w="2029626"/>
              </a:tblGrid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Quick Win</a:t>
                      </a:r>
                      <a:endParaRPr lang="th-TH" sz="12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693" marR="76693" marT="38379" marB="38379">
                    <a:solidFill>
                      <a:srgbClr val="119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65438" algn="l"/>
                        </a:tabLst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65438" algn="l"/>
                        </a:tabLst>
                        <a:defRPr/>
                      </a:pPr>
                      <a:endParaRPr lang="th-TH" sz="700" b="1" i="0" u="sng" dirty="0" smtClean="0">
                        <a:solidFill>
                          <a:srgbClr val="4A1D1A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100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จัดทำแผนงาน/โครงการขอรับการสนับสนุนงบประมาณ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จัดประชุม </a:t>
                      </a:r>
                      <a:r>
                        <a:rPr lang="th-TH" sz="1200" b="1" i="0" u="none" spc="-54" dirty="0" err="1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คกก</a:t>
                      </a:r>
                      <a:r>
                        <a:rPr lang="th-TH" sz="1200" b="1" i="0" u="none" spc="-54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และผู้รับผิดชอบโครงการ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จัดตั้งอำเภอ </a:t>
                      </a:r>
                      <a:r>
                        <a:rPr lang="en-US" sz="1200" b="1" i="0" u="none" spc="-54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BE </a:t>
                      </a:r>
                      <a:r>
                        <a:rPr lang="th-TH" sz="1200" b="1" i="0" u="none" spc="-54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ครบทุกอำเภอ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จัดตั้งชมรม</a:t>
                      </a:r>
                      <a:r>
                        <a:rPr lang="th-TH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BE </a:t>
                      </a:r>
                      <a:r>
                        <a:rPr lang="th-TH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</a:t>
                      </a:r>
                      <a:r>
                        <a:rPr lang="en-US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7 </a:t>
                      </a:r>
                      <a:r>
                        <a:rPr lang="th-TH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Setting</a:t>
                      </a:r>
                      <a:endParaRPr lang="th-TH" sz="1200" b="1" i="0" u="none" spc="-54" baseline="0" dirty="0" smtClean="0">
                        <a:solidFill>
                          <a:srgbClr val="4A1D1A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คัดเลือกสมาชิกเข้า </a:t>
                      </a:r>
                      <a:r>
                        <a:rPr lang="en-US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Camp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คัดเลือกทีมเข้าร่วมการประกวด </a:t>
                      </a:r>
                      <a:r>
                        <a:rPr lang="en-US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DANCERCISE</a:t>
                      </a:r>
                      <a:endParaRPr lang="th-TH" sz="1200" b="1" i="0" u="none" spc="-54" baseline="0" dirty="0" smtClean="0">
                        <a:solidFill>
                          <a:srgbClr val="4A1D1A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baseline="0" dirty="0" smtClean="0">
                          <a:solidFill>
                            <a:srgbClr val="4A1D1A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จัดทำข้อมูลสมาชิก/ชมรม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endParaRPr lang="en-US" sz="1200" b="1" i="0" u="none" spc="-54" dirty="0" smtClean="0">
                        <a:solidFill>
                          <a:srgbClr val="4A1D1A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693" marR="76693" marT="38379" marB="38379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marR="0" lvl="0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จัดอบรมแกนนำชมรม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คัดเลือกสมาชิกเข้าประกวด</a:t>
                      </a:r>
                      <a:r>
                        <a:rPr lang="th-TH" sz="1200" b="1" i="0" u="none" spc="-54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i="0" u="none" spc="-54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IDOL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54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คัดเลือกอำเภอและชมรมที่มีผลการดำเนินงานดีเด่นเข้าร่วมการประกวดระดับภาค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ครบ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Setting</a:t>
                      </a: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คัดเลือกสมาชิกเข้า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Camp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จัดทำสื่อประชาสัมพันธ์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kumimoji="0" lang="th-TH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693" marR="76693" marT="38379" marB="3837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92100" marR="0" lvl="0" indent="-292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45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จัดประชุม </a:t>
                      </a:r>
                      <a:r>
                        <a:rPr lang="th-TH" sz="1200" b="1" i="0" u="none" spc="-45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คกก</a:t>
                      </a:r>
                      <a:r>
                        <a:rPr lang="th-TH" sz="1200" b="1" i="0" u="none" spc="-45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45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สนับสนุนจังหวัด/อำเภอ/ชมรมเข้าร่วมการประกวดระดับประเทศ รอบลงพื้นที่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  <a:defRPr/>
                      </a:pPr>
                      <a:r>
                        <a:rPr lang="th-TH" sz="1200" b="1" i="0" u="none" spc="-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จัดทำแผนงาน/โครงการ </a:t>
                      </a:r>
                      <a:endParaRPr lang="en-US" sz="1200" b="1" i="0" u="none" spc="-1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1" i="0" u="none" spc="-1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r>
                        <a:rPr lang="th-TH" sz="1200" b="1" i="0" u="none" spc="-1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ขอรับการสนับสนุนงบประมาณ         ปี </a:t>
                      </a:r>
                      <a:r>
                        <a:rPr lang="en-US" sz="1200" b="1" i="0" u="none" spc="-1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76693" marR="76693" marT="38379" marB="383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สนับสนุนจังหวัด/อำเภอ/ชมรมเข้าร่วมการประกวด ระดับประเทศ รอบชิงชนะเลิศ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จัดมหกรรมรวมพลสมาชิกจังหวัดปราจีนบุรี</a:t>
                      </a:r>
                    </a:p>
                  </a:txBody>
                  <a:tcPr marL="76693" marR="76693" marT="38379" marB="383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5496" y="865599"/>
            <a:ext cx="2813538" cy="21313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1pPr>
            <a:lvl2pPr marL="742950" indent="-28575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2pPr>
            <a:lvl3pPr marL="1143000" indent="-22860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3pPr>
            <a:lvl4pPr marL="1600200" indent="-22860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4pPr>
            <a:lvl5pPr marL="2057400" indent="-22860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9pPr>
          </a:lstStyle>
          <a:p>
            <a:pPr algn="ctr">
              <a:defRPr/>
            </a:pPr>
            <a:r>
              <a:rPr lang="th-TH" sz="12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สมาชิกและชมรม</a:t>
            </a:r>
            <a:endParaRPr lang="en-US" sz="12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th-TH" sz="6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793875" algn="l"/>
                <a:tab pos="3317875" algn="l"/>
              </a:tabLst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 สมาชิกทุกกลุ่มวัย       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414,415 คน </a:t>
            </a:r>
          </a:p>
          <a:p>
            <a:pPr>
              <a:tabLst>
                <a:tab pos="1695450" algn="l"/>
                <a:tab pos="3317875" algn="l"/>
              </a:tabLst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(89.97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spcBef>
                <a:spcPts val="600"/>
              </a:spcBef>
              <a:tabLst>
                <a:tab pos="1695450" algn="l"/>
                <a:tab pos="3317875" algn="l"/>
              </a:tabLst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2. สมาชิกอายุ 6 – 24 ปี  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103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872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	(99.53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spcBef>
                <a:spcPts val="600"/>
              </a:spcBef>
              <a:tabLst>
                <a:tab pos="1695450" algn="l"/>
                <a:tab pos="3317875" algn="l"/>
              </a:tabLst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3. ชมรมทุก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Setting        =   668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ชมรม          	(92.38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600"/>
              </a:spcBef>
              <a:tabLst>
                <a:tab pos="177800" algn="l"/>
                <a:tab pos="1695450" algn="l"/>
                <a:tab pos="3317875" algn="l"/>
              </a:tabLst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4.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ชมรมมีการดำเนินงาน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     15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ชมรม        	3 ก ต่อเนื่อง	 (2.25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05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5. ศูนย์เพื่อนใจ           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      5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ชมรม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843808" y="832644"/>
            <a:ext cx="2884177" cy="21467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1pPr>
            <a:lvl2pPr marL="742950" indent="-28575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2pPr>
            <a:lvl3pPr marL="1143000" indent="-22860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3pPr>
            <a:lvl4pPr marL="1600200" indent="-22860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4pPr>
            <a:lvl5pPr marL="2057400" indent="-228600"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75" algn="l"/>
              </a:tabLst>
              <a:defRPr sz="240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defRPr>
            </a:lvl9pPr>
          </a:lstStyle>
          <a:p>
            <a:pPr algn="ctr">
              <a:defRPr/>
            </a:pPr>
            <a:r>
              <a:rPr lang="th-TH" sz="12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การเข้าร่วมการประกวด</a:t>
            </a:r>
            <a:endParaRPr lang="en-US" sz="12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th-TH" sz="6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05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จังหวัดปราจีนบุรีอยู่ระดับทอง เป็นเวลา </a:t>
            </a:r>
            <a:r>
              <a:rPr lang="en-US" sz="105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05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   </a:t>
            </a:r>
          </a:p>
          <a:p>
            <a:pPr>
              <a:spcBef>
                <a:spcPts val="600"/>
              </a:spcBef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มีชมรมต้นแบบระดับประเทศ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ชมรม</a:t>
            </a:r>
          </a:p>
          <a:p>
            <a:pPr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2.1  สถานประกอบการ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ชมรม </a:t>
            </a:r>
            <a:endParaRPr lang="en-US" sz="105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(ระดับทองและเงิน</a:t>
            </a:r>
          </a:p>
          <a:p>
            <a:pPr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2.2  ชุมชน </a:t>
            </a:r>
            <a:r>
              <a:rPr lang="en-US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(ระดับเงิน ปีที่ 1)</a:t>
            </a:r>
          </a:p>
          <a:p>
            <a:pPr marL="177800" indent="-177800">
              <a:spcBef>
                <a:spcPts val="600"/>
              </a:spcBef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1050" b="1" spc="-3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สถานศึกษาเข้าประกวดระดับภาค ปีละ 1 ชมรมไม่เคยผ่านเข้ารอบระดับภาค</a:t>
            </a:r>
          </a:p>
          <a:p>
            <a:pPr marL="177800" indent="-177800">
              <a:spcBef>
                <a:spcPts val="600"/>
              </a:spcBef>
              <a:defRPr/>
            </a:pP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เรือนจำ/สถานพินิจ/</a:t>
            </a:r>
            <a:r>
              <a:rPr lang="th-TH" sz="105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ทัณฑ</a:t>
            </a:r>
            <a:r>
              <a:rPr lang="th-TH" sz="105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 ยังไม่เคยเข้าร่วมการประกวด</a:t>
            </a:r>
            <a:endParaRPr lang="en-US" sz="105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spcBef>
                <a:spcPts val="600"/>
              </a:spcBef>
              <a:defRPr/>
            </a:pPr>
            <a:endParaRPr lang="th-TH" sz="1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73" name="วงรี 2"/>
          <p:cNvSpPr>
            <a:spLocks noChangeArrowheads="1"/>
          </p:cNvSpPr>
          <p:nvPr/>
        </p:nvSpPr>
        <p:spPr bwMode="auto">
          <a:xfrm>
            <a:off x="2039815" y="548680"/>
            <a:ext cx="1688123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1400" b="1">
                <a:latin typeface="Tahoma" pitchFamily="34" charset="0"/>
                <a:cs typeface="Tahoma" pitchFamily="34" charset="0"/>
              </a:rPr>
              <a:t>สถานการณ์</a:t>
            </a:r>
            <a:endParaRPr lang="th-TH" sz="12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75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8" name="กลุ่ม 17"/>
          <p:cNvGrpSpPr/>
          <p:nvPr/>
        </p:nvGrpSpPr>
        <p:grpSpPr>
          <a:xfrm>
            <a:off x="151817" y="967314"/>
            <a:ext cx="8840367" cy="4178357"/>
            <a:chOff x="164468" y="836712"/>
            <a:chExt cx="9577064" cy="4848855"/>
          </a:xfrm>
        </p:grpSpPr>
        <p:graphicFrame>
          <p:nvGraphicFramePr>
            <p:cNvPr id="6" name="แผนภูมิ 5"/>
            <p:cNvGraphicFramePr/>
            <p:nvPr>
              <p:extLst>
                <p:ext uri="{D42A27DB-BD31-4B8C-83A1-F6EECF244321}">
                  <p14:modId xmlns:p14="http://schemas.microsoft.com/office/powerpoint/2010/main" val="96158132"/>
                </p:ext>
              </p:extLst>
            </p:nvPr>
          </p:nvGraphicFramePr>
          <p:xfrm>
            <a:off x="164468" y="836712"/>
            <a:ext cx="9577064" cy="4402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368824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520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0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8624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0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67982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0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3312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9500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4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05128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232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2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77336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9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13440" y="5221252"/>
              <a:ext cx="792088" cy="46431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80 ราย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2329" y="5509681"/>
            <a:ext cx="437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ข้อมูลมารดาตายรายเดือน ปี 2562 </a:t>
            </a:r>
            <a:b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สำนักส่งเสริมสุขภาพ กรมอนามัย กระทรวงสาธารณสุข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329" y="219567"/>
            <a:ext cx="8759344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อัตรามารดาตาย เดือนตุลาคม 2561 – มิถุนายน 2562</a:t>
            </a:r>
            <a:endParaRPr lang="th-TH" sz="3200" b="1" dirty="0">
              <a:solidFill>
                <a:schemeClr val="accent4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>
            <a:off x="519076" y="2996952"/>
            <a:ext cx="836780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ผืนผ้า 23"/>
          <p:cNvSpPr/>
          <p:nvPr/>
        </p:nvSpPr>
        <p:spPr>
          <a:xfrm>
            <a:off x="666431" y="2964258"/>
            <a:ext cx="22942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ไม่เกิน 17 </a:t>
            </a:r>
            <a:r>
              <a:rPr lang="en-US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แสนเกิดมีชีพ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11490" y="5325016"/>
            <a:ext cx="384018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สาเหตุ  </a:t>
            </a:r>
            <a:r>
              <a:rPr lang="en-US" sz="1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INDIRECT &gt; DIRECT </a:t>
            </a:r>
          </a:p>
          <a:p>
            <a:r>
              <a:rPr lang="en-US" sz="1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INDIRECT </a:t>
            </a:r>
            <a:r>
              <a:rPr lang="en-US" sz="1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1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  <a:r>
              <a:rPr lang="en-US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pulmonary hypertension </a:t>
            </a:r>
            <a:r>
              <a:rPr lang="en-US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1,</a:t>
            </a:r>
            <a:r>
              <a:rPr lang="th-TH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fr-FR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suicide </a:t>
            </a:r>
            <a:r>
              <a:rPr lang="fr-FR" sz="18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1, </a:t>
            </a:r>
            <a:r>
              <a:rPr lang="fr-FR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fr-FR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fr-FR" sz="1800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Septic</a:t>
            </a:r>
            <a:r>
              <a:rPr lang="fr-FR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fr-FR" sz="1800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shock</a:t>
            </a:r>
            <a:r>
              <a:rPr lang="fr-FR" sz="18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2, </a:t>
            </a:r>
            <a:r>
              <a:rPr lang="en-US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congestive </a:t>
            </a:r>
            <a:r>
              <a:rPr lang="en-US" sz="18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heart failure 1 </a:t>
            </a:r>
          </a:p>
          <a:p>
            <a:r>
              <a:rPr lang="en-US" sz="1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DIRECT 4 </a:t>
            </a:r>
            <a:r>
              <a:rPr lang="th-TH" sz="1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  <a:r>
              <a:rPr lang="en-US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PPH 3 </a:t>
            </a:r>
            <a:r>
              <a:rPr lang="en-US" sz="18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,  Amniotic </a:t>
            </a:r>
            <a:r>
              <a:rPr lang="en-US" sz="18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embolism 1 </a:t>
            </a:r>
            <a:endParaRPr lang="th-TH" sz="18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20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กลุ่ม 19"/>
          <p:cNvGrpSpPr/>
          <p:nvPr/>
        </p:nvGrpSpPr>
        <p:grpSpPr>
          <a:xfrm>
            <a:off x="218286" y="551258"/>
            <a:ext cx="8707429" cy="1871752"/>
            <a:chOff x="236476" y="582790"/>
            <a:chExt cx="9433048" cy="1871752"/>
          </a:xfrm>
        </p:grpSpPr>
        <p:sp>
          <p:nvSpPr>
            <p:cNvPr id="5" name="TextBox 4"/>
            <p:cNvSpPr txBox="1"/>
            <p:nvPr/>
          </p:nvSpPr>
          <p:spPr>
            <a:xfrm>
              <a:off x="236476" y="582790"/>
              <a:ext cx="943304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60 ของหญิงตั้งครรภ์ได้รับการ</a:t>
              </a:r>
              <a:r>
                <a:rPr lang="th-TH" sz="2400" b="1" dirty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ฝากครรภ์ครั้งแรกก่อนหรือเท่ากับ 12 สัปดาห์</a:t>
              </a:r>
            </a:p>
          </p:txBody>
        </p:sp>
        <p:graphicFrame>
          <p:nvGraphicFramePr>
            <p:cNvPr id="2" name="แผนภูมิ 1"/>
            <p:cNvGraphicFramePr/>
            <p:nvPr>
              <p:extLst>
                <p:ext uri="{D42A27DB-BD31-4B8C-83A1-F6EECF244321}">
                  <p14:modId xmlns:p14="http://schemas.microsoft.com/office/powerpoint/2010/main" val="2505003222"/>
                </p:ext>
              </p:extLst>
            </p:nvPr>
          </p:nvGraphicFramePr>
          <p:xfrm>
            <a:off x="236476" y="1069662"/>
            <a:ext cx="9433048" cy="1384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ตัวเชื่อมต่อตรง 5"/>
            <p:cNvCxnSpPr/>
            <p:nvPr/>
          </p:nvCxnSpPr>
          <p:spPr>
            <a:xfrm>
              <a:off x="711949" y="1591378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/>
          <p:cNvGrpSpPr/>
          <p:nvPr/>
        </p:nvGrpSpPr>
        <p:grpSpPr>
          <a:xfrm>
            <a:off x="218286" y="2610926"/>
            <a:ext cx="8707429" cy="1864084"/>
            <a:chOff x="236476" y="2642458"/>
            <a:chExt cx="9433048" cy="1864084"/>
          </a:xfrm>
        </p:grpSpPr>
        <p:graphicFrame>
          <p:nvGraphicFramePr>
            <p:cNvPr id="9" name="แผนภูมิ 8"/>
            <p:cNvGraphicFramePr/>
            <p:nvPr>
              <p:extLst>
                <p:ext uri="{D42A27DB-BD31-4B8C-83A1-F6EECF244321}">
                  <p14:modId xmlns:p14="http://schemas.microsoft.com/office/powerpoint/2010/main" val="985437860"/>
                </p:ext>
              </p:extLst>
            </p:nvPr>
          </p:nvGraphicFramePr>
          <p:xfrm>
            <a:off x="236476" y="3143090"/>
            <a:ext cx="9433048" cy="1363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0" name="ตัวเชื่อมต่อตรง 9"/>
            <p:cNvCxnSpPr/>
            <p:nvPr/>
          </p:nvCxnSpPr>
          <p:spPr>
            <a:xfrm>
              <a:off x="711949" y="3598202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36476" y="2642458"/>
              <a:ext cx="9433048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60 ของหญิงตั้งครรภ์ได้รับการดูแลก่อนคลอดครบตามเกณฑ์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218286" y="4656104"/>
            <a:ext cx="8707429" cy="2060554"/>
            <a:chOff x="236476" y="4687636"/>
            <a:chExt cx="9433048" cy="2060554"/>
          </a:xfrm>
        </p:grpSpPr>
        <p:graphicFrame>
          <p:nvGraphicFramePr>
            <p:cNvPr id="16" name="แผนภูมิ 15"/>
            <p:cNvGraphicFramePr/>
            <p:nvPr>
              <p:extLst>
                <p:ext uri="{D42A27DB-BD31-4B8C-83A1-F6EECF244321}">
                  <p14:modId xmlns:p14="http://schemas.microsoft.com/office/powerpoint/2010/main" val="3882991769"/>
                </p:ext>
              </p:extLst>
            </p:nvPr>
          </p:nvGraphicFramePr>
          <p:xfrm>
            <a:off x="236476" y="5188268"/>
            <a:ext cx="9433048" cy="15599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7" name="ตัวเชื่อมต่อตรง 16"/>
            <p:cNvCxnSpPr/>
            <p:nvPr/>
          </p:nvCxnSpPr>
          <p:spPr>
            <a:xfrm>
              <a:off x="711949" y="5674912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6476" y="4687636"/>
              <a:ext cx="9433048" cy="46166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65 ของมารดาได้รับการดูแลหลังคลอดครบตามเกณฑ์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สี่เหลี่ยมผืนผ้า 18"/>
          <p:cNvSpPr/>
          <p:nvPr/>
        </p:nvSpPr>
        <p:spPr>
          <a:xfrm>
            <a:off x="218286" y="-11359"/>
            <a:ext cx="8707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อัตราส่วนการตายมารดาไทย : การดูแลสุขภาพมารดา </a:t>
            </a:r>
            <a:endParaRPr lang="th-TH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40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218286" y="582790"/>
            <a:ext cx="8707429" cy="1871752"/>
            <a:chOff x="236476" y="582790"/>
            <a:chExt cx="9433048" cy="1871752"/>
          </a:xfrm>
        </p:grpSpPr>
        <p:sp>
          <p:nvSpPr>
            <p:cNvPr id="5" name="TextBox 4"/>
            <p:cNvSpPr txBox="1"/>
            <p:nvPr/>
          </p:nvSpPr>
          <p:spPr>
            <a:xfrm>
              <a:off x="236476" y="582790"/>
              <a:ext cx="943304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90 ของเด็ก 0 – 5 ปี ได้รับการคัดกรองพัฒนาการ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aphicFrame>
          <p:nvGraphicFramePr>
            <p:cNvPr id="2" name="แผนภูมิ 1"/>
            <p:cNvGraphicFramePr/>
            <p:nvPr>
              <p:extLst>
                <p:ext uri="{D42A27DB-BD31-4B8C-83A1-F6EECF244321}">
                  <p14:modId xmlns:p14="http://schemas.microsoft.com/office/powerpoint/2010/main" val="310955615"/>
                </p:ext>
              </p:extLst>
            </p:nvPr>
          </p:nvGraphicFramePr>
          <p:xfrm>
            <a:off x="236476" y="1069662"/>
            <a:ext cx="9433048" cy="1384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ตัวเชื่อมต่อตรง 5"/>
            <p:cNvCxnSpPr/>
            <p:nvPr/>
          </p:nvCxnSpPr>
          <p:spPr>
            <a:xfrm>
              <a:off x="711949" y="1339122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กลุ่ม 6"/>
          <p:cNvGrpSpPr/>
          <p:nvPr/>
        </p:nvGrpSpPr>
        <p:grpSpPr>
          <a:xfrm>
            <a:off x="218286" y="2642458"/>
            <a:ext cx="8707429" cy="1864084"/>
            <a:chOff x="236476" y="2642458"/>
            <a:chExt cx="9433048" cy="1864084"/>
          </a:xfrm>
        </p:grpSpPr>
        <p:graphicFrame>
          <p:nvGraphicFramePr>
            <p:cNvPr id="9" name="แผนภูมิ 8"/>
            <p:cNvGraphicFramePr/>
            <p:nvPr>
              <p:extLst>
                <p:ext uri="{D42A27DB-BD31-4B8C-83A1-F6EECF244321}">
                  <p14:modId xmlns:p14="http://schemas.microsoft.com/office/powerpoint/2010/main" val="1096900132"/>
                </p:ext>
              </p:extLst>
            </p:nvPr>
          </p:nvGraphicFramePr>
          <p:xfrm>
            <a:off x="236476" y="3143090"/>
            <a:ext cx="9433048" cy="1363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0" name="ตัวเชื่อมต่อตรง 9"/>
            <p:cNvCxnSpPr/>
            <p:nvPr/>
          </p:nvCxnSpPr>
          <p:spPr>
            <a:xfrm>
              <a:off x="711949" y="3677032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36476" y="2642458"/>
              <a:ext cx="9433048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20 ของเด็ก 0 – 5 ปี พบพัฒนาการสงสัยล่าช้า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218286" y="4687636"/>
            <a:ext cx="8707429" cy="2060554"/>
            <a:chOff x="236476" y="4687636"/>
            <a:chExt cx="9433048" cy="2060554"/>
          </a:xfrm>
        </p:grpSpPr>
        <p:graphicFrame>
          <p:nvGraphicFramePr>
            <p:cNvPr id="16" name="แผนภูมิ 15"/>
            <p:cNvGraphicFramePr/>
            <p:nvPr>
              <p:extLst>
                <p:ext uri="{D42A27DB-BD31-4B8C-83A1-F6EECF244321}">
                  <p14:modId xmlns:p14="http://schemas.microsoft.com/office/powerpoint/2010/main" val="92717924"/>
                </p:ext>
              </p:extLst>
            </p:nvPr>
          </p:nvGraphicFramePr>
          <p:xfrm>
            <a:off x="236476" y="5188268"/>
            <a:ext cx="9433048" cy="15599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7" name="ตัวเชื่อมต่อตรง 16"/>
            <p:cNvCxnSpPr/>
            <p:nvPr/>
          </p:nvCxnSpPr>
          <p:spPr>
            <a:xfrm>
              <a:off x="711949" y="5469954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6476" y="4687636"/>
              <a:ext cx="9433048" cy="46166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90 ของเด็ก 0 – 5 ปี ที่พัฒนาสงสัยล่าช้าได้รับการติดตามกระตุ้น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สี่เหลี่ยมผืนผ้า 18"/>
          <p:cNvSpPr/>
          <p:nvPr/>
        </p:nvSpPr>
        <p:spPr>
          <a:xfrm>
            <a:off x="218286" y="35939"/>
            <a:ext cx="870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ระดับความสำเร็จ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ของการพัฒนาการเด็ก ตามเกณฑ์มาตรฐาน(ต.ค.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61-ก.ย.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62 ) </a:t>
            </a:r>
          </a:p>
        </p:txBody>
      </p:sp>
    </p:spTree>
    <p:extLst>
      <p:ext uri="{BB962C8B-B14F-4D97-AF65-F5344CB8AC3E}">
        <p14:creationId xmlns:p14="http://schemas.microsoft.com/office/powerpoint/2010/main" val="7491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/>
          <p:cNvGrpSpPr/>
          <p:nvPr/>
        </p:nvGrpSpPr>
        <p:grpSpPr>
          <a:xfrm>
            <a:off x="218286" y="582790"/>
            <a:ext cx="8707429" cy="1871752"/>
            <a:chOff x="236476" y="582790"/>
            <a:chExt cx="9433048" cy="1871752"/>
          </a:xfrm>
        </p:grpSpPr>
        <p:sp>
          <p:nvSpPr>
            <p:cNvPr id="5" name="TextBox 4"/>
            <p:cNvSpPr txBox="1"/>
            <p:nvPr/>
          </p:nvSpPr>
          <p:spPr>
            <a:xfrm>
              <a:off x="236476" y="582790"/>
              <a:ext cx="943304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54 ของเด็ก 0 – 5 ปี สูงดี สมส่วน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aphicFrame>
          <p:nvGraphicFramePr>
            <p:cNvPr id="2" name="แผนภูมิ 1"/>
            <p:cNvGraphicFramePr/>
            <p:nvPr>
              <p:extLst>
                <p:ext uri="{D42A27DB-BD31-4B8C-83A1-F6EECF244321}">
                  <p14:modId xmlns:p14="http://schemas.microsoft.com/office/powerpoint/2010/main" val="3344966311"/>
                </p:ext>
              </p:extLst>
            </p:nvPr>
          </p:nvGraphicFramePr>
          <p:xfrm>
            <a:off x="236476" y="1069662"/>
            <a:ext cx="9433048" cy="1384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ตัวเชื่อมต่อตรง 5"/>
            <p:cNvCxnSpPr/>
            <p:nvPr/>
          </p:nvCxnSpPr>
          <p:spPr>
            <a:xfrm>
              <a:off x="790779" y="1597268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สี่เหลี่ยมผืนผ้า 18"/>
          <p:cNvSpPr/>
          <p:nvPr/>
        </p:nvSpPr>
        <p:spPr>
          <a:xfrm>
            <a:off x="218286" y="35939"/>
            <a:ext cx="870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ระดับความสำเร็จ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ของการพัฒนาการเด็ก ตามเกณฑ์มาตรฐาน(ต.ค.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61-ก.ย.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62 ) 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218286" y="2642458"/>
            <a:ext cx="8707429" cy="1864084"/>
            <a:chOff x="236476" y="2642458"/>
            <a:chExt cx="9433048" cy="1864084"/>
          </a:xfrm>
        </p:grpSpPr>
        <p:graphicFrame>
          <p:nvGraphicFramePr>
            <p:cNvPr id="13" name="แผนภูมิ 12"/>
            <p:cNvGraphicFramePr/>
            <p:nvPr>
              <p:extLst>
                <p:ext uri="{D42A27DB-BD31-4B8C-83A1-F6EECF244321}">
                  <p14:modId xmlns:p14="http://schemas.microsoft.com/office/powerpoint/2010/main" val="567964717"/>
                </p:ext>
              </p:extLst>
            </p:nvPr>
          </p:nvGraphicFramePr>
          <p:xfrm>
            <a:off x="236476" y="3143090"/>
            <a:ext cx="9433048" cy="1363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4" name="ตัวเชื่อมต่อตรง 13"/>
            <p:cNvCxnSpPr/>
            <p:nvPr/>
          </p:nvCxnSpPr>
          <p:spPr>
            <a:xfrm>
              <a:off x="711949" y="3550904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6476" y="2642458"/>
              <a:ext cx="9433048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70 ของเด็ก 6 เดือน – 5 ปี ได้รับยาน้ำเสริมธาตุเหล็ก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218286" y="4687636"/>
            <a:ext cx="8707429" cy="2060554"/>
            <a:chOff x="236476" y="4687636"/>
            <a:chExt cx="9433048" cy="2060554"/>
          </a:xfrm>
        </p:grpSpPr>
        <p:graphicFrame>
          <p:nvGraphicFramePr>
            <p:cNvPr id="20" name="แผนภูมิ 19"/>
            <p:cNvGraphicFramePr/>
            <p:nvPr>
              <p:extLst>
                <p:ext uri="{D42A27DB-BD31-4B8C-83A1-F6EECF244321}">
                  <p14:modId xmlns:p14="http://schemas.microsoft.com/office/powerpoint/2010/main" val="1171525747"/>
                </p:ext>
              </p:extLst>
            </p:nvPr>
          </p:nvGraphicFramePr>
          <p:xfrm>
            <a:off x="236476" y="5188268"/>
            <a:ext cx="9433048" cy="15599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36476" y="4687636"/>
              <a:ext cx="9433048" cy="46166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ร้อยละ 100 ของเด็ก 6 เดือน  – 11 เดือน 29 วัน ได้รับการเจาะ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Hct</a:t>
              </a:r>
              <a:r>
                <a:rPr lang="en-US" sz="2400" b="1" dirty="0" smtClean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endPara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2" name="ตัวเชื่อมต่อตรง 21"/>
            <p:cNvCxnSpPr/>
            <p:nvPr/>
          </p:nvCxnSpPr>
          <p:spPr>
            <a:xfrm>
              <a:off x="801285" y="5373216"/>
              <a:ext cx="84821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53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124"/>
            <a:ext cx="9143999" cy="477666"/>
          </a:xfrm>
          <a:prstGeom prst="rect">
            <a:avLst/>
          </a:prstGeom>
          <a:solidFill>
            <a:srgbClr val="00B0F0"/>
          </a:solidFill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งานพัฒนาศักยภาพกลุ่มสตรีและเด็กปฐมวัย จังหวัดปราจีนบุรี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89" y="1175921"/>
            <a:ext cx="4833616" cy="1831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r>
              <a:rPr lang="th-TH" sz="1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สถานการณ์ ปี 62</a:t>
            </a: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- มารดา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ตาย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จังหวัด อัตรา 39.61 /เขต 16.0 /ประเทศ 19.3 ต่อแสนเกิดมีชีพ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- ทารกคลอดน้ำหนักน้อยกว่า 2500 กรัม จังหวัด 5.19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/เขต 6.71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/ ประเทศ 6.29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- คัด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กรองพัฒนาการ 4 ช่วงวัย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จังหวัด 77.32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/เขต 81.3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/ประเทศ 85.24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พบสงสัย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ล่าช้า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จังหวัด13.42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/เขต 19.6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/ประเทศ 25.88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ติดตามกระตุ้น จังหวัด 84.52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br>
              <a:rPr lang="en-US" sz="1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เขต 85.23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/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ประเทศ 89.35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- เด็ก 0 – 5 ปี สูงดี สมส่วน จังหวัด 62.66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/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เขต 61.49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 /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ประเทศ 58.57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790786"/>
            <a:ext cx="4176791" cy="1400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GAP</a:t>
            </a:r>
            <a:endParaRPr lang="th-TH" sz="14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1. การบันทึกข้อมูลยังไม่ครอบคลุม </a:t>
            </a: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2. สาเหตุมารดาตายจากปัจจัยทางอ้อมเพิ่มขึ้น</a:t>
            </a: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3. การบูร</a:t>
            </a:r>
            <a:r>
              <a:rPr lang="th-TH" sz="14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การภาคสังคมไม่เข้มแข็ง</a:t>
            </a: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4. ระบบการเฝ้าระวังพัฒนาการเด็กไม่ถึงค่าเป้าหมาย</a:t>
            </a: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5. การจัดการปัจจัยเสี่ยงที่ส่งผลต่อมารดาและพัฒนาการเด็กยังไม่ครอบคลุม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" y="498840"/>
            <a:ext cx="2771798" cy="569999"/>
          </a:xfrm>
          <a:prstGeom prst="rect">
            <a:avLst/>
          </a:prstGeom>
          <a:solidFill>
            <a:srgbClr val="FFFF99"/>
          </a:solidFill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GOAL :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ตั้งครรภ์คุณภาพ ลูกเกิดรอด แม่ปลอดภัย</a:t>
            </a:r>
            <a:br>
              <a:rPr lang="th-TH" sz="1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เด็กอายุ 0 – 5 ปี มีพัฒนาการสมวัย และสูงดีสมส่วน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145" y="492855"/>
            <a:ext cx="1740760" cy="569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1. อัตราส่วนมารดาตาย</a:t>
            </a:r>
            <a:br>
              <a:rPr lang="th-TH" sz="15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   ไม่เกิน 17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แสนเกิดมีชีพ</a:t>
            </a:r>
            <a:endParaRPr lang="th-TH" sz="1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2771800" y="646923"/>
            <a:ext cx="332345" cy="30461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844905" y="492855"/>
            <a:ext cx="4263926" cy="1262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2. ระดับความสำเร็จของพัฒนาการเด็กตามมาตรฐาน</a:t>
            </a:r>
          </a:p>
          <a:p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   คัดกรองพัฒนาการ ร้อยละ 90 /พบพัฒนาการสงสัยล่าช้า ร้อยละ 20 </a:t>
            </a:r>
            <a:br>
              <a:rPr lang="th-TH" sz="15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    ติดตาม/ส่งต่อ ร้อยละ 90 / กระตุ้นด้วย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TEDA4I </a:t>
            </a: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ร้อยละ 60 </a:t>
            </a:r>
            <a:br>
              <a:rPr lang="th-TH" sz="15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เด็กอายุ 0 – 2 ปี ได้รับการตรวจสุขภาพช่องปากอย่างน้อย ร้อยละ 48</a:t>
            </a:r>
          </a:p>
          <a:p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3. เด็ก 0 – 5 ปี สูงดี สมส่วน ร้อยละ 60</a:t>
            </a:r>
            <a:endParaRPr lang="th-TH" sz="15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62990"/>
              </p:ext>
            </p:extLst>
          </p:nvPr>
        </p:nvGraphicFramePr>
        <p:xfrm>
          <a:off x="3229" y="3191780"/>
          <a:ext cx="9132710" cy="1280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26542"/>
                <a:gridCol w="1826542"/>
                <a:gridCol w="1826542"/>
                <a:gridCol w="1826542"/>
                <a:gridCol w="1826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P: </a:t>
                      </a:r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ประสานความร่วมมือหน่วยงานที่เกี่ยวข้องทุกภาคส่วน</a:t>
                      </a:r>
                      <a:r>
                        <a:rPr lang="th-TH" sz="13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และสนับสนุนภาคีเครือข่าย ร่วมคิด ร่วมดำเนินการ ร่วมรับผิดชอบการพัฒนาคุณภาพชีวิตสตรีและเด็กปฐมวัย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300" spc="-5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I: </a:t>
                      </a:r>
                      <a:r>
                        <a:rPr lang="th-TH" sz="1300" spc="-5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ประสานแหล่งเงินทุน กองทุนต่างๆ</a:t>
                      </a:r>
                    </a:p>
                    <a:p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สนับสนุนการขับเคลื่อนดำเนินงานส่งเสริมสุขภาพแม่และเด็ก ได้แก่โครงการบริหารจัดการภาวะโลหิตจางจากการขาดธาตุเหล็ก</a:t>
                      </a:r>
                      <a:r>
                        <a:rPr lang="th-TH" sz="13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และจัดมุมส่งเสริมพัฒนาการเด็ก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R: </a:t>
                      </a:r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ขับเคลื่อนและดำเนินการตาม</a:t>
                      </a:r>
                      <a:r>
                        <a:rPr lang="th-TH" sz="13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3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13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.การตลาดอาหารสำหรับทารกและเด็กเล็ก, </a:t>
                      </a:r>
                      <a:r>
                        <a:rPr lang="th-TH" sz="13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13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.การป้องกันและแก้ไขปัญหาวัยรุ่น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A:</a:t>
                      </a:r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 สื่อสารสร้างกระแสนโยบาย,สร้าง </a:t>
                      </a:r>
                      <a:r>
                        <a:rPr lang="en-US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key message </a:t>
                      </a:r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เพื่อส่งต่อกลุ่มเป้าหมาย,ขยายการใช้ “๙ ย่างเพื่อสร้างลูก” , สนับสนุนการจัดนวัตกรรม/</a:t>
                      </a:r>
                      <a:r>
                        <a:rPr lang="en-US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Best Practice </a:t>
                      </a:r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และสื่อสารขยายผล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B:</a:t>
                      </a:r>
                      <a:r>
                        <a:rPr lang="th-TH" sz="1300" dirty="0" smtClean="0">
                          <a:latin typeface="TH SarabunPSK" pitchFamily="34" charset="-34"/>
                          <a:cs typeface="TH SarabunPSK" pitchFamily="34" charset="-34"/>
                        </a:rPr>
                        <a:t> พัฒนาศักยภาพบุคลากร</a:t>
                      </a:r>
                      <a:r>
                        <a:rPr lang="th-TH" sz="13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ค้นหาสตรีตั้งครรภ์ และหลังคลอดที่มีภาวะเสี่ยง, ทีมประเมินมาตรฐานอนามัยแม่และเด็ก, ผู้ให้บริการคุมกำเนิดกึ่งถาวร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9137"/>
              </p:ext>
            </p:extLst>
          </p:nvPr>
        </p:nvGraphicFramePr>
        <p:xfrm>
          <a:off x="37665" y="4581128"/>
          <a:ext cx="9044792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198"/>
                <a:gridCol w="2073731"/>
                <a:gridCol w="2127006"/>
                <a:gridCol w="2582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รอบ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 เดือน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รอบ 6 เดือน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รอบ 9 เดือน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รอบ 12 เดือน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สนับสนุน และขับเคลื่อนกลไกคณะกรรมการ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MCH Board 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,คณะอนุกรรมการสตรีและเด็กปฐมวัยจังหวัด, </a:t>
                      </a:r>
                      <a:r>
                        <a:rPr lang="th-TH" sz="14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สอ., </a:t>
                      </a:r>
                      <a:r>
                        <a:rPr lang="th-TH" sz="14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พชอ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พัฒนาศักยภาพบุคลากรเพื่อการดำเนินงานส่งเสริมสุขภาพกลุ่มสตรีและเด็กปฐมวัย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 พัฒนาระบบการเฝ้าระวังค้นหามารดาเสี่ยงและระบบการส่งต่อเด็กที่มีปัญหาพัฒนาการ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การขับเคลื่อนตำบลมหัศจรรย์1000 วัน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สนับสนุนการบูร</a:t>
                      </a:r>
                      <a:r>
                        <a:rPr lang="th-TH" sz="1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ณา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การดำเนินงานตามมาตรฐานสถานพัฒนาเด็กปฐมวัยแห่งชาติ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 ติดตาม/ตรวจเยี่ยมการเฝ้าระวัง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.การตลาดอาหารสำหรับทารกและเด็กเล็ก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รณรงค์/สื่อสารประชาสัมพันธ์การตรวจคัดกรองพัฒนาการเด็ก,สัปดาห์นมแม่แห่งชาติ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สนับสนุนการจัดการนวัตกรรม /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Best Practice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รวบรวม สื่อสาร และขยายผล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 เยี่ยมเสริมพลัง ติดตามขับเคลื่อนการดำเนินงานตามมาตรฐานอนามัยแม่และเด็ก</a:t>
                      </a:r>
                    </a:p>
                    <a:p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อัตราส่วนมารดาตายไม่เกิน 17 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แสนเกิดมีชีพ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ระดับความสำเร็จของพัฒนาการเด็กตามมาตรฐาน</a:t>
                      </a:r>
                      <a:b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คัดกรองพัฒนาการ ร้อยละ 90 / พบพัฒนาการ</a:t>
                      </a:r>
                      <a:b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สงสัยล่าช้า ร้อยละ 20 / ติดตาม/ส่งต่อ ร้อยละ 90 </a:t>
                      </a:r>
                      <a:b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กระตุ้นด้วย 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TEDA4I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ร้อยละ 60 </a:t>
                      </a:r>
                      <a:b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เด็กอายุ 0 – 2 ปี ได้รับการตรวจสุขภาพช่องปาก</a:t>
                      </a:r>
                      <a:b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อย่างน้อย ร้อยละ 48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 เด็ก 0 – 5 ปี สูงดี สมส่วน ร้อยละ 60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2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9"/>
          <a:stretch/>
        </p:blipFill>
        <p:spPr>
          <a:xfrm>
            <a:off x="24377" y="2000196"/>
            <a:ext cx="9144000" cy="5085183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23636" y="127583"/>
            <a:ext cx="9069150" cy="646286"/>
          </a:xfrm>
          <a:prstGeom prst="rect">
            <a:avLst/>
          </a:prstGeom>
          <a:noFill/>
        </p:spPr>
        <p:txBody>
          <a:bodyPr wrap="square" lIns="91386" tIns="45698" rIns="91386" bIns="45698">
            <a:spAutoFit/>
          </a:bodyPr>
          <a:lstStyle/>
          <a:p>
            <a:pPr algn="ctr"/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สรุปผลการดำเนินงานส่งเสริมสุขภาพ</a:t>
            </a:r>
          </a:p>
        </p:txBody>
      </p:sp>
      <p:sp>
        <p:nvSpPr>
          <p:cNvPr id="11" name="สี่เหลี่ยมผืนผ้า 7"/>
          <p:cNvSpPr/>
          <p:nvPr/>
        </p:nvSpPr>
        <p:spPr>
          <a:xfrm>
            <a:off x="28983" y="915757"/>
            <a:ext cx="8856984" cy="646286"/>
          </a:xfrm>
          <a:prstGeom prst="rect">
            <a:avLst/>
          </a:prstGeom>
          <a:noFill/>
        </p:spPr>
        <p:txBody>
          <a:bodyPr wrap="square" lIns="91386" tIns="45698" rIns="91386" bIns="45698">
            <a:spAutoFit/>
          </a:bodyPr>
          <a:lstStyle/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เด็ก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วัยเรียน จังหวัด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ปราจีนบุรี ปี 2562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32" y="1808574"/>
            <a:ext cx="2790289" cy="2409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" y="2855672"/>
            <a:ext cx="2377684" cy="237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229" y="4542786"/>
            <a:ext cx="2398492" cy="219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412" y="2636912"/>
            <a:ext cx="25107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9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90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3226</Words>
  <Application>Microsoft Office PowerPoint</Application>
  <PresentationFormat>นำเสนอทางหน้าจอ (4:3)</PresentationFormat>
  <Paragraphs>425</Paragraphs>
  <Slides>31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กลุ่มวัยผู้สูงอายุ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กลุ่มวัยผู้สูงอายุ</vt:lpstr>
      <vt:lpstr>การดำเนินงานยาเสพติดแบบบูรณาการ ปีงบประมาณ ๒๕๖๒  แผนการดำเนินงานยาเสพติด  ปีงบประมาณ ๒๕๖๓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hprom</dc:creator>
  <cp:lastModifiedBy>lenovo14</cp:lastModifiedBy>
  <cp:revision>43</cp:revision>
  <cp:lastPrinted>2019-10-01T09:47:14Z</cp:lastPrinted>
  <dcterms:created xsi:type="dcterms:W3CDTF">2019-10-01T01:50:57Z</dcterms:created>
  <dcterms:modified xsi:type="dcterms:W3CDTF">2019-10-02T01:58:46Z</dcterms:modified>
</cp:coreProperties>
</file>