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46" r:id="rId2"/>
    <p:sldId id="369" r:id="rId3"/>
    <p:sldId id="372" r:id="rId4"/>
    <p:sldId id="373" r:id="rId5"/>
    <p:sldId id="360" r:id="rId6"/>
    <p:sldId id="374" r:id="rId7"/>
    <p:sldId id="376" r:id="rId8"/>
    <p:sldId id="3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0B0F0"/>
    <a:srgbClr val="0091EA"/>
    <a:srgbClr val="FF0000"/>
    <a:srgbClr val="00B415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สไตล์ธีม 1 - เน้น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สไตล์ธีม 1 - เน้น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94660"/>
  </p:normalViewPr>
  <p:slideViewPr>
    <p:cSldViewPr>
      <p:cViewPr varScale="1">
        <p:scale>
          <a:sx n="65" d="100"/>
          <a:sy n="65" d="100"/>
        </p:scale>
        <p:origin x="156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6E38-82B1-47BB-A812-313B295FEFF2}" type="datetimeFigureOut">
              <a:rPr lang="en-US" smtClean="0"/>
              <a:pPr/>
              <a:t>10/02/2019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89E94-532B-494D-AD7A-712B16D9F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146133-C2C6-42E5-9F03-188AA2A4A16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697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29FCD-687B-4620-B17B-6358D82C9B44}" type="slidenum">
              <a:rPr lang="th-TH" smtClean="0"/>
              <a:pPr/>
              <a:t>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งานเทคโนโลยีสารสนเทศและการสื่อสาร สำนักงานเขตสุขภาพที่ 7</a:t>
            </a:r>
          </a:p>
        </p:txBody>
      </p:sp>
    </p:spTree>
    <p:extLst>
      <p:ext uri="{BB962C8B-B14F-4D97-AF65-F5344CB8AC3E}">
        <p14:creationId xmlns:p14="http://schemas.microsoft.com/office/powerpoint/2010/main" val="3527371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29FCD-687B-4620-B17B-6358D82C9B44}" type="slidenum">
              <a:rPr lang="th-TH" smtClean="0"/>
              <a:pPr/>
              <a:t>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งานเทคโนโลยีสารสนเทศและการสื่อสาร สำนักงานเขตสุขภาพที่ 7</a:t>
            </a:r>
          </a:p>
        </p:txBody>
      </p:sp>
    </p:spTree>
    <p:extLst>
      <p:ext uri="{BB962C8B-B14F-4D97-AF65-F5344CB8AC3E}">
        <p14:creationId xmlns:p14="http://schemas.microsoft.com/office/powerpoint/2010/main" val="1027475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29FCD-687B-4620-B17B-6358D82C9B44}" type="slidenum">
              <a:rPr lang="th-TH" smtClean="0"/>
              <a:pPr/>
              <a:t>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งานเทคโนโลยีสารสนเทศและการสื่อสาร สำนักงานเขตสุขภาพที่ 7</a:t>
            </a:r>
          </a:p>
        </p:txBody>
      </p:sp>
    </p:spTree>
    <p:extLst>
      <p:ext uri="{BB962C8B-B14F-4D97-AF65-F5344CB8AC3E}">
        <p14:creationId xmlns:p14="http://schemas.microsoft.com/office/powerpoint/2010/main" val="1499241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29FCD-687B-4620-B17B-6358D82C9B44}" type="slidenum">
              <a:rPr lang="th-TH" smtClean="0"/>
              <a:pPr/>
              <a:t>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งานเทคโนโลยีสารสนเทศและการสื่อสาร สำนักงานเขตสุขภาพที่ 7</a:t>
            </a:r>
          </a:p>
        </p:txBody>
      </p:sp>
    </p:spTree>
    <p:extLst>
      <p:ext uri="{BB962C8B-B14F-4D97-AF65-F5344CB8AC3E}">
        <p14:creationId xmlns:p14="http://schemas.microsoft.com/office/powerpoint/2010/main" val="222583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29FCD-687B-4620-B17B-6358D82C9B44}" type="slidenum">
              <a:rPr lang="th-TH" smtClean="0"/>
              <a:pPr/>
              <a:t>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งานเทคโนโลยีสารสนเทศและการสื่อสาร สำนักงานเขตสุขภาพที่ 7</a:t>
            </a:r>
          </a:p>
        </p:txBody>
      </p:sp>
    </p:spTree>
    <p:extLst>
      <p:ext uri="{BB962C8B-B14F-4D97-AF65-F5344CB8AC3E}">
        <p14:creationId xmlns:p14="http://schemas.microsoft.com/office/powerpoint/2010/main" val="2610460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29FCD-687B-4620-B17B-6358D82C9B44}" type="slidenum">
              <a:rPr lang="th-TH" smtClean="0"/>
              <a:pPr/>
              <a:t>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งานเทคโนโลยีสารสนเทศและการสื่อสาร สำนักงานเขตสุขภาพที่ 7</a:t>
            </a:r>
          </a:p>
        </p:txBody>
      </p:sp>
    </p:spTree>
    <p:extLst>
      <p:ext uri="{BB962C8B-B14F-4D97-AF65-F5344CB8AC3E}">
        <p14:creationId xmlns:p14="http://schemas.microsoft.com/office/powerpoint/2010/main" val="3261736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29FCD-687B-4620-B17B-6358D82C9B44}" type="slidenum">
              <a:rPr lang="th-TH" smtClean="0"/>
              <a:pPr/>
              <a:t>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งานเทคโนโลยีสารสนเทศและการสื่อสาร สำนักงานเขตสุขภาพที่ 7</a:t>
            </a:r>
          </a:p>
        </p:txBody>
      </p:sp>
    </p:spTree>
    <p:extLst>
      <p:ext uri="{BB962C8B-B14F-4D97-AF65-F5344CB8AC3E}">
        <p14:creationId xmlns:p14="http://schemas.microsoft.com/office/powerpoint/2010/main" val="625065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10/02/2019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10/02/2019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10/02/2019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/>
              <a:pPr/>
              <a:t>10/02/2019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191000" y="1832942"/>
            <a:ext cx="4953000" cy="914400"/>
          </a:xfrm>
          <a:effectLst/>
        </p:spPr>
        <p:txBody>
          <a:bodyPr>
            <a:noAutofit/>
          </a:bodyPr>
          <a:lstStyle/>
          <a:p>
            <a:pPr lvl="0" algn="r"/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Digital Transformation ; KPI</a:t>
            </a:r>
            <a:endParaRPr lang="th-TH" sz="4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050" name="Picture 2" descr="C:\Users\User\Desktop\Jeansiisah\ตรากระทรวงสาธารณสุขใหม่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81000"/>
            <a:ext cx="1905000" cy="19091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3"/>
          <p:cNvGrpSpPr/>
          <p:nvPr/>
        </p:nvGrpSpPr>
        <p:grpSpPr>
          <a:xfrm>
            <a:off x="0" y="0"/>
            <a:ext cx="9144000" cy="1071546"/>
            <a:chOff x="0" y="0"/>
            <a:chExt cx="9144000" cy="997246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5" name="แผนผังลำดับงาน: กระบวนการ 4"/>
            <p:cNvSpPr/>
            <p:nvPr/>
          </p:nvSpPr>
          <p:spPr>
            <a:xfrm>
              <a:off x="0" y="0"/>
              <a:ext cx="9144000" cy="997246"/>
            </a:xfrm>
            <a:prstGeom prst="flowChartProcess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3" descr="C:\Users\HOME\Documents\ตรากระทรวงสาธารณสุขใหม่ตัด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0"/>
              <a:ext cx="928694" cy="906884"/>
            </a:xfrm>
            <a:prstGeom prst="ellipse">
              <a:avLst/>
            </a:prstGeom>
            <a:grpFill/>
            <a:ln>
              <a:noFill/>
            </a:ln>
            <a:effectLst>
              <a:softEdge rad="112500"/>
            </a:effectLst>
          </p:spPr>
        </p:pic>
      </p:grp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F64B-058B-4016-828A-775F376A7621}" type="slidenum">
              <a:rPr lang="th-TH" smtClean="0"/>
              <a:pPr/>
              <a:t>2</a:t>
            </a:fld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1357290" y="142852"/>
            <a:ext cx="27815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เป้าหมายปี ๒๕๖๒</a:t>
            </a: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2400" y="1359458"/>
            <a:ext cx="8839200" cy="20621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เป้าหมาย </a:t>
            </a:r>
            <a:r>
              <a:rPr lang="en-GB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:</a:t>
            </a:r>
            <a:r>
              <a:rPr lang="th-TH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รพศ./รพท. ทุกแห่ง</a:t>
            </a:r>
          </a:p>
          <a:p>
            <a:r>
              <a:rPr lang="th-TH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</a:t>
            </a:r>
            <a:r>
              <a:rPr lang="en-US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:</a:t>
            </a:r>
            <a:r>
              <a:rPr lang="th-TH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รพช. ร้อยละ </a:t>
            </a:r>
            <a:r>
              <a:rPr lang="en-US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50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r>
              <a:rPr lang="th-TH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เกณฑ์ </a:t>
            </a:r>
            <a:r>
              <a:rPr lang="en-GB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ผ่านเกณฑ์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 Digital Transformation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เพื่อก้าวสู่การเป็น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          Smart Hospital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 ระดับ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ขึ้นไป</a:t>
            </a:r>
            <a:r>
              <a:rPr lang="en-GB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</a:t>
            </a:r>
            <a:endParaRPr lang="en-US" sz="32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" name="สี่เหลี่ยมผืนผ้า 19">
            <a:extLst>
              <a:ext uri="{FF2B5EF4-FFF2-40B4-BE49-F238E27FC236}">
                <a16:creationId xmlns:a16="http://schemas.microsoft.com/office/drawing/2014/main" id="{124E35C4-0C1B-4680-97A6-FED53AEBF54A}"/>
              </a:ext>
            </a:extLst>
          </p:cNvPr>
          <p:cNvSpPr/>
          <p:nvPr/>
        </p:nvSpPr>
        <p:spPr>
          <a:xfrm>
            <a:off x="1997320" y="4294247"/>
            <a:ext cx="6994280" cy="20621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t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๑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.มีระบบบริการจองคิวแบบออนไลน์ </a:t>
            </a:r>
            <a:r>
              <a:rPr lang="en-US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มีระบบแจ้ง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เตือน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t"/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en-US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ผ</a:t>
            </a:r>
            <a:r>
              <a:rPr lang="en-US" sz="3200" b="1" baseline="-25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ู</a:t>
            </a:r>
            <a:r>
              <a:rPr lang="en-US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้รับบริการแบบ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“</a:t>
            </a:r>
            <a:r>
              <a:rPr lang="en-US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ออนไลน์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 (Queue Online) 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t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๒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.มีการใช้งานระบบ HIS Gateway 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t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๓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.การใช้ใบสั</a:t>
            </a:r>
            <a:r>
              <a:rPr lang="en-US" sz="3200" b="1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่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งยาในร</a:t>
            </a:r>
            <a:r>
              <a:rPr lang="en-US" sz="3200" b="1" baseline="-25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ู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ปแบบอิเล็กทรอนิกส์ 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สี่เหลี่ยมผืนผ้า 22">
            <a:extLst>
              <a:ext uri="{FF2B5EF4-FFF2-40B4-BE49-F238E27FC236}">
                <a16:creationId xmlns:a16="http://schemas.microsoft.com/office/drawing/2014/main" id="{9A25E9D4-9A2D-4B36-8C1B-A3E73FE8B679}"/>
              </a:ext>
            </a:extLst>
          </p:cNvPr>
          <p:cNvSpPr/>
          <p:nvPr/>
        </p:nvSpPr>
        <p:spPr>
          <a:xfrm>
            <a:off x="152400" y="3636734"/>
            <a:ext cx="184492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t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12197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3"/>
          <p:cNvGrpSpPr/>
          <p:nvPr/>
        </p:nvGrpSpPr>
        <p:grpSpPr>
          <a:xfrm>
            <a:off x="0" y="0"/>
            <a:ext cx="9144000" cy="1071546"/>
            <a:chOff x="0" y="0"/>
            <a:chExt cx="9144000" cy="997246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5" name="แผนผังลำดับงาน: กระบวนการ 4"/>
            <p:cNvSpPr/>
            <p:nvPr/>
          </p:nvSpPr>
          <p:spPr>
            <a:xfrm>
              <a:off x="0" y="0"/>
              <a:ext cx="9144000" cy="997246"/>
            </a:xfrm>
            <a:prstGeom prst="flowChartProcess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3" descr="C:\Users\HOME\Documents\ตรากระทรวงสาธารณสุขใหม่ตัด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0"/>
              <a:ext cx="928694" cy="906884"/>
            </a:xfrm>
            <a:prstGeom prst="ellipse">
              <a:avLst/>
            </a:prstGeom>
            <a:grpFill/>
            <a:ln>
              <a:noFill/>
            </a:ln>
            <a:effectLst>
              <a:softEdge rad="112500"/>
            </a:effectLst>
          </p:spPr>
        </p:pic>
      </p:grp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F64B-058B-4016-828A-775F376A7621}" type="slidenum">
              <a:rPr lang="th-TH" smtClean="0"/>
              <a:pPr/>
              <a:t>3</a:t>
            </a:fld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1357290" y="142852"/>
            <a:ext cx="4967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ผลการดำเนินงาน  รพช.</a:t>
            </a:r>
          </a:p>
        </p:txBody>
      </p:sp>
      <p:graphicFrame>
        <p:nvGraphicFramePr>
          <p:cNvPr id="20" name="ตาราง 19">
            <a:extLst>
              <a:ext uri="{FF2B5EF4-FFF2-40B4-BE49-F238E27FC236}">
                <a16:creationId xmlns:a16="http://schemas.microsoft.com/office/drawing/2014/main" id="{09DF9008-180F-484D-B7FA-5110C836E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369222"/>
              </p:ext>
            </p:extLst>
          </p:nvPr>
        </p:nvGraphicFramePr>
        <p:xfrm>
          <a:off x="609601" y="2039028"/>
          <a:ext cx="8077199" cy="2380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4836">
                  <a:extLst>
                    <a:ext uri="{9D8B030D-6E8A-4147-A177-3AD203B41FA5}">
                      <a16:colId xmlns:a16="http://schemas.microsoft.com/office/drawing/2014/main" val="364125808"/>
                    </a:ext>
                  </a:extLst>
                </a:gridCol>
                <a:gridCol w="2495705">
                  <a:extLst>
                    <a:ext uri="{9D8B030D-6E8A-4147-A177-3AD203B41FA5}">
                      <a16:colId xmlns:a16="http://schemas.microsoft.com/office/drawing/2014/main" val="710709453"/>
                    </a:ext>
                  </a:extLst>
                </a:gridCol>
                <a:gridCol w="1389626">
                  <a:extLst>
                    <a:ext uri="{9D8B030D-6E8A-4147-A177-3AD203B41FA5}">
                      <a16:colId xmlns:a16="http://schemas.microsoft.com/office/drawing/2014/main" val="2125457270"/>
                    </a:ext>
                  </a:extLst>
                </a:gridCol>
                <a:gridCol w="1737032">
                  <a:extLst>
                    <a:ext uri="{9D8B030D-6E8A-4147-A177-3AD203B41FA5}">
                      <a16:colId xmlns:a16="http://schemas.microsoft.com/office/drawing/2014/main" val="1038680808"/>
                    </a:ext>
                  </a:extLst>
                </a:gridCol>
              </a:tblGrid>
              <a:tr h="793524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เป้าหมาย(แห่ง)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ผ่าน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255189"/>
                  </a:ext>
                </a:extLst>
              </a:tr>
              <a:tr h="793524">
                <a:tc>
                  <a:txBody>
                    <a:bodyPr/>
                    <a:lstStyle/>
                    <a:p>
                      <a:r>
                        <a:rPr lang="th-TH" sz="3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รพศ./รพท.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๑๐๐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044083"/>
                  </a:ext>
                </a:extLst>
              </a:tr>
              <a:tr h="793524">
                <a:tc>
                  <a:txBody>
                    <a:bodyPr/>
                    <a:lstStyle/>
                    <a:p>
                      <a:r>
                        <a:rPr lang="th-TH" sz="3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รพช.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๖๐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908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187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3"/>
          <p:cNvGrpSpPr/>
          <p:nvPr/>
        </p:nvGrpSpPr>
        <p:grpSpPr>
          <a:xfrm>
            <a:off x="0" y="0"/>
            <a:ext cx="9144000" cy="1071546"/>
            <a:chOff x="0" y="0"/>
            <a:chExt cx="9144000" cy="997246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5" name="แผนผังลำดับงาน: กระบวนการ 4"/>
            <p:cNvSpPr/>
            <p:nvPr/>
          </p:nvSpPr>
          <p:spPr>
            <a:xfrm>
              <a:off x="0" y="0"/>
              <a:ext cx="9144000" cy="997246"/>
            </a:xfrm>
            <a:prstGeom prst="flowChartProcess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3" descr="C:\Users\HOME\Documents\ตรากระทรวงสาธารณสุขใหม่ตัด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0"/>
              <a:ext cx="928694" cy="906884"/>
            </a:xfrm>
            <a:prstGeom prst="ellipse">
              <a:avLst/>
            </a:prstGeom>
            <a:grpFill/>
            <a:ln>
              <a:noFill/>
            </a:ln>
            <a:effectLst>
              <a:softEdge rad="112500"/>
            </a:effectLst>
          </p:spPr>
        </p:pic>
      </p:grp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F64B-058B-4016-828A-775F376A7621}" type="slidenum">
              <a:rPr lang="th-TH" smtClean="0"/>
              <a:pPr/>
              <a:t>4</a:t>
            </a:fld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1357290" y="142852"/>
            <a:ext cx="4967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ปัญหาข้อเสนอแนะ</a:t>
            </a:r>
          </a:p>
        </p:txBody>
      </p:sp>
      <p:sp>
        <p:nvSpPr>
          <p:cNvPr id="14" name="object 20">
            <a:extLst>
              <a:ext uri="{FF2B5EF4-FFF2-40B4-BE49-F238E27FC236}">
                <a16:creationId xmlns:a16="http://schemas.microsoft.com/office/drawing/2014/main" id="{43C4B6B8-876D-4AFD-9769-3F2298AA85CA}"/>
              </a:ext>
            </a:extLst>
          </p:cNvPr>
          <p:cNvSpPr/>
          <p:nvPr/>
        </p:nvSpPr>
        <p:spPr>
          <a:xfrm>
            <a:off x="2590801" y="2520768"/>
            <a:ext cx="4889091" cy="40194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สี่เหลี่ยมผืนผ้า 14">
            <a:extLst>
              <a:ext uri="{FF2B5EF4-FFF2-40B4-BE49-F238E27FC236}">
                <a16:creationId xmlns:a16="http://schemas.microsoft.com/office/drawing/2014/main" id="{2C793838-840E-4B4E-9D34-FAD3AA3E5127}"/>
              </a:ext>
            </a:extLst>
          </p:cNvPr>
          <p:cNvSpPr/>
          <p:nvPr/>
        </p:nvSpPr>
        <p:spPr>
          <a:xfrm>
            <a:off x="2939846" y="1257548"/>
            <a:ext cx="4191000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t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ปัญหาอุปสรรคในการดำเนินงาน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Digital </a:t>
            </a:r>
            <a:r>
              <a:rPr lang="en-US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Tranformation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13539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3"/>
          <p:cNvGrpSpPr/>
          <p:nvPr/>
        </p:nvGrpSpPr>
        <p:grpSpPr>
          <a:xfrm>
            <a:off x="0" y="0"/>
            <a:ext cx="9144000" cy="1071546"/>
            <a:chOff x="0" y="0"/>
            <a:chExt cx="9144000" cy="997246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5" name="แผนผังลำดับงาน: กระบวนการ 4"/>
            <p:cNvSpPr/>
            <p:nvPr/>
          </p:nvSpPr>
          <p:spPr>
            <a:xfrm>
              <a:off x="0" y="0"/>
              <a:ext cx="9144000" cy="997246"/>
            </a:xfrm>
            <a:prstGeom prst="flowChartProcess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3" descr="C:\Users\HOME\Documents\ตรากระทรวงสาธารณสุขใหม่ตัด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0"/>
              <a:ext cx="928694" cy="906884"/>
            </a:xfrm>
            <a:prstGeom prst="ellipse">
              <a:avLst/>
            </a:prstGeom>
            <a:grpFill/>
            <a:ln>
              <a:noFill/>
            </a:ln>
            <a:effectLst>
              <a:softEdge rad="112500"/>
            </a:effectLst>
          </p:spPr>
        </p:pic>
      </p:grp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F64B-058B-4016-828A-775F376A7621}" type="slidenum">
              <a:rPr lang="th-TH" smtClean="0"/>
              <a:pPr/>
              <a:t>5</a:t>
            </a:fld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1357290" y="142852"/>
            <a:ext cx="67858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จุดเน้นการพัฒนาเทคโนโลยีสารสนเทศ ปี 256</a:t>
            </a:r>
            <a:r>
              <a:rPr lang="en-US" sz="4000" b="1" dirty="0">
                <a:latin typeface="TH SarabunPSK" pitchFamily="34" charset="-34"/>
                <a:cs typeface="TH SarabunPSK" pitchFamily="34" charset="-34"/>
              </a:rPr>
              <a:t>3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1646296"/>
            <a:ext cx="170271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โรงพยาบาล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652566" y="4134486"/>
            <a:ext cx="3071834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KPI : Smart Hospital </a:t>
            </a:r>
          </a:p>
          <a:p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    เป้าหมาย ทุกแห่ง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19540" y="1646295"/>
            <a:ext cx="109196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รพ.สต.</a:t>
            </a: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1657330" y="2889784"/>
            <a:ext cx="306707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คุณภาพข้อมูล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9" name="ตัวเชื่อมต่อตรง 18"/>
          <p:cNvCxnSpPr>
            <a:cxnSpLocks/>
          </p:cNvCxnSpPr>
          <p:nvPr/>
        </p:nvCxnSpPr>
        <p:spPr>
          <a:xfrm>
            <a:off x="3276600" y="2292627"/>
            <a:ext cx="0" cy="5267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ตัวเชื่อมต่อตรง 20"/>
          <p:cNvCxnSpPr>
            <a:cxnSpLocks/>
          </p:cNvCxnSpPr>
          <p:nvPr/>
        </p:nvCxnSpPr>
        <p:spPr>
          <a:xfrm>
            <a:off x="6765523" y="2286000"/>
            <a:ext cx="0" cy="5971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สี่เหลี่ยมผืนผ้า 21"/>
          <p:cNvSpPr/>
          <p:nvPr/>
        </p:nvSpPr>
        <p:spPr>
          <a:xfrm>
            <a:off x="5131064" y="2920425"/>
            <a:ext cx="3286148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คุณภาพข้อมูล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26" name="ตัวเชื่อมต่อตรง 25"/>
          <p:cNvCxnSpPr>
            <a:cxnSpLocks/>
          </p:cNvCxnSpPr>
          <p:nvPr/>
        </p:nvCxnSpPr>
        <p:spPr>
          <a:xfrm>
            <a:off x="3276600" y="3572670"/>
            <a:ext cx="0" cy="5381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1949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3"/>
          <p:cNvGrpSpPr/>
          <p:nvPr/>
        </p:nvGrpSpPr>
        <p:grpSpPr>
          <a:xfrm>
            <a:off x="0" y="0"/>
            <a:ext cx="9144000" cy="1071546"/>
            <a:chOff x="0" y="0"/>
            <a:chExt cx="9144000" cy="997246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5" name="แผนผังลำดับงาน: กระบวนการ 4"/>
            <p:cNvSpPr/>
            <p:nvPr/>
          </p:nvSpPr>
          <p:spPr>
            <a:xfrm>
              <a:off x="0" y="0"/>
              <a:ext cx="9144000" cy="997246"/>
            </a:xfrm>
            <a:prstGeom prst="flowChartProcess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3" descr="C:\Users\HOME\Documents\ตรากระทรวงสาธารณสุขใหม่ตัด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0"/>
              <a:ext cx="928694" cy="906884"/>
            </a:xfrm>
            <a:prstGeom prst="ellipse">
              <a:avLst/>
            </a:prstGeom>
            <a:grpFill/>
            <a:ln>
              <a:noFill/>
            </a:ln>
            <a:effectLst>
              <a:softEdge rad="112500"/>
            </a:effectLst>
          </p:spPr>
        </p:pic>
      </p:grp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F64B-058B-4016-828A-775F376A7621}" type="slidenum">
              <a:rPr lang="th-TH" smtClean="0"/>
              <a:pPr/>
              <a:t>6</a:t>
            </a:fld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1357290" y="142852"/>
            <a:ext cx="26212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เป้าหมายปี 2562</a:t>
            </a: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2400" y="1359458"/>
            <a:ext cx="8839200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เป้าหมาย </a:t>
            </a:r>
            <a:r>
              <a:rPr lang="en-GB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ทีม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PCC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ทุกแห่ง ที่ขึ้นทะเบียนคลินิกหมอครอบครัวตามเกณฑ์ของ</a:t>
            </a:r>
          </a:p>
          <a:p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               </a:t>
            </a:r>
            <a:r>
              <a:rPr lang="th-TH" sz="3200" b="1" dirty="0" err="1">
                <a:latin typeface="TH SarabunPSK" pitchFamily="34" charset="-34"/>
                <a:cs typeface="TH SarabunPSK" pitchFamily="34" charset="-34"/>
              </a:rPr>
              <a:t>สส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ป. ในปี ๒๕๖๒</a:t>
            </a:r>
          </a:p>
          <a:p>
            <a:r>
              <a:rPr lang="th-TH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เกณฑ์ </a:t>
            </a:r>
            <a:r>
              <a:rPr lang="en-GB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3100" b="1" dirty="0">
                <a:latin typeface="TH SarabunPSK" pitchFamily="34" charset="-34"/>
                <a:cs typeface="TH SarabunPSK" pitchFamily="34" charset="-34"/>
              </a:rPr>
              <a:t>มีการนำ </a:t>
            </a:r>
            <a:r>
              <a:rPr lang="en-US" sz="3100" b="1" dirty="0">
                <a:latin typeface="TH SarabunPSK" pitchFamily="34" charset="-34"/>
                <a:cs typeface="TH SarabunPSK" pitchFamily="34" charset="-34"/>
              </a:rPr>
              <a:t>App</a:t>
            </a:r>
            <a:r>
              <a:rPr lang="th-TH" sz="3100" b="1" dirty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en-US" sz="3100" b="1" dirty="0">
                <a:latin typeface="TH SarabunPSK" pitchFamily="34" charset="-34"/>
                <a:cs typeface="TH SarabunPSK" pitchFamily="34" charset="-34"/>
              </a:rPr>
              <a:t>PPC </a:t>
            </a:r>
            <a:r>
              <a:rPr lang="th-TH" sz="3100" b="1" dirty="0">
                <a:latin typeface="TH SarabunPSK" pitchFamily="34" charset="-34"/>
                <a:cs typeface="TH SarabunPSK" pitchFamily="34" charset="-34"/>
              </a:rPr>
              <a:t>ไปใช้ปฏิบัติงานบริการประชาชนในความรับผิดชอบ</a:t>
            </a:r>
          </a:p>
        </p:txBody>
      </p:sp>
      <p:graphicFrame>
        <p:nvGraphicFramePr>
          <p:cNvPr id="8" name="ตาราง 7">
            <a:extLst>
              <a:ext uri="{FF2B5EF4-FFF2-40B4-BE49-F238E27FC236}">
                <a16:creationId xmlns:a16="http://schemas.microsoft.com/office/drawing/2014/main" id="{6DBC6AE0-DB51-4AD6-B63B-B53DBEC34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402357"/>
              </p:ext>
            </p:extLst>
          </p:nvPr>
        </p:nvGraphicFramePr>
        <p:xfrm>
          <a:off x="1357290" y="3124200"/>
          <a:ext cx="7624478" cy="1271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510">
                  <a:extLst>
                    <a:ext uri="{9D8B030D-6E8A-4147-A177-3AD203B41FA5}">
                      <a16:colId xmlns:a16="http://schemas.microsoft.com/office/drawing/2014/main" val="36412580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71070945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125457270"/>
                    </a:ext>
                  </a:extLst>
                </a:gridCol>
                <a:gridCol w="1895168">
                  <a:extLst>
                    <a:ext uri="{9D8B030D-6E8A-4147-A177-3AD203B41FA5}">
                      <a16:colId xmlns:a16="http://schemas.microsoft.com/office/drawing/2014/main" val="1038680808"/>
                    </a:ext>
                  </a:extLst>
                </a:gridCol>
              </a:tblGrid>
              <a:tr h="493244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เป้าหมาย(แห่ง)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ผ่าน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255189"/>
                  </a:ext>
                </a:extLst>
              </a:tr>
              <a:tr h="75293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PCC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NA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044083"/>
                  </a:ext>
                </a:extLst>
              </a:tr>
            </a:tbl>
          </a:graphicData>
        </a:graphic>
      </p:graphicFrame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6DD2D10D-453E-4CC4-B510-D4174947E2A2}"/>
              </a:ext>
            </a:extLst>
          </p:cNvPr>
          <p:cNvSpPr/>
          <p:nvPr/>
        </p:nvSpPr>
        <p:spPr>
          <a:xfrm>
            <a:off x="1357290" y="4294247"/>
            <a:ext cx="7624478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ปัญหา</a:t>
            </a:r>
          </a:p>
          <a:p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	รพ.สต. ใช้โปรแกรม 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JHCIS </a:t>
            </a:r>
            <a:r>
              <a:rPr lang="en-US" sz="2800" b="1" dirty="0" err="1">
                <a:latin typeface="TH SarabunPSK" pitchFamily="34" charset="-34"/>
                <a:cs typeface="TH SarabunPSK" pitchFamily="34" charset="-34"/>
              </a:rPr>
              <a:t>MyPCU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           รพ.ใช้โปรแกรม </a:t>
            </a:r>
            <a:r>
              <a:rPr lang="en-US" sz="2800" b="1" dirty="0" err="1">
                <a:latin typeface="TH SarabunPSK" pitchFamily="34" charset="-34"/>
                <a:cs typeface="TH SarabunPSK" pitchFamily="34" charset="-34"/>
              </a:rPr>
              <a:t>HosXP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 Hospital OS </a:t>
            </a:r>
            <a:r>
              <a:rPr lang="en-US" sz="2800" b="1" dirty="0" err="1">
                <a:latin typeface="TH SarabunPSK" pitchFamily="34" charset="-34"/>
                <a:cs typeface="TH SarabunPSK" pitchFamily="34" charset="-34"/>
              </a:rPr>
              <a:t>MyPCU</a:t>
            </a:r>
            <a:endParaRPr lang="en-US" sz="28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           การจัดทำฐานข้อมูล เพื่อใช้งาน 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App PCC </a:t>
            </a:r>
            <a:endParaRPr lang="th-TH" sz="28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76739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3"/>
          <p:cNvGrpSpPr/>
          <p:nvPr/>
        </p:nvGrpSpPr>
        <p:grpSpPr>
          <a:xfrm>
            <a:off x="0" y="0"/>
            <a:ext cx="9144000" cy="1071546"/>
            <a:chOff x="0" y="0"/>
            <a:chExt cx="9144000" cy="997246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5" name="แผนผังลำดับงาน: กระบวนการ 4"/>
            <p:cNvSpPr/>
            <p:nvPr/>
          </p:nvSpPr>
          <p:spPr>
            <a:xfrm>
              <a:off x="0" y="0"/>
              <a:ext cx="9144000" cy="997246"/>
            </a:xfrm>
            <a:prstGeom prst="flowChartProcess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3" descr="C:\Users\HOME\Documents\ตรากระทรวงสาธารณสุขใหม่ตัด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0"/>
              <a:ext cx="928694" cy="906884"/>
            </a:xfrm>
            <a:prstGeom prst="ellipse">
              <a:avLst/>
            </a:prstGeom>
            <a:grpFill/>
            <a:ln>
              <a:noFill/>
            </a:ln>
            <a:effectLst>
              <a:softEdge rad="112500"/>
            </a:effectLst>
          </p:spPr>
        </p:pic>
      </p:grp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F64B-058B-4016-828A-775F376A7621}" type="slidenum">
              <a:rPr lang="th-TH" smtClean="0"/>
              <a:pPr/>
              <a:t>7</a:t>
            </a:fld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1357290" y="142852"/>
            <a:ext cx="4862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การพัฒนา</a:t>
            </a:r>
            <a:r>
              <a:rPr lang="en-US" sz="4000" b="1" dirty="0">
                <a:latin typeface="TH SarabunPSK" pitchFamily="34" charset="-34"/>
                <a:cs typeface="TH SarabunPSK" pitchFamily="34" charset="-34"/>
              </a:rPr>
              <a:t> App PCC</a:t>
            </a: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  ปี 256</a:t>
            </a:r>
            <a:r>
              <a:rPr lang="en-US" sz="4000" b="1" dirty="0">
                <a:latin typeface="TH SarabunPSK" pitchFamily="34" charset="-34"/>
                <a:cs typeface="TH SarabunPSK" pitchFamily="34" charset="-34"/>
              </a:rPr>
              <a:t>3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4251" y="1606818"/>
            <a:ext cx="170271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โรงพยาบาล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3505200" y="5587425"/>
            <a:ext cx="2133599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App PCC PHO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19540" y="1646295"/>
            <a:ext cx="109196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รพ.สต.</a:t>
            </a: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244809" y="2866291"/>
            <a:ext cx="1279192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latin typeface="TH SarabunPSK" pitchFamily="34" charset="-34"/>
                <a:cs typeface="TH SarabunPSK" pitchFamily="34" charset="-34"/>
              </a:rPr>
              <a:t>HosXP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9" name="ตัวเชื่อมต่อตรง 18"/>
          <p:cNvCxnSpPr>
            <a:cxnSpLocks/>
          </p:cNvCxnSpPr>
          <p:nvPr/>
        </p:nvCxnSpPr>
        <p:spPr>
          <a:xfrm>
            <a:off x="2455606" y="2253149"/>
            <a:ext cx="0" cy="5267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ตัวเชื่อมต่อตรง 20"/>
          <p:cNvCxnSpPr>
            <a:cxnSpLocks/>
          </p:cNvCxnSpPr>
          <p:nvPr/>
        </p:nvCxnSpPr>
        <p:spPr>
          <a:xfrm>
            <a:off x="6765523" y="2374642"/>
            <a:ext cx="0" cy="7545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สี่เหลี่ยมผืนผ้า 21"/>
          <p:cNvSpPr/>
          <p:nvPr/>
        </p:nvSpPr>
        <p:spPr>
          <a:xfrm>
            <a:off x="5273477" y="2844158"/>
            <a:ext cx="1263445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JHCIS</a:t>
            </a:r>
          </a:p>
        </p:txBody>
      </p:sp>
      <p:cxnSp>
        <p:nvCxnSpPr>
          <p:cNvPr id="26" name="ตัวเชื่อมต่อตรง 25"/>
          <p:cNvCxnSpPr>
            <a:cxnSpLocks/>
          </p:cNvCxnSpPr>
          <p:nvPr/>
        </p:nvCxnSpPr>
        <p:spPr>
          <a:xfrm>
            <a:off x="2455606" y="3429000"/>
            <a:ext cx="0" cy="5381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สี่เหลี่ยมผืนผ้า 14">
            <a:extLst>
              <a:ext uri="{FF2B5EF4-FFF2-40B4-BE49-F238E27FC236}">
                <a16:creationId xmlns:a16="http://schemas.microsoft.com/office/drawing/2014/main" id="{1940B552-E97D-407C-959C-593DEBF3210F}"/>
              </a:ext>
            </a:extLst>
          </p:cNvPr>
          <p:cNvSpPr/>
          <p:nvPr/>
        </p:nvSpPr>
        <p:spPr>
          <a:xfrm>
            <a:off x="3292814" y="2844159"/>
            <a:ext cx="1279186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latin typeface="TH SarabunPSK" pitchFamily="34" charset="-34"/>
                <a:cs typeface="TH SarabunPSK" pitchFamily="34" charset="-34"/>
              </a:rPr>
              <a:t>MyPCU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สี่เหลี่ยมผืนผ้า 15">
            <a:extLst>
              <a:ext uri="{FF2B5EF4-FFF2-40B4-BE49-F238E27FC236}">
                <a16:creationId xmlns:a16="http://schemas.microsoft.com/office/drawing/2014/main" id="{A9E36464-5AC5-4EAB-80AD-19F7D3B29277}"/>
              </a:ext>
            </a:extLst>
          </p:cNvPr>
          <p:cNvSpPr/>
          <p:nvPr/>
        </p:nvSpPr>
        <p:spPr>
          <a:xfrm>
            <a:off x="1768808" y="2866291"/>
            <a:ext cx="1279192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Hos OS</a:t>
            </a:r>
          </a:p>
        </p:txBody>
      </p:sp>
      <p:sp>
        <p:nvSpPr>
          <p:cNvPr id="17" name="สี่เหลี่ยมผืนผ้า 16">
            <a:extLst>
              <a:ext uri="{FF2B5EF4-FFF2-40B4-BE49-F238E27FC236}">
                <a16:creationId xmlns:a16="http://schemas.microsoft.com/office/drawing/2014/main" id="{70E3DE7D-3E72-4208-82A4-53408B4EFD28}"/>
              </a:ext>
            </a:extLst>
          </p:cNvPr>
          <p:cNvSpPr/>
          <p:nvPr/>
        </p:nvSpPr>
        <p:spPr>
          <a:xfrm>
            <a:off x="6988277" y="2836785"/>
            <a:ext cx="1263445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latin typeface="TH SarabunPSK" pitchFamily="34" charset="-34"/>
                <a:cs typeface="TH SarabunPSK" pitchFamily="34" charset="-34"/>
              </a:rPr>
              <a:t>MyPCU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สี่เหลี่ยมผืนผ้า 17">
            <a:extLst>
              <a:ext uri="{FF2B5EF4-FFF2-40B4-BE49-F238E27FC236}">
                <a16:creationId xmlns:a16="http://schemas.microsoft.com/office/drawing/2014/main" id="{AD5AD6E5-F612-496D-88A7-D081E4D2622C}"/>
              </a:ext>
            </a:extLst>
          </p:cNvPr>
          <p:cNvSpPr/>
          <p:nvPr/>
        </p:nvSpPr>
        <p:spPr>
          <a:xfrm>
            <a:off x="3505200" y="4451118"/>
            <a:ext cx="2133599" cy="584775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ฐานข้อมูล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 PCC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20" name="ตัวเชื่อมต่อตรง 19">
            <a:extLst>
              <a:ext uri="{FF2B5EF4-FFF2-40B4-BE49-F238E27FC236}">
                <a16:creationId xmlns:a16="http://schemas.microsoft.com/office/drawing/2014/main" id="{6A795A08-D1B3-4E79-B36E-19769346086B}"/>
              </a:ext>
            </a:extLst>
          </p:cNvPr>
          <p:cNvCxnSpPr>
            <a:cxnSpLocks/>
            <a:stCxn id="22" idx="3"/>
            <a:endCxn id="17" idx="1"/>
          </p:cNvCxnSpPr>
          <p:nvPr/>
        </p:nvCxnSpPr>
        <p:spPr>
          <a:xfrm flipV="1">
            <a:off x="6536922" y="3129173"/>
            <a:ext cx="451355" cy="73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ตัวเชื่อมต่อตรง 22">
            <a:extLst>
              <a:ext uri="{FF2B5EF4-FFF2-40B4-BE49-F238E27FC236}">
                <a16:creationId xmlns:a16="http://schemas.microsoft.com/office/drawing/2014/main" id="{77182517-BA57-4256-B3A2-6F39A93366C5}"/>
              </a:ext>
            </a:extLst>
          </p:cNvPr>
          <p:cNvCxnSpPr>
            <a:cxnSpLocks/>
          </p:cNvCxnSpPr>
          <p:nvPr/>
        </p:nvCxnSpPr>
        <p:spPr>
          <a:xfrm>
            <a:off x="3048000" y="3158678"/>
            <a:ext cx="24481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ตัวเชื่อมต่อตรง 29">
            <a:extLst>
              <a:ext uri="{FF2B5EF4-FFF2-40B4-BE49-F238E27FC236}">
                <a16:creationId xmlns:a16="http://schemas.microsoft.com/office/drawing/2014/main" id="{8554288C-014F-453D-BF8A-B920E503EEC9}"/>
              </a:ext>
            </a:extLst>
          </p:cNvPr>
          <p:cNvCxnSpPr>
            <a:cxnSpLocks/>
          </p:cNvCxnSpPr>
          <p:nvPr/>
        </p:nvCxnSpPr>
        <p:spPr>
          <a:xfrm>
            <a:off x="1523994" y="3158678"/>
            <a:ext cx="24481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ตัวเชื่อมต่อตรง 33">
            <a:extLst>
              <a:ext uri="{FF2B5EF4-FFF2-40B4-BE49-F238E27FC236}">
                <a16:creationId xmlns:a16="http://schemas.microsoft.com/office/drawing/2014/main" id="{202883D8-627B-4438-AE5F-F641FF5BE722}"/>
              </a:ext>
            </a:extLst>
          </p:cNvPr>
          <p:cNvCxnSpPr>
            <a:cxnSpLocks/>
          </p:cNvCxnSpPr>
          <p:nvPr/>
        </p:nvCxnSpPr>
        <p:spPr>
          <a:xfrm>
            <a:off x="6762599" y="3129172"/>
            <a:ext cx="0" cy="8380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ตัวเชื่อมต่อตรง 35">
            <a:extLst>
              <a:ext uri="{FF2B5EF4-FFF2-40B4-BE49-F238E27FC236}">
                <a16:creationId xmlns:a16="http://schemas.microsoft.com/office/drawing/2014/main" id="{50E8C0CB-F698-4E98-B410-2704B7B08F69}"/>
              </a:ext>
            </a:extLst>
          </p:cNvPr>
          <p:cNvCxnSpPr>
            <a:cxnSpLocks/>
          </p:cNvCxnSpPr>
          <p:nvPr/>
        </p:nvCxnSpPr>
        <p:spPr>
          <a:xfrm>
            <a:off x="2455606" y="3959886"/>
            <a:ext cx="430699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ตัวเชื่อมต่อตรง 37">
            <a:extLst>
              <a:ext uri="{FF2B5EF4-FFF2-40B4-BE49-F238E27FC236}">
                <a16:creationId xmlns:a16="http://schemas.microsoft.com/office/drawing/2014/main" id="{448642B6-8A42-479C-9203-5554F9B45FA3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4571999" y="3967195"/>
            <a:ext cx="1" cy="4839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ตัวเชื่อมต่อตรง 39">
            <a:extLst>
              <a:ext uri="{FF2B5EF4-FFF2-40B4-BE49-F238E27FC236}">
                <a16:creationId xmlns:a16="http://schemas.microsoft.com/office/drawing/2014/main" id="{459CC62C-039F-4545-9D05-25B365FB56AC}"/>
              </a:ext>
            </a:extLst>
          </p:cNvPr>
          <p:cNvCxnSpPr>
            <a:cxnSpLocks/>
          </p:cNvCxnSpPr>
          <p:nvPr/>
        </p:nvCxnSpPr>
        <p:spPr>
          <a:xfrm>
            <a:off x="4572000" y="5062495"/>
            <a:ext cx="1" cy="4839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135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3"/>
          <p:cNvGrpSpPr/>
          <p:nvPr/>
        </p:nvGrpSpPr>
        <p:grpSpPr>
          <a:xfrm>
            <a:off x="0" y="0"/>
            <a:ext cx="9144000" cy="1071546"/>
            <a:chOff x="0" y="0"/>
            <a:chExt cx="9144000" cy="997246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5" name="แผนผังลำดับงาน: กระบวนการ 4"/>
            <p:cNvSpPr/>
            <p:nvPr/>
          </p:nvSpPr>
          <p:spPr>
            <a:xfrm>
              <a:off x="0" y="0"/>
              <a:ext cx="9144000" cy="997246"/>
            </a:xfrm>
            <a:prstGeom prst="flowChartProcess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  <p:pic>
          <p:nvPicPr>
            <p:cNvPr id="7" name="Picture 3" descr="C:\Users\HOME\Documents\ตรากระทรวงสาธารณสุขใหม่ตัด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0"/>
              <a:ext cx="928694" cy="906884"/>
            </a:xfrm>
            <a:prstGeom prst="ellipse">
              <a:avLst/>
            </a:prstGeom>
            <a:grpFill/>
            <a:ln>
              <a:noFill/>
            </a:ln>
            <a:effectLst>
              <a:softEdge rad="112500"/>
            </a:effectLst>
          </p:spPr>
        </p:pic>
      </p:grp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F64B-058B-4016-828A-775F376A7621}" type="slidenum">
              <a:rPr lang="th-TH" smtClean="0"/>
              <a:pPr/>
              <a:t>8</a:t>
            </a:fld>
            <a:endParaRPr lang="th-TH"/>
          </a:p>
        </p:txBody>
      </p:sp>
      <p:sp>
        <p:nvSpPr>
          <p:cNvPr id="10" name="TextBox 9"/>
          <p:cNvSpPr txBox="1"/>
          <p:nvPr/>
        </p:nvSpPr>
        <p:spPr>
          <a:xfrm>
            <a:off x="1071538" y="1357298"/>
            <a:ext cx="642675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1.การจัดโครงสร้างการบริหารจัดการที่ชัดเจน</a:t>
            </a:r>
          </a:p>
          <a:p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2.การพัฒนาศักยภาพบุคลากรที่เกี่ยวข้อง</a:t>
            </a:r>
          </a:p>
          <a:p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3.การคืนข้อมูลเพื่อพัฒนาปรับปรุง แก้ไข</a:t>
            </a:r>
          </a:p>
          <a:p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4.มาตรฐาน </a:t>
            </a:r>
            <a:r>
              <a:rPr lang="en-US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HW  SW</a:t>
            </a:r>
          </a:p>
          <a:p>
            <a:r>
              <a:rPr lang="en-US" sz="4000" b="1" dirty="0">
                <a:latin typeface="TH SarabunPSK" pitchFamily="34" charset="-34"/>
                <a:cs typeface="TH SarabunPSK" pitchFamily="34" charset="-34"/>
              </a:rPr>
              <a:t>5.</a:t>
            </a: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การควบคุมกำกับ ติดตาม ประเมินผล</a:t>
            </a: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357290" y="214290"/>
            <a:ext cx="69868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ปัจจัยแห่งความสำเร็จ </a:t>
            </a:r>
            <a:r>
              <a:rPr lang="en-US" sz="4000" b="1" dirty="0">
                <a:latin typeface="TH SarabunPSK" pitchFamily="34" charset="-34"/>
                <a:cs typeface="TH SarabunPSK" pitchFamily="34" charset="-34"/>
              </a:rPr>
              <a:t>Digital Transformation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293987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rgbClr val="262626"/>
      </a:dk1>
      <a:lt1>
        <a:srgbClr val="FFFFFF"/>
      </a:lt1>
      <a:dk2>
        <a:srgbClr val="1F497D"/>
      </a:dk2>
      <a:lt2>
        <a:srgbClr val="EEECE1"/>
      </a:lt2>
      <a:accent1>
        <a:srgbClr val="00B0F0"/>
      </a:accent1>
      <a:accent2>
        <a:srgbClr val="0040C0"/>
      </a:accent2>
      <a:accent3>
        <a:srgbClr val="1F9E0A"/>
      </a:accent3>
      <a:accent4>
        <a:srgbClr val="A5A5A5"/>
      </a:accent4>
      <a:accent5>
        <a:srgbClr val="00B0F0"/>
      </a:accent5>
      <a:accent6>
        <a:srgbClr val="A5A5A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1828</TotalTime>
  <Words>342</Words>
  <Application>Microsoft Office PowerPoint</Application>
  <PresentationFormat>นำเสนอทางหน้าจอ (4:3)</PresentationFormat>
  <Paragraphs>87</Paragraphs>
  <Slides>8</Slides>
  <Notes>8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8</vt:i4>
      </vt:variant>
    </vt:vector>
  </HeadingPairs>
  <TitlesOfParts>
    <vt:vector size="13" baseType="lpstr">
      <vt:lpstr>Arial</vt:lpstr>
      <vt:lpstr>Calibri</vt:lpstr>
      <vt:lpstr>TH SarabunIT๙</vt:lpstr>
      <vt:lpstr>TH SarabunPSK</vt:lpstr>
      <vt:lpstr>1_Office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lenovo12</cp:lastModifiedBy>
  <cp:revision>270</cp:revision>
  <dcterms:created xsi:type="dcterms:W3CDTF">2012-04-26T17:06:14Z</dcterms:created>
  <dcterms:modified xsi:type="dcterms:W3CDTF">2019-10-02T01:26:44Z</dcterms:modified>
</cp:coreProperties>
</file>