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60862668858069"/>
          <c:y val="4.0557641531471497E-2"/>
          <c:w val="0.7185053335205257"/>
          <c:h val="0.68596400570747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จำนวนทีมทั้งหมด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ปราจีนบุรี</c:v>
                </c:pt>
                <c:pt idx="1">
                  <c:v>จันทบุรี</c:v>
                </c:pt>
                <c:pt idx="2">
                  <c:v>ฉะเชิงเทรา</c:v>
                </c:pt>
                <c:pt idx="3">
                  <c:v>ชลบุรี</c:v>
                </c:pt>
                <c:pt idx="4">
                  <c:v>ตราด</c:v>
                </c:pt>
                <c:pt idx="5">
                  <c:v>ระยอง</c:v>
                </c:pt>
                <c:pt idx="6">
                  <c:v>สมุทรปราการ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45</c:v>
                </c:pt>
                <c:pt idx="1">
                  <c:v>49</c:v>
                </c:pt>
                <c:pt idx="2">
                  <c:v>69</c:v>
                </c:pt>
                <c:pt idx="3">
                  <c:v>144</c:v>
                </c:pt>
                <c:pt idx="4">
                  <c:v>23</c:v>
                </c:pt>
                <c:pt idx="5">
                  <c:v>71</c:v>
                </c:pt>
                <c:pt idx="6">
                  <c:v>132</c:v>
                </c:pt>
                <c:pt idx="7">
                  <c:v>53</c:v>
                </c:pt>
                <c:pt idx="8">
                  <c:v>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0-449E-8E8B-1A57075875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เปิดดำเนินการและผ่าน 3S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ปราจีนบุรี</c:v>
                </c:pt>
                <c:pt idx="1">
                  <c:v>จันทบุรี</c:v>
                </c:pt>
                <c:pt idx="2">
                  <c:v>ฉะเชิงเทรา</c:v>
                </c:pt>
                <c:pt idx="3">
                  <c:v>ชลบุรี</c:v>
                </c:pt>
                <c:pt idx="4">
                  <c:v>ตราด</c:v>
                </c:pt>
                <c:pt idx="5">
                  <c:v>ระยอง</c:v>
                </c:pt>
                <c:pt idx="6">
                  <c:v>สมุทรปราการ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13</c:v>
                </c:pt>
                <c:pt idx="1">
                  <c:v>4</c:v>
                </c:pt>
                <c:pt idx="2">
                  <c:v>14</c:v>
                </c:pt>
                <c:pt idx="3">
                  <c:v>20</c:v>
                </c:pt>
                <c:pt idx="4">
                  <c:v>5</c:v>
                </c:pt>
                <c:pt idx="5">
                  <c:v>14</c:v>
                </c:pt>
                <c:pt idx="6">
                  <c:v>11</c:v>
                </c:pt>
                <c:pt idx="7">
                  <c:v>4</c:v>
                </c:pt>
                <c:pt idx="8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0-449E-8E8B-1A57075875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ร้อยละ</c:v>
                </c:pt>
              </c:strCache>
            </c:strRef>
          </c:tx>
          <c:invertIfNegative val="0"/>
          <c:cat>
            <c:strRef>
              <c:f>Sheet1!$A$2:$A$10</c:f>
              <c:strCache>
                <c:ptCount val="9"/>
                <c:pt idx="0">
                  <c:v>ปราจีนบุรี</c:v>
                </c:pt>
                <c:pt idx="1">
                  <c:v>จันทบุรี</c:v>
                </c:pt>
                <c:pt idx="2">
                  <c:v>ฉะเชิงเทรา</c:v>
                </c:pt>
                <c:pt idx="3">
                  <c:v>ชลบุรี</c:v>
                </c:pt>
                <c:pt idx="4">
                  <c:v>ตราด</c:v>
                </c:pt>
                <c:pt idx="5">
                  <c:v>ระยอง</c:v>
                </c:pt>
                <c:pt idx="6">
                  <c:v>สมุทรปราการ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Sheet1!$D$2:$D$10</c:f>
              <c:numCache>
                <c:formatCode>0.00</c:formatCode>
                <c:ptCount val="9"/>
                <c:pt idx="0">
                  <c:v>28.88</c:v>
                </c:pt>
                <c:pt idx="1">
                  <c:v>8.16</c:v>
                </c:pt>
                <c:pt idx="2">
                  <c:v>20.28</c:v>
                </c:pt>
                <c:pt idx="3">
                  <c:v>13.88</c:v>
                </c:pt>
                <c:pt idx="4">
                  <c:v>21.73</c:v>
                </c:pt>
                <c:pt idx="5">
                  <c:v>19.71</c:v>
                </c:pt>
                <c:pt idx="6">
                  <c:v>8.32</c:v>
                </c:pt>
                <c:pt idx="7">
                  <c:v>7.54</c:v>
                </c:pt>
                <c:pt idx="8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40-449E-8E8B-1A5707587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435440"/>
        <c:axId val="329414272"/>
      </c:barChart>
      <c:catAx>
        <c:axId val="329435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9414272"/>
        <c:crosses val="autoZero"/>
        <c:auto val="1"/>
        <c:lblAlgn val="ctr"/>
        <c:lblOffset val="100"/>
        <c:noMultiLvlLbl val="0"/>
      </c:catAx>
      <c:valAx>
        <c:axId val="3294142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29435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1">
              <a:lumMod val="75000"/>
            </a:schemeClr>
          </a:solidFill>
          <a:latin typeface="FreesiaUPC" panose="020B0604020202020204" pitchFamily="34" charset="-34"/>
          <a:cs typeface="FreesiaUPC" panose="020B0604020202020204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จำนวนทีมทั้งหมด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บ้านสร้าง</c:v>
                </c:pt>
                <c:pt idx="2">
                  <c:v>ศรีมโสถ</c:v>
                </c:pt>
                <c:pt idx="3">
                  <c:v>ศรีมหาโพธิ</c:v>
                </c:pt>
                <c:pt idx="4">
                  <c:v>ประจันคาม</c:v>
                </c:pt>
                <c:pt idx="5">
                  <c:v>กบินทร์บุรี</c:v>
                </c:pt>
                <c:pt idx="6">
                  <c:v>นาดี</c:v>
                </c:pt>
                <c:pt idx="7">
                  <c:v>รวมจังหวัด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  <c:pt idx="4">
                  <c:v>5</c:v>
                </c:pt>
                <c:pt idx="5">
                  <c:v>14</c:v>
                </c:pt>
                <c:pt idx="6">
                  <c:v>5</c:v>
                </c:pt>
                <c:pt idx="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0-449E-8E8B-1A57075875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เปิดดำเนินการและผ่าน 3S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บ้านสร้าง</c:v>
                </c:pt>
                <c:pt idx="2">
                  <c:v>ศรีมโสถ</c:v>
                </c:pt>
                <c:pt idx="3">
                  <c:v>ศรีมหาโพธิ</c:v>
                </c:pt>
                <c:pt idx="4">
                  <c:v>ประจันคาม</c:v>
                </c:pt>
                <c:pt idx="5">
                  <c:v>กบินทร์บุรี</c:v>
                </c:pt>
                <c:pt idx="6">
                  <c:v>นาดี</c:v>
                </c:pt>
                <c:pt idx="7">
                  <c:v>รวมจังหวัด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5</c:v>
                </c:pt>
                <c:pt idx="6">
                  <c:v>1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0-449E-8E8B-1A57075875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ร้อยละ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บ้านสร้าง</c:v>
                </c:pt>
                <c:pt idx="2">
                  <c:v>ศรีมโสถ</c:v>
                </c:pt>
                <c:pt idx="3">
                  <c:v>ศรีมหาโพธิ</c:v>
                </c:pt>
                <c:pt idx="4">
                  <c:v>ประจันคาม</c:v>
                </c:pt>
                <c:pt idx="5">
                  <c:v>กบินทร์บุรี</c:v>
                </c:pt>
                <c:pt idx="6">
                  <c:v>นาดี</c:v>
                </c:pt>
                <c:pt idx="7">
                  <c:v>รวมจังหวัด</c:v>
                </c:pt>
              </c:strCache>
            </c:strRef>
          </c:cat>
          <c:val>
            <c:numRef>
              <c:f>Sheet1!$D$2:$D$9</c:f>
              <c:numCache>
                <c:formatCode>0.00</c:formatCode>
                <c:ptCount val="8"/>
                <c:pt idx="0">
                  <c:v>50</c:v>
                </c:pt>
                <c:pt idx="1">
                  <c:v>0</c:v>
                </c:pt>
                <c:pt idx="2">
                  <c:v>0</c:v>
                </c:pt>
                <c:pt idx="3">
                  <c:v>42.85</c:v>
                </c:pt>
                <c:pt idx="4">
                  <c:v>0</c:v>
                </c:pt>
                <c:pt idx="5">
                  <c:v>35.700000000000003</c:v>
                </c:pt>
                <c:pt idx="6">
                  <c:v>20</c:v>
                </c:pt>
                <c:pt idx="7">
                  <c:v>28.88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40-449E-8E8B-1A5707587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067456"/>
        <c:axId val="286060400"/>
      </c:barChart>
      <c:catAx>
        <c:axId val="28606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86060400"/>
        <c:crosses val="autoZero"/>
        <c:auto val="1"/>
        <c:lblAlgn val="ctr"/>
        <c:lblOffset val="100"/>
        <c:noMultiLvlLbl val="0"/>
      </c:catAx>
      <c:valAx>
        <c:axId val="2860604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860674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1">
              <a:lumMod val="75000"/>
            </a:schemeClr>
          </a:solidFill>
          <a:latin typeface="FreesiaUPC" panose="020B0604020202020204" pitchFamily="34" charset="-34"/>
          <a:cs typeface="FreesiaUPC" panose="020B0604020202020204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 ดาว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สมุทรปราการ</c:v>
                </c:pt>
                <c:pt idx="1">
                  <c:v>ชลบุรี</c:v>
                </c:pt>
                <c:pt idx="2">
                  <c:v>ฉะเชิงเทรา</c:v>
                </c:pt>
                <c:pt idx="3">
                  <c:v>ปราจีนบุรี</c:v>
                </c:pt>
                <c:pt idx="4">
                  <c:v>ตราด</c:v>
                </c:pt>
                <c:pt idx="5">
                  <c:v>จันทบุรี</c:v>
                </c:pt>
                <c:pt idx="6">
                  <c:v>ระยอง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78.87</c:v>
                </c:pt>
                <c:pt idx="1">
                  <c:v>83.9</c:v>
                </c:pt>
                <c:pt idx="2">
                  <c:v>69.23</c:v>
                </c:pt>
                <c:pt idx="3">
                  <c:v>68.09</c:v>
                </c:pt>
                <c:pt idx="4">
                  <c:v>78.790000000000006</c:v>
                </c:pt>
                <c:pt idx="5">
                  <c:v>80.95</c:v>
                </c:pt>
                <c:pt idx="6">
                  <c:v>71.58</c:v>
                </c:pt>
                <c:pt idx="7">
                  <c:v>99.07</c:v>
                </c:pt>
                <c:pt idx="8">
                  <c:v>75.55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A-40BB-B07C-B9DDA63438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 ดาว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สมุทรปราการ</c:v>
                </c:pt>
                <c:pt idx="1">
                  <c:v>ชลบุรี</c:v>
                </c:pt>
                <c:pt idx="2">
                  <c:v>ฉะเชิงเทรา</c:v>
                </c:pt>
                <c:pt idx="3">
                  <c:v>ปราจีนบุรี</c:v>
                </c:pt>
                <c:pt idx="4">
                  <c:v>ตราด</c:v>
                </c:pt>
                <c:pt idx="5">
                  <c:v>จันทบุรี</c:v>
                </c:pt>
                <c:pt idx="6">
                  <c:v>ระยอง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A-40BB-B07C-B9DDA63438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29413096"/>
        <c:axId val="329413488"/>
        <c:axId val="0"/>
      </c:bar3DChart>
      <c:catAx>
        <c:axId val="32941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9413488"/>
        <c:crosses val="autoZero"/>
        <c:auto val="1"/>
        <c:lblAlgn val="ctr"/>
        <c:lblOffset val="100"/>
        <c:noMultiLvlLbl val="0"/>
      </c:catAx>
      <c:valAx>
        <c:axId val="329413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941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18390072381403"/>
          <c:y val="0.15105457777940698"/>
          <c:w val="0.59556284314118757"/>
          <c:h val="0.8193372762250879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FFCC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45-4919-8CAC-3F93583D555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45-4919-8CAC-3F93583D5552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45-4919-8CAC-3F93583D555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45-4919-8CAC-3F93583D5552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B45-4919-8CAC-3F93583D5552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B45-4919-8CAC-3F93583D555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B45-4919-8CAC-3F93583D5552}"/>
              </c:ext>
            </c:extLst>
          </c:dPt>
          <c:dLbls>
            <c:dLbl>
              <c:idx val="0"/>
              <c:layout>
                <c:manualLayout>
                  <c:x val="6.8224718749669511E-2"/>
                  <c:y val="2.3819119724546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71F3491A-F577-4B0E-8F48-9D1AEB8005FF}" type="CATEGORYNAME">
                      <a:rPr lang="th-TH" sz="1600" b="1">
                        <a:solidFill>
                          <a:srgbClr val="FF66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rgbClr val="FF66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EC5E97E6-584A-4301-AB70-CDDF9E5D1A7B}" type="PERCENTAGE">
                      <a:rPr lang="th-TH" sz="1600" b="1" baseline="0">
                        <a:solidFill>
                          <a:srgbClr val="FF66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rgbClr val="FF66FF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14546485607204"/>
                      <c:h val="0.23158615295516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45-4919-8CAC-3F93583D5552}"/>
                </c:ext>
              </c:extLst>
            </c:dLbl>
            <c:dLbl>
              <c:idx val="1"/>
              <c:layout>
                <c:manualLayout>
                  <c:x val="6.5542510082176486E-2"/>
                  <c:y val="-0.206339798589380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46366492815189"/>
                      <c:h val="0.170441422987478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45-4919-8CAC-3F93583D5552}"/>
                </c:ext>
              </c:extLst>
            </c:dLbl>
            <c:dLbl>
              <c:idx val="2"/>
              <c:layout>
                <c:manualLayout>
                  <c:x val="0.12660902471550589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4F5554FF-93D0-41C6-BBB1-BF527C7AFDD8}" type="CATEGORYNAME">
                      <a:rPr lang="th-TH" sz="1600" b="1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D1640F20-61FA-491E-89DD-BC4590DBC32E}" type="PERCENTAGE">
                      <a:rPr lang="th-TH" sz="1600" b="1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chemeClr val="accent1">
                          <a:lumMod val="50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198010485260815"/>
                      <c:h val="0.162265661280403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45-4919-8CAC-3F93583D5552}"/>
                </c:ext>
              </c:extLst>
            </c:dLbl>
            <c:dLbl>
              <c:idx val="3"/>
              <c:layout>
                <c:manualLayout>
                  <c:x val="1.6290558573750908E-2"/>
                  <c:y val="5.77608000128109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2FC7B600-61A1-44B6-A516-C3E4133D22D3}" type="CATEGORYNAME">
                      <a:rPr lang="th-TH" sz="1600" b="1">
                        <a:solidFill>
                          <a:schemeClr val="accent4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778A1DCB-091E-4447-90C8-14D00030570E}" type="PERCENTAGE">
                      <a:rPr lang="th-TH" sz="1600" b="1" baseline="0">
                        <a:solidFill>
                          <a:schemeClr val="accent4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chemeClr val="accent4">
                          <a:lumMod val="75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98738714548082"/>
                      <c:h val="0.211812335771459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45-4919-8CAC-3F93583D5552}"/>
                </c:ext>
              </c:extLst>
            </c:dLbl>
            <c:dLbl>
              <c:idx val="4"/>
              <c:layout>
                <c:manualLayout>
                  <c:x val="-4.1486478247855368E-2"/>
                  <c:y val="0.106554302154179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51FDBA8A-52D9-4580-A33F-B562732A5E8E}" type="CATEGORYNAME">
                      <a:rPr lang="th-TH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82A8D12A-FFC0-4D6D-92ED-F4D20FFD77B2}" type="PERCENTAGE">
                      <a:rPr lang="th-TH" sz="1600" b="1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chemeClr val="accent6">
                          <a:lumMod val="50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45-4919-8CAC-3F93583D5552}"/>
                </c:ext>
              </c:extLst>
            </c:dLbl>
            <c:dLbl>
              <c:idx val="5"/>
              <c:layout>
                <c:manualLayout>
                  <c:x val="-0.2920339703386669"/>
                  <c:y val="1.06590075925260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7A2C4EE7-6194-4461-A919-90A58F37056C}" type="CATEGORYNAME">
                      <a:rPr lang="th-TH" sz="1600" b="1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C3CD101A-FBD3-45B5-AB86-9CF8FCCBAA32}" type="PERCENTAGE">
                      <a:rPr lang="th-TH" sz="1600" b="1" baseline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rgbClr val="FF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66810788439301"/>
                      <c:h val="0.17346877585542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45-4919-8CAC-3F93583D5552}"/>
                </c:ext>
              </c:extLst>
            </c:dLbl>
            <c:dLbl>
              <c:idx val="6"/>
              <c:layout>
                <c:manualLayout>
                  <c:x val="0.3494378324069948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defRPr>
                    </a:pPr>
                    <a:fld id="{B757F15A-440A-4B01-8B72-AB21D2FDFA7D}" type="CATEGORYNAME">
                      <a:rPr lang="th-TH" sz="1600" b="1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[ชื่อประเภท]</a:t>
                    </a:fld>
                    <a:r>
                      <a:rPr lang="th-TH" sz="16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t>
</a:t>
                    </a:r>
                    <a:fld id="{01DFA708-8F1D-420F-8A8D-890AA49DADE3}" type="PERCENTAGE">
                      <a:rPr lang="th-TH" sz="1600" b="1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rPr>
                      <a:pPr>
                        <a:defRPr sz="1600">
                          <a:solidFill>
                            <a:schemeClr val="accent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defRPr>
                      </a:pPr>
                      <a:t>[เปอร์เซ็นต์]</a:t>
                    </a:fld>
                    <a:endParaRPr lang="th-TH" sz="1600" b="1" baseline="0" dirty="0">
                      <a:solidFill>
                        <a:schemeClr val="accent1">
                          <a:lumMod val="50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defRPr>
                  </a:pPr>
                  <a:endParaRPr lang="th-TH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92360484095075"/>
                      <c:h val="0.188573875031701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B45-4919-8CAC-3F93583D55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Sheet2!$A$1:$G$2</c:f>
              <c:multiLvlStrCache>
                <c:ptCount val="7"/>
                <c:lvl>
                  <c:pt idx="0">
                    <c:v>รายใหม่</c:v>
                  </c:pt>
                  <c:pt idx="1">
                    <c:v>รอการตอบกลับ</c:v>
                  </c:pt>
                  <c:pt idx="2">
                    <c:v>ตอบกลับแล้ว</c:v>
                  </c:pt>
                  <c:pt idx="3">
                    <c:v>ติดตามเยี่ยมอย่างต่อเนื่อง</c:v>
                  </c:pt>
                  <c:pt idx="4">
                    <c:v>เยี่ยมเสร็จแล้ว (ปิด)</c:v>
                  </c:pt>
                  <c:pt idx="5">
                    <c:v>ผู้ป่วยเสียชีวิต</c:v>
                  </c:pt>
                  <c:pt idx="6">
                    <c:v>ไม่พบผู้ป่วย</c:v>
                  </c:pt>
                </c:lvl>
                <c:lvl>
                  <c:pt idx="0">
                    <c:v>รอดำเนินการ</c:v>
                  </c:pt>
                  <c:pt idx="2">
                    <c:v>ได้รับการติดตามเยี่ยม</c:v>
                  </c:pt>
                </c:lvl>
              </c:multiLvlStrCache>
            </c:multiLvlStrRef>
          </c:cat>
          <c:val>
            <c:numRef>
              <c:f>Sheet2!$A$3:$G$3</c:f>
              <c:numCache>
                <c:formatCode>General</c:formatCode>
                <c:ptCount val="7"/>
                <c:pt idx="0">
                  <c:v>648</c:v>
                </c:pt>
                <c:pt idx="1">
                  <c:v>70</c:v>
                </c:pt>
                <c:pt idx="2">
                  <c:v>550</c:v>
                </c:pt>
                <c:pt idx="3">
                  <c:v>164</c:v>
                </c:pt>
                <c:pt idx="4">
                  <c:v>600</c:v>
                </c:pt>
                <c:pt idx="5">
                  <c:v>25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B45-4919-8CAC-3F93583D555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 w="635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สสจ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Sheet1!$A$2:$A$10</c:f>
              <c:strCache>
                <c:ptCount val="9"/>
                <c:pt idx="0">
                  <c:v>ปราจีนบุรี</c:v>
                </c:pt>
                <c:pt idx="1">
                  <c:v>จันทบุรี</c:v>
                </c:pt>
                <c:pt idx="2">
                  <c:v>ฉะเชิงเทรา</c:v>
                </c:pt>
                <c:pt idx="3">
                  <c:v>ชลบุรี</c:v>
                </c:pt>
                <c:pt idx="4">
                  <c:v>ตราด</c:v>
                </c:pt>
                <c:pt idx="5">
                  <c:v>ระยอง</c:v>
                </c:pt>
                <c:pt idx="6">
                  <c:v>สมุทรปราการ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0-449E-8E8B-1A57075875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สสอ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Sheet1!$A$2:$A$10</c:f>
              <c:strCache>
                <c:ptCount val="9"/>
                <c:pt idx="0">
                  <c:v>ปราจีนบุรี</c:v>
                </c:pt>
                <c:pt idx="1">
                  <c:v>จันทบุรี</c:v>
                </c:pt>
                <c:pt idx="2">
                  <c:v>ฉะเชิงเทรา</c:v>
                </c:pt>
                <c:pt idx="3">
                  <c:v>ชลบุรี</c:v>
                </c:pt>
                <c:pt idx="4">
                  <c:v>ตราด</c:v>
                </c:pt>
                <c:pt idx="5">
                  <c:v>ระยอง</c:v>
                </c:pt>
                <c:pt idx="6">
                  <c:v>สมุทรปราการ</c:v>
                </c:pt>
                <c:pt idx="7">
                  <c:v>สระแก้ว</c:v>
                </c:pt>
                <c:pt idx="8">
                  <c:v>รวมเขต 6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90.91</c:v>
                </c:pt>
                <c:pt idx="3">
                  <c:v>100</c:v>
                </c:pt>
                <c:pt idx="4">
                  <c:v>71.430000000000007</c:v>
                </c:pt>
                <c:pt idx="5">
                  <c:v>100</c:v>
                </c:pt>
                <c:pt idx="6">
                  <c:v>66.67</c:v>
                </c:pt>
                <c:pt idx="7">
                  <c:v>100</c:v>
                </c:pt>
                <c:pt idx="8">
                  <c:v>92.75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0-449E-8E8B-1A5707587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460992"/>
        <c:axId val="247462528"/>
      </c:barChart>
      <c:catAx>
        <c:axId val="247460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47462528"/>
        <c:crosses val="autoZero"/>
        <c:auto val="1"/>
        <c:lblAlgn val="ctr"/>
        <c:lblOffset val="100"/>
        <c:noMultiLvlLbl val="0"/>
      </c:catAx>
      <c:valAx>
        <c:axId val="247462528"/>
        <c:scaling>
          <c:orientation val="minMax"/>
          <c:max val="100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47460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ร้อยละ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สสอ.เมือง</c:v>
                </c:pt>
                <c:pt idx="1">
                  <c:v>สสอ.บ้านสร้าง</c:v>
                </c:pt>
                <c:pt idx="2">
                  <c:v>สสอ.ศรีมโสถ</c:v>
                </c:pt>
                <c:pt idx="3">
                  <c:v>สสอ.ศรีมหาโพธิ</c:v>
                </c:pt>
                <c:pt idx="4">
                  <c:v>สสอ.ประจันคาม</c:v>
                </c:pt>
                <c:pt idx="5">
                  <c:v>สสอ.กบินทร์บุรี</c:v>
                </c:pt>
                <c:pt idx="6">
                  <c:v>สสอ.นาดี</c:v>
                </c:pt>
                <c:pt idx="7">
                  <c:v>สสจ.ปราจีนบุรี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0-449E-8E8B-1A5707587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3363456"/>
        <c:axId val="223364992"/>
      </c:barChart>
      <c:catAx>
        <c:axId val="223363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3364992"/>
        <c:crosses val="autoZero"/>
        <c:auto val="1"/>
        <c:lblAlgn val="ctr"/>
        <c:lblOffset val="100"/>
        <c:noMultiLvlLbl val="0"/>
      </c:catAx>
      <c:valAx>
        <c:axId val="22336499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33634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th-TH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รพศ./ รพท.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ชลบุรี</c:v>
                </c:pt>
                <c:pt idx="1">
                  <c:v>ตราด</c:v>
                </c:pt>
                <c:pt idx="2">
                  <c:v>ฉะเชิงเทรา</c:v>
                </c:pt>
                <c:pt idx="3">
                  <c:v>สมุทรปราการ</c:v>
                </c:pt>
                <c:pt idx="4">
                  <c:v>จันทบุรี</c:v>
                </c:pt>
                <c:pt idx="5">
                  <c:v>ปราจีนบุรี</c:v>
                </c:pt>
                <c:pt idx="6">
                  <c:v>สระแก้ว</c:v>
                </c:pt>
                <c:pt idx="7">
                  <c:v>ระยอง</c:v>
                </c:pt>
                <c:pt idx="8">
                  <c:v>ภาพรวม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66.67</c:v>
                </c:pt>
                <c:pt idx="8">
                  <c:v>94.44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7-4381-8A9D-3F01D8DDA5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รพช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ชลบุรี</c:v>
                </c:pt>
                <c:pt idx="1">
                  <c:v>ตราด</c:v>
                </c:pt>
                <c:pt idx="2">
                  <c:v>ฉะเชิงเทรา</c:v>
                </c:pt>
                <c:pt idx="3">
                  <c:v>สมุทรปราการ</c:v>
                </c:pt>
                <c:pt idx="4">
                  <c:v>จันทบุรี</c:v>
                </c:pt>
                <c:pt idx="5">
                  <c:v>ปราจีนบุรี</c:v>
                </c:pt>
                <c:pt idx="6">
                  <c:v>สระแก้ว</c:v>
                </c:pt>
                <c:pt idx="7">
                  <c:v>ระยอง</c:v>
                </c:pt>
                <c:pt idx="8">
                  <c:v>ภาพรวม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90.91</c:v>
                </c:pt>
                <c:pt idx="5">
                  <c:v>80</c:v>
                </c:pt>
                <c:pt idx="6">
                  <c:v>40</c:v>
                </c:pt>
                <c:pt idx="7">
                  <c:v>66.67</c:v>
                </c:pt>
                <c:pt idx="8">
                  <c:v>85.45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7-4381-8A9D-3F01D8DDA5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29419760"/>
        <c:axId val="329409568"/>
      </c:barChart>
      <c:catAx>
        <c:axId val="32941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9409568"/>
        <c:crosses val="autoZero"/>
        <c:auto val="1"/>
        <c:lblAlgn val="ctr"/>
        <c:lblOffset val="100"/>
        <c:noMultiLvlLbl val="0"/>
      </c:catAx>
      <c:valAx>
        <c:axId val="329409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32941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207837009974753"/>
          <c:y val="0.79932020316710861"/>
          <c:w val="0.12485777599886144"/>
          <c:h val="0.17586026741548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 w="6350">
      <a:noFill/>
    </a:ln>
    <a:effectLst/>
  </c:spPr>
  <c:txPr>
    <a:bodyPr/>
    <a:lstStyle/>
    <a:p>
      <a:pPr>
        <a:defRPr sz="1050"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C6281-0174-4FD4-828B-6828123FDD5D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4B4E-FDD9-4C5D-81B2-444E1CCEB4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522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884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8847">
                <a:defRPr/>
              </a:pPr>
              <a:t>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7154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0941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6939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0797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936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9115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8015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1236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5327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9293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19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468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3927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8377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124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5221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7474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4798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2428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017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6481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2919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29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908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2396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9922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1831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4974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04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2455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594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3566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8705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9860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39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370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7507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9415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08137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52853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6780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7117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40853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9625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61390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5878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49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256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38033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46275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51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9721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52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38331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53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30260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54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72159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55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124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686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628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963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รอเบิก คือ โครงการรอเบิก+โครงการพิเศษ</a:t>
            </a:r>
            <a:r>
              <a:rPr lang="th-TH" baseline="0" dirty="0" smtClean="0"/>
              <a:t> </a:t>
            </a:r>
            <a:r>
              <a:rPr lang="en-US" baseline="0" dirty="0" smtClean="0"/>
              <a:t>= </a:t>
            </a:r>
            <a:r>
              <a:rPr lang="th-TH" baseline="0" dirty="0" smtClean="0"/>
              <a:t>2.4 ล้าน</a:t>
            </a:r>
          </a:p>
          <a:p>
            <a:r>
              <a:rPr lang="th-TH" baseline="0" dirty="0" smtClean="0"/>
              <a:t>เงินขาด คือ 2.4 ล้าน (รอเบิก) – 1.07 ล้าน (เงินคงเหลือโครงการ ) </a:t>
            </a:r>
            <a:r>
              <a:rPr lang="en-US" baseline="0" dirty="0" smtClean="0"/>
              <a:t>= 1.34 </a:t>
            </a:r>
            <a:r>
              <a:rPr lang="th-TH" baseline="0" dirty="0" smtClean="0"/>
              <a:t>ล้าน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3427">
              <a:defRPr/>
            </a:pPr>
            <a:fld id="{54E7DDC8-1355-4367-B7B5-38170B9D3EE0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03427">
                <a:defRPr/>
              </a:pPr>
              <a:t>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415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985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651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878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49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030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047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711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96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603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451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97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1D47A-0814-420D-B76B-8A3225EFB145}" type="datetimeFigureOut">
              <a:rPr lang="th-TH" smtClean="0"/>
              <a:t>30/09/62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99BDB-3F2C-4820-97BB-037E73B7D84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49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16.jp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2.png"/><Relationship Id="rId10" Type="http://schemas.openxmlformats.org/officeDocument/2006/relationships/image" Target="../media/image49.jpeg"/><Relationship Id="rId4" Type="http://schemas.openxmlformats.org/officeDocument/2006/relationships/image" Target="../media/image16.jp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16.jp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jpg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4.jpeg"/><Relationship Id="rId5" Type="http://schemas.microsoft.com/office/2007/relationships/hdphoto" Target="../media/hdphoto6.wdp"/><Relationship Id="rId10" Type="http://schemas.openxmlformats.org/officeDocument/2006/relationships/image" Target="../media/image63.jpeg"/><Relationship Id="rId4" Type="http://schemas.openxmlformats.org/officeDocument/2006/relationships/image" Target="../media/image60.png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68.png"/><Relationship Id="rId9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12" Type="http://schemas.microsoft.com/office/2007/relationships/hdphoto" Target="../media/hdphoto14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microsoft.com/office/2007/relationships/hdphoto" Target="../media/hdphoto13.wdp"/><Relationship Id="rId4" Type="http://schemas.openxmlformats.org/officeDocument/2006/relationships/image" Target="../media/image16.jp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16.jpg"/><Relationship Id="rId9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1.pn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16.jp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microsoft.com/office/2007/relationships/hdphoto" Target="../media/hdphoto15.wdp"/><Relationship Id="rId4" Type="http://schemas.openxmlformats.org/officeDocument/2006/relationships/image" Target="../media/image16.jpg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.png"/><Relationship Id="rId7" Type="http://schemas.openxmlformats.org/officeDocument/2006/relationships/image" Target="../media/image99.jpe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5.png"/><Relationship Id="rId4" Type="http://schemas.openxmlformats.org/officeDocument/2006/relationships/image" Target="../media/image16.jpg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17.jpeg"/><Relationship Id="rId5" Type="http://schemas.openxmlformats.org/officeDocument/2006/relationships/image" Target="../media/image42.png"/><Relationship Id="rId10" Type="http://schemas.openxmlformats.org/officeDocument/2006/relationships/image" Target="../media/image116.jpeg"/><Relationship Id="rId4" Type="http://schemas.openxmlformats.org/officeDocument/2006/relationships/image" Target="../media/image16.jpg"/><Relationship Id="rId9" Type="http://schemas.microsoft.com/office/2007/relationships/hdphoto" Target="../media/hdphoto1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6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42.png"/><Relationship Id="rId4" Type="http://schemas.openxmlformats.org/officeDocument/2006/relationships/image" Target="../media/image16.jpg"/><Relationship Id="rId9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42.png"/><Relationship Id="rId10" Type="http://schemas.openxmlformats.org/officeDocument/2006/relationships/image" Target="../media/image125.jpeg"/><Relationship Id="rId4" Type="http://schemas.openxmlformats.org/officeDocument/2006/relationships/image" Target="../media/image16.jpg"/><Relationship Id="rId9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1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15.png"/><Relationship Id="rId10" Type="http://schemas.openxmlformats.org/officeDocument/2006/relationships/image" Target="../media/image29.jpeg"/><Relationship Id="rId4" Type="http://schemas.openxmlformats.org/officeDocument/2006/relationships/image" Target="../media/image16.jp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16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40.jpeg"/><Relationship Id="rId4" Type="http://schemas.openxmlformats.org/officeDocument/2006/relationships/image" Target="../media/image16.jp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3509592" y="954259"/>
            <a:ext cx="8423552" cy="265343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กลุ่มงานพัฒนาคุณภาพ  </a:t>
            </a:r>
          </a:p>
          <a:p>
            <a:r>
              <a:rPr lang="th-TH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และรูปแบบบริการ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98256" y="3482081"/>
            <a:ext cx="3311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นางรติกร  เลา</a:t>
            </a:r>
            <a:r>
              <a:rPr lang="th-TH" sz="24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ไพศาลวนิชศิริ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หัวหน้ากลุ่มงานฯ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t="6921" r="26310" b="7727"/>
          <a:stretch/>
        </p:blipFill>
        <p:spPr>
          <a:xfrm>
            <a:off x="526834" y="880200"/>
            <a:ext cx="2648548" cy="288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2" r="12589" b="5718"/>
          <a:stretch/>
        </p:blipFill>
        <p:spPr>
          <a:xfrm flipH="1">
            <a:off x="337177" y="4191840"/>
            <a:ext cx="1764608" cy="2329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32" y="3965051"/>
            <a:ext cx="1865480" cy="246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23800" r="22540" b="12205"/>
          <a:stretch/>
        </p:blipFill>
        <p:spPr>
          <a:xfrm>
            <a:off x="7903906" y="3965051"/>
            <a:ext cx="1655501" cy="244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กล่องข้อความ 17"/>
          <p:cNvSpPr txBox="1"/>
          <p:nvPr/>
        </p:nvSpPr>
        <p:spPr>
          <a:xfrm>
            <a:off x="-22159" y="6379869"/>
            <a:ext cx="248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นางนัยนา  สิทธิประเสริฐ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9803035" y="6379869"/>
            <a:ext cx="248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นางสาวเบญจมาศ </a:t>
            </a:r>
            <a:r>
              <a:rPr lang="th-TH" sz="2133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นิลศิริ</a:t>
            </a:r>
            <a:endParaRPr lang="th-TH" sz="2133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5117203" y="6417945"/>
            <a:ext cx="248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นางสาวศศิธร  วันชัย</a:t>
            </a: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7539781" y="6382922"/>
            <a:ext cx="248685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นางสาวอุไร</a:t>
            </a:r>
            <a:r>
              <a:rPr lang="th-TH" sz="2133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วรรณ</a:t>
            </a:r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ตาฉาว</a:t>
            </a: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2330502" y="6398908"/>
            <a:ext cx="278670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</a:t>
            </a:r>
            <a:r>
              <a:rPr lang="th-TH" sz="2133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มนัสนันท์</a:t>
            </a:r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วีระ</a:t>
            </a:r>
            <a:r>
              <a:rPr lang="th-TH" sz="2133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</a:t>
            </a:r>
            <a:r>
              <a:rPr lang="th-TH" sz="2133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ศิลป์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7" t="54200" r="39277" b="15001"/>
          <a:stretch/>
        </p:blipFill>
        <p:spPr>
          <a:xfrm>
            <a:off x="5517510" y="4101075"/>
            <a:ext cx="1622628" cy="23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82" y="4160347"/>
            <a:ext cx="1731481" cy="230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7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472608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การพัฒนาคุณภาพชีวิตระดับอำเภอ (</a:t>
            </a:r>
            <a:r>
              <a:rPr lang="th-TH" sz="3200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อ.)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90839" y="1830624"/>
            <a:ext cx="5798856" cy="31345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- การโยกย้าย สับเปลี่ยน ของคณะกรรมการพัฒนาคุณภาพชีวิตระดับอำเภอ (นายอำเภอ ปลัดอำเภอ สาธารณสุขอำเภอ ฯลฯ)</a:t>
            </a:r>
          </a:p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- กระบวนการพัฒนา </a:t>
            </a: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ต้องอาศัยการบูรณาการมีส่วนร่วมของทุกภาคส่วน ต้องใช้เวลาและความต่อเนื่องของการพัฒนา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78" y="55611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Rounded Rectangle 11"/>
          <p:cNvSpPr/>
          <p:nvPr/>
        </p:nvSpPr>
        <p:spPr>
          <a:xfrm>
            <a:off x="627636" y="1052786"/>
            <a:ext cx="4896544" cy="72095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ปัญหา อุปสรรค</a:t>
            </a:r>
          </a:p>
        </p:txBody>
      </p:sp>
      <p:sp>
        <p:nvSpPr>
          <p:cNvPr id="20" name="Rounded Rectangle 60"/>
          <p:cNvSpPr/>
          <p:nvPr/>
        </p:nvSpPr>
        <p:spPr>
          <a:xfrm>
            <a:off x="6284900" y="1802945"/>
            <a:ext cx="5798856" cy="38261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การบริหารทรัพยากรอย่างมีส่วนร่วมทุกภาคส่วนที่เกี่ยวข้องในระดับพื้นที่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การบริหารจัดการงบประมาณ </a:t>
            </a: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ควรแบ่งเป็น </a:t>
            </a:r>
          </a:p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 ส่วน คือ 			</a:t>
            </a:r>
          </a:p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   1) การบริหารจัดการงบคณะกรรมการ </a:t>
            </a: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</a:t>
            </a:r>
          </a:p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    2) คณะทำงานที่เกี่ยวข้องกับการพัฒนาคุณภาพชีวิตตามที่พื้นที่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แต่งตั้งทีมเยี่ยมเสริมพลังและประเมินผลการดำเนินงานพัฒนาคุณภาพชีวิตระดับจังหวัด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6787183" y="1020389"/>
            <a:ext cx="489654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4989153"/>
            <a:ext cx="3121333" cy="122252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00" y="736809"/>
            <a:ext cx="1407881" cy="14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403479" y="2009011"/>
            <a:ext cx="9505056" cy="31683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การพัฒนาคุณภาพชีวิตระดับตำบล (</a:t>
            </a:r>
            <a:r>
              <a:rPr lang="th-TH" sz="4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ต.)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966056"/>
            <a:ext cx="1368152" cy="1055363"/>
          </a:xfrm>
          <a:prstGeom prst="rect">
            <a:avLst/>
          </a:prstGeom>
        </p:spPr>
      </p:pic>
      <p:pic>
        <p:nvPicPr>
          <p:cNvPr id="22" name="รูปภาพ 21" descr="D:\smith.job\โลโก้\59-d9Ow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7" y="966058"/>
            <a:ext cx="1052525" cy="106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รูปภาพ 22" descr="D:\smith.job\โลโก้\logo-MOPH-pho03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b="16384"/>
          <a:stretch/>
        </p:blipFill>
        <p:spPr bwMode="auto">
          <a:xfrm>
            <a:off x="5579943" y="967393"/>
            <a:ext cx="1152128" cy="1063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2304" r="13158" b="4513"/>
          <a:stretch/>
        </p:blipFill>
        <p:spPr>
          <a:xfrm>
            <a:off x="8686308" y="966057"/>
            <a:ext cx="1754177" cy="1063447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24" y="966058"/>
            <a:ext cx="2232248" cy="10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1022517" y="976891"/>
            <a:ext cx="10538862" cy="1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การดำเนินงานขับเคลื่อน ตำบลจัดการคุณภาพชีวิต ด้วยกลไก  </a:t>
            </a:r>
          </a:p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“ธรรมนูญสุขภาพตำบล” จ.ปราจีนบุรี  ปี 2562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36" y="1071687"/>
            <a:ext cx="1407881" cy="1421572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1ED0BD0-865D-4914-969C-5C6D1E2E19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82" r="6918" b="6918"/>
          <a:stretch/>
        </p:blipFill>
        <p:spPr>
          <a:xfrm>
            <a:off x="9177256" y="2761431"/>
            <a:ext cx="2743161" cy="35173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31A0AEF-4235-427C-9A23-96E3F12931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42"/>
          <a:stretch/>
        </p:blipFill>
        <p:spPr>
          <a:xfrm>
            <a:off x="-32851" y="2957960"/>
            <a:ext cx="4976723" cy="3321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727808F-B021-4985-8CA1-5AAC25EE56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509"/>
          <a:stretch/>
        </p:blipFill>
        <p:spPr>
          <a:xfrm>
            <a:off x="4463819" y="2951231"/>
            <a:ext cx="4527975" cy="3334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304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1" y="28456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7" y="147051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1022517" y="976891"/>
            <a:ext cx="10939020" cy="12039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การบูรณาการตำบลจัดการคุณภาพชีวิตแบบบูรณาการ </a:t>
            </a:r>
          </a:p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สู่การพัฒนาคุณภาพชีวิตระดับตำบล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374" y="897715"/>
            <a:ext cx="1407881" cy="1421572"/>
          </a:xfrm>
          <a:prstGeom prst="rect">
            <a:avLst/>
          </a:prstGeom>
        </p:spPr>
      </p:pic>
      <p:graphicFrame>
        <p:nvGraphicFramePr>
          <p:cNvPr id="20" name="ตาราง 19"/>
          <p:cNvGraphicFramePr>
            <a:graphicFrameLocks noGrp="1"/>
          </p:cNvGraphicFramePr>
          <p:nvPr>
            <p:extLst/>
          </p:nvPr>
        </p:nvGraphicFramePr>
        <p:xfrm>
          <a:off x="1679509" y="2237744"/>
          <a:ext cx="9313035" cy="37615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3022582981"/>
                    </a:ext>
                  </a:extLst>
                </a:gridCol>
              </a:tblGrid>
              <a:tr h="560832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3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ประเด็นการพัฒนา </a:t>
                      </a:r>
                      <a:r>
                        <a:rPr lang="th-TH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พช</a:t>
                      </a:r>
                      <a:r>
                        <a:rPr lang="th-TH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ต.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ตำบลจัดการคุณภาพชีวิต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49">
                <a:tc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นาดี</a:t>
                      </a:r>
                      <a:endParaRPr lang="en-US" sz="27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“</a:t>
                      </a:r>
                      <a:r>
                        <a:rPr lang="en-US" sz="2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บาท สร้างสุข”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ตำบลบุพราหมณ์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9">
                <a:tc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เมืองปราจีนบุรี</a:t>
                      </a:r>
                      <a:endParaRPr lang="en-US" sz="27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“ชีวิตดี๊ดี </a:t>
                      </a:r>
                      <a:r>
                        <a:rPr lang="en-US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@</a:t>
                      </a: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เนินหอม”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ตำบลเนินหอม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9">
                <a:tc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ประจันตคาม</a:t>
                      </a:r>
                      <a:endParaRPr lang="en-US" sz="27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“วิถีธรรมนำสุข”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ตำบลบ้านหอย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9">
                <a:tc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ประจันตคาม</a:t>
                      </a:r>
                      <a:endParaRPr lang="en-US" sz="27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“คนประจัน</a:t>
                      </a:r>
                      <a:r>
                        <a:rPr lang="th-TH" sz="27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ตฯ</a:t>
                      </a: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ไม่ทอดทิ้งกัน”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ตำบลประจันตคาม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149">
                <a:tc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กบินทร์บุรี</a:t>
                      </a:r>
                      <a:endParaRPr lang="en-US" sz="27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“ธรรมนูญสุขภาพเขาไม้แก้วน่าอยู่”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ตำบลเขาไม้แก้ว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16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1" y="28456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7" y="147051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45934" y="1062949"/>
            <a:ext cx="3465269" cy="6444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ผลงานความภาคภูมิใจ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96" y="940326"/>
            <a:ext cx="980289" cy="989821"/>
          </a:xfrm>
          <a:prstGeom prst="rect">
            <a:avLst/>
          </a:prstGeom>
        </p:spPr>
      </p:pic>
      <p:sp>
        <p:nvSpPr>
          <p:cNvPr id="25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18" name="สี่เหลี่ยมผืนผ้า: มุมมนด้านทแยง 1">
            <a:extLst>
              <a:ext uri="{FF2B5EF4-FFF2-40B4-BE49-F238E27FC236}">
                <a16:creationId xmlns:a16="http://schemas.microsoft.com/office/drawing/2014/main" id="{D29654C9-05FC-4AFB-9F6B-CD970B9D9179}"/>
              </a:ext>
            </a:extLst>
          </p:cNvPr>
          <p:cNvSpPr/>
          <p:nvPr/>
        </p:nvSpPr>
        <p:spPr>
          <a:xfrm>
            <a:off x="1890232" y="1930147"/>
            <a:ext cx="7950185" cy="119181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ตำบลประจันตคาม อำเภอประจันตคาม </a:t>
            </a:r>
            <a:endParaRPr lang="en-US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ชนะเลิศ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ตำบลจัดการสุขภาพแบบบูรณาการ เขตสุขภาพที่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4AC3EA8D-9083-4C47-879F-F814A5491F6B}"/>
              </a:ext>
            </a:extLst>
          </p:cNvPr>
          <p:cNvSpPr txBox="1"/>
          <p:nvPr/>
        </p:nvSpPr>
        <p:spPr>
          <a:xfrm>
            <a:off x="218261" y="1828160"/>
            <a:ext cx="1498003" cy="77134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2559</a:t>
            </a:r>
          </a:p>
        </p:txBody>
      </p:sp>
      <p:sp>
        <p:nvSpPr>
          <p:cNvPr id="24" name="สี่เหลี่ยมผืนผ้า: มุมมนด้านทแยง 4">
            <a:extLst>
              <a:ext uri="{FF2B5EF4-FFF2-40B4-BE49-F238E27FC236}">
                <a16:creationId xmlns:a16="http://schemas.microsoft.com/office/drawing/2014/main" id="{7206C12D-5B57-42AF-9353-1F6F05E283D5}"/>
              </a:ext>
            </a:extLst>
          </p:cNvPr>
          <p:cNvSpPr/>
          <p:nvPr/>
        </p:nvSpPr>
        <p:spPr>
          <a:xfrm>
            <a:off x="1854105" y="3243462"/>
            <a:ext cx="7950187" cy="119181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ตำบลบุพราหมณ์ อำเภอนาดี</a:t>
            </a:r>
            <a:endParaRPr lang="en-US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รองชนะเลิศ ตำบลจัดการสุขภาพตามกลุ่มวัย เขตสุขภาพที่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68B85466-FF1F-404A-A7D8-8A5921E48029}"/>
              </a:ext>
            </a:extLst>
          </p:cNvPr>
          <p:cNvSpPr txBox="1"/>
          <p:nvPr/>
        </p:nvSpPr>
        <p:spPr>
          <a:xfrm>
            <a:off x="218261" y="3299743"/>
            <a:ext cx="1498003" cy="77134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</a:p>
        </p:txBody>
      </p:sp>
      <p:sp>
        <p:nvSpPr>
          <p:cNvPr id="27" name="สี่เหลี่ยมผืนผ้า: มุมมนด้านทแยง 6">
            <a:extLst>
              <a:ext uri="{FF2B5EF4-FFF2-40B4-BE49-F238E27FC236}">
                <a16:creationId xmlns:a16="http://schemas.microsoft.com/office/drawing/2014/main" id="{B71448C1-3E2B-4B1B-88B0-4B7B9B446020}"/>
              </a:ext>
            </a:extLst>
          </p:cNvPr>
          <p:cNvSpPr/>
          <p:nvPr/>
        </p:nvSpPr>
        <p:spPr>
          <a:xfrm>
            <a:off x="1890232" y="4556777"/>
            <a:ext cx="7871681" cy="119181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ตำบลบ้านหอย  อำเภอประจันตคาม</a:t>
            </a:r>
            <a:endParaRPr lang="en-US" sz="3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รองชนะเลิศ ตำบลจัดการสุขภาพแบบบูรณาการ เขตสุขภาพที่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74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1" y="28456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7" y="147051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45934" y="1062949"/>
            <a:ext cx="3465269" cy="6444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ผลงานความภาคภูมิใจ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96" y="940326"/>
            <a:ext cx="980289" cy="989821"/>
          </a:xfrm>
          <a:prstGeom prst="rect">
            <a:avLst/>
          </a:prstGeom>
        </p:spPr>
      </p:pic>
      <p:sp>
        <p:nvSpPr>
          <p:cNvPr id="25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22" name="สี่เหลี่ยมผืนผ้า: มุมมนด้านทแยง 1">
            <a:extLst>
              <a:ext uri="{FF2B5EF4-FFF2-40B4-BE49-F238E27FC236}">
                <a16:creationId xmlns:a16="http://schemas.microsoft.com/office/drawing/2014/main" id="{D29654C9-05FC-4AFB-9F6B-CD970B9D9179}"/>
              </a:ext>
            </a:extLst>
          </p:cNvPr>
          <p:cNvSpPr/>
          <p:nvPr/>
        </p:nvSpPr>
        <p:spPr>
          <a:xfrm>
            <a:off x="2004559" y="1850152"/>
            <a:ext cx="9241510" cy="1328023"/>
          </a:xfrm>
          <a:prstGeom prst="round2Diag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ตำบลเนินหอม อำเภอเมืองปราจีนบุรี 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ชนะเลิศ </a:t>
            </a:r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ตำบลจัดการสุขภาพแบบบูรณาการ ระดับประเทศ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4AC3EA8D-9083-4C47-879F-F814A5491F6B}"/>
              </a:ext>
            </a:extLst>
          </p:cNvPr>
          <p:cNvSpPr txBox="1"/>
          <p:nvPr/>
        </p:nvSpPr>
        <p:spPr>
          <a:xfrm>
            <a:off x="368685" y="1848940"/>
            <a:ext cx="1498003" cy="771346"/>
          </a:xfrm>
          <a:prstGeom prst="snip2DiagRect">
            <a:avLst/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</a:p>
        </p:txBody>
      </p:sp>
      <p:sp>
        <p:nvSpPr>
          <p:cNvPr id="29" name="สี่เหลี่ยมผืนผ้า: มุมมนด้านทแยง 4">
            <a:extLst>
              <a:ext uri="{FF2B5EF4-FFF2-40B4-BE49-F238E27FC236}">
                <a16:creationId xmlns:a16="http://schemas.microsoft.com/office/drawing/2014/main" id="{7206C12D-5B57-42AF-9353-1F6F05E283D5}"/>
              </a:ext>
            </a:extLst>
          </p:cNvPr>
          <p:cNvSpPr/>
          <p:nvPr/>
        </p:nvSpPr>
        <p:spPr>
          <a:xfrm>
            <a:off x="2004560" y="3573016"/>
            <a:ext cx="9241509" cy="132802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ตำบลดงบัง   อำเภอประจันตคาม</a:t>
            </a:r>
            <a:endParaRPr lang="en-US" sz="36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ชนะเลิศ </a:t>
            </a:r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ตำบลจัดการสุขภาพแบบบูรณาการ เขตสุขภาพที่ </a:t>
            </a:r>
            <a:r>
              <a: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36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68B85466-FF1F-404A-A7D8-8A5921E48029}"/>
              </a:ext>
            </a:extLst>
          </p:cNvPr>
          <p:cNvSpPr txBox="1"/>
          <p:nvPr/>
        </p:nvSpPr>
        <p:spPr>
          <a:xfrm>
            <a:off x="368685" y="3700155"/>
            <a:ext cx="1498003" cy="77134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C323428-FC23-4432-ABF3-16B48C0EB5AB}"/>
              </a:ext>
            </a:extLst>
          </p:cNvPr>
          <p:cNvSpPr txBox="1"/>
          <p:nvPr/>
        </p:nvSpPr>
        <p:spPr>
          <a:xfrm>
            <a:off x="2004559" y="5284166"/>
            <a:ext cx="8856984" cy="624423"/>
          </a:xfrm>
          <a:prstGeom prst="snip2DiagRect">
            <a:avLst/>
          </a:prstGeom>
          <a:solidFill>
            <a:srgbClr val="0099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ขยายผลหมู่บ้านต้นแบบ ลด ละ เลิกสุรา ครอบคลุมทุกตำบล อำเภอประจันตคาม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1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1" y="28456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27" y="147051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567908" y="988547"/>
            <a:ext cx="10946611" cy="10219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จัดเวทีประชุมเชิงปฏิบัติการ ถอดบทเรียนตำบลจัดการคุณภาพชีวิต ปี 2562 และจัดทำแผนพัฒนาตำบลจัดการคุณภาพชีวิต ปี 2563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036" y="1026274"/>
            <a:ext cx="980289" cy="989821"/>
          </a:xfrm>
          <a:prstGeom prst="rect">
            <a:avLst/>
          </a:prstGeom>
        </p:spPr>
      </p:pic>
      <p:sp>
        <p:nvSpPr>
          <p:cNvPr id="25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C17C07D6-F881-4AB4-B82B-3792354E28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" t="-584" r="1034" b="18282"/>
          <a:stretch/>
        </p:blipFill>
        <p:spPr>
          <a:xfrm>
            <a:off x="8289576" y="4716840"/>
            <a:ext cx="2414936" cy="179681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F1287FFE-7C26-4B45-AE16-9B19F7BDF9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0"/>
          <a:stretch/>
        </p:blipFill>
        <p:spPr>
          <a:xfrm>
            <a:off x="8950" y="2067333"/>
            <a:ext cx="5447788" cy="314377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18478BE-313D-4FF3-A389-6B3F85851F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24" y="2059419"/>
            <a:ext cx="2085696" cy="261772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3EFF3C6-091E-4CAB-A4C6-C0009BACB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"/>
          <a:stretch/>
        </p:blipFill>
        <p:spPr>
          <a:xfrm>
            <a:off x="5561088" y="4716840"/>
            <a:ext cx="2686521" cy="1796819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E84F90E-A18F-47A3-88FC-B93C0A884A3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1133" r="12988"/>
          <a:stretch/>
        </p:blipFill>
        <p:spPr>
          <a:xfrm>
            <a:off x="5561087" y="2070352"/>
            <a:ext cx="2193160" cy="260678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BB780177-DDDF-4A55-AD58-C46A6ABA88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r="19341"/>
          <a:stretch/>
        </p:blipFill>
        <p:spPr>
          <a:xfrm>
            <a:off x="9968498" y="2033282"/>
            <a:ext cx="2223503" cy="26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17" y="3315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0" name="Rounded Rectangle 60"/>
          <p:cNvSpPr/>
          <p:nvPr/>
        </p:nvSpPr>
        <p:spPr>
          <a:xfrm>
            <a:off x="1679510" y="1802945"/>
            <a:ext cx="10404247" cy="38261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กำหนดเป้าหมายพัฒนาตำบลจัดการคุณภาพชีวิต ปี 2563 ทุกอำเภอๆละ อย่างน้อย </a:t>
            </a:r>
          </a:p>
          <a:p>
            <a:pPr lvl="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1 ตำบล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บูรณาการขับเคลื่อนการดำเนินงาน </a:t>
            </a:r>
            <a:r>
              <a:rPr lang="th-TH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ต. เชื่อมโยงกับ </a:t>
            </a:r>
            <a:r>
              <a:rPr lang="th-TH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กองทุนหลักประกันสุขภาพ นโยบายสาธารณะแบบมีส่วนร่วมและ ธรรมนูญสุขภาพในพื้นที่ 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สนับสนุนให้พื้นที่เป้าหมาย </a:t>
            </a:r>
            <a:r>
              <a:rPr lang="th-TH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พช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ต. เป็นตำบลต้นแบบระดับจังหวัด ระดับเขต และระดับประเทศ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4079776" y="1053547"/>
            <a:ext cx="489654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7" y="5268113"/>
            <a:ext cx="1407881" cy="1421572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97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403479" y="2009011"/>
            <a:ext cx="9505056" cy="31683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การพัฒนาศักยภาพ อสม. </a:t>
            </a:r>
            <a:r>
              <a:rPr lang="th-TH" sz="4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ค. และภาคีเครือข่าย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966056"/>
            <a:ext cx="1368152" cy="1055363"/>
          </a:xfrm>
          <a:prstGeom prst="rect">
            <a:avLst/>
          </a:prstGeom>
        </p:spPr>
      </p:pic>
      <p:pic>
        <p:nvPicPr>
          <p:cNvPr id="22" name="รูปภาพ 21" descr="D:\smith.job\โลโก้\59-d9Ow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7" y="966058"/>
            <a:ext cx="1052525" cy="106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รูปภาพ 22" descr="D:\smith.job\โลโก้\logo-MOPH-pho03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b="16384"/>
          <a:stretch/>
        </p:blipFill>
        <p:spPr bwMode="auto">
          <a:xfrm>
            <a:off x="5579943" y="967393"/>
            <a:ext cx="1152128" cy="1063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2304" r="13158" b="4513"/>
          <a:stretch/>
        </p:blipFill>
        <p:spPr>
          <a:xfrm>
            <a:off x="8686308" y="966057"/>
            <a:ext cx="1754177" cy="1063447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24" y="966058"/>
            <a:ext cx="2232248" cy="10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84" y="3455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8" name="Rounded Rectangle 11"/>
          <p:cNvSpPr/>
          <p:nvPr/>
        </p:nvSpPr>
        <p:spPr>
          <a:xfrm>
            <a:off x="-32850" y="1050898"/>
            <a:ext cx="3153731" cy="2666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การพัฒนาศักยภาพ </a:t>
            </a:r>
          </a:p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อสม.4.0 (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อสม.  บุหรี่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CPR  RDU  TB 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แผนชุมชน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HL HB 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กลุ่มวัย</a:t>
            </a:r>
          </a:p>
        </p:txBody>
      </p:sp>
      <p:sp>
        <p:nvSpPr>
          <p:cNvPr id="21" name="Rounded Rectangle 11"/>
          <p:cNvSpPr/>
          <p:nvPr/>
        </p:nvSpPr>
        <p:spPr>
          <a:xfrm>
            <a:off x="3628115" y="33153"/>
            <a:ext cx="7076396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การพัฒนาศักยภาพ อสม. 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อส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ค. และภาคีเครือข่าย</a:t>
            </a:r>
          </a:p>
        </p:txBody>
      </p:sp>
      <p:graphicFrame>
        <p:nvGraphicFramePr>
          <p:cNvPr id="17" name="ตาราง 16"/>
          <p:cNvGraphicFramePr>
            <a:graphicFrameLocks noGrp="1"/>
          </p:cNvGraphicFramePr>
          <p:nvPr>
            <p:extLst/>
          </p:nvPr>
        </p:nvGraphicFramePr>
        <p:xfrm>
          <a:off x="3120881" y="1045041"/>
          <a:ext cx="8856985" cy="5453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8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3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19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kern="12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จนท.สธ</a:t>
                      </a:r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ครู ข.</a:t>
                      </a:r>
                    </a:p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(เป้า 14 คน)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อสม.4.0 ครู ค.</a:t>
                      </a:r>
                    </a:p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(เป้า 210 คน)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อสม.4.0 ขยายผล</a:t>
                      </a:r>
                    </a:p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(เป้า 2,316</a:t>
                      </a:r>
                      <a:r>
                        <a:rPr lang="th-TH" sz="2700" b="1" kern="12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คน)</a:t>
                      </a:r>
                      <a:endParaRPr lang="th-TH" sz="2700" b="1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</a:t>
                      </a:r>
                    </a:p>
                    <a:p>
                      <a:pPr algn="ctr"/>
                      <a:r>
                        <a:rPr lang="th-TH" sz="27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(ร้อยละ)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424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กบินทร์บุรี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  <a:endParaRPr lang="th-TH" sz="2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นาดี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  <a:endParaRPr lang="th-TH" sz="2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ประจันต</a:t>
                      </a: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คาม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  <a:endParaRPr lang="th-TH" sz="2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ศรีมหา</a:t>
                      </a:r>
                      <a:r>
                        <a:rPr lang="th-TH" sz="27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โพธิ</a:t>
                      </a:r>
                      <a:endParaRPr lang="en-US" sz="27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  <a:endParaRPr lang="th-TH" sz="27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บ้านสร้าง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ศรีมโหสถ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4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3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2,316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700" b="1" kern="1200" dirty="0">
                          <a:solidFill>
                            <a:schemeClr val="accent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21"/>
          <p:cNvSpPr/>
          <p:nvPr/>
        </p:nvSpPr>
        <p:spPr>
          <a:xfrm>
            <a:off x="274115" y="3913766"/>
            <a:ext cx="259228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2,526 คน</a:t>
            </a:r>
          </a:p>
        </p:txBody>
      </p:sp>
    </p:spTree>
    <p:extLst>
      <p:ext uri="{BB962C8B-B14F-4D97-AF65-F5344CB8AC3E}">
        <p14:creationId xmlns:p14="http://schemas.microsoft.com/office/powerpoint/2010/main" val="36326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403479" y="2009011"/>
            <a:ext cx="9505056" cy="31683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การพัฒนาคุณภาพชีวิตระดับอำเภอ (</a:t>
            </a:r>
            <a:r>
              <a:rPr lang="th-TH" sz="4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อ.)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966056"/>
            <a:ext cx="1368152" cy="1055363"/>
          </a:xfrm>
          <a:prstGeom prst="rect">
            <a:avLst/>
          </a:prstGeom>
        </p:spPr>
      </p:pic>
      <p:pic>
        <p:nvPicPr>
          <p:cNvPr id="22" name="รูปภาพ 21" descr="D:\smith.job\โลโก้\59-d9Ow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7" y="966058"/>
            <a:ext cx="1052525" cy="106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รูปภาพ 22" descr="D:\smith.job\โลโก้\logo-MOPH-pho03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b="16384"/>
          <a:stretch/>
        </p:blipFill>
        <p:spPr bwMode="auto">
          <a:xfrm>
            <a:off x="5579943" y="967393"/>
            <a:ext cx="1152128" cy="1063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2304" r="13158" b="4513"/>
          <a:stretch/>
        </p:blipFill>
        <p:spPr>
          <a:xfrm>
            <a:off x="8686308" y="966057"/>
            <a:ext cx="1754177" cy="1063447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24" y="966058"/>
            <a:ext cx="2232248" cy="10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84" y="3455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8" name="Rounded Rectangle 11"/>
          <p:cNvSpPr/>
          <p:nvPr/>
        </p:nvSpPr>
        <p:spPr>
          <a:xfrm>
            <a:off x="12910" y="1014756"/>
            <a:ext cx="4470740" cy="1152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การพัฒนาศักยภาพ อสม. ปี 2562</a:t>
            </a:r>
          </a:p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2 รุ่น  รวม  210 คน</a:t>
            </a:r>
          </a:p>
        </p:txBody>
      </p:sp>
      <p:sp>
        <p:nvSpPr>
          <p:cNvPr id="21" name="Rounded Rectangle 11"/>
          <p:cNvSpPr/>
          <p:nvPr/>
        </p:nvSpPr>
        <p:spPr>
          <a:xfrm>
            <a:off x="3628115" y="33153"/>
            <a:ext cx="7076396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การพัฒนาศักยภาพ อสม. 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อส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ค. และภาคีเครือข่าย</a:t>
            </a: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E77C3F5-22E1-412A-B2BD-A1DC04611B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r="6401"/>
          <a:stretch/>
        </p:blipFill>
        <p:spPr>
          <a:xfrm>
            <a:off x="191702" y="3183429"/>
            <a:ext cx="2463217" cy="293387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2FCFF4C-3AC2-4309-BC19-475BAF25F4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25" r="15028"/>
          <a:stretch/>
        </p:blipFill>
        <p:spPr>
          <a:xfrm>
            <a:off x="8230251" y="1051043"/>
            <a:ext cx="3338357" cy="2043797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88676DD9-CD61-4FA8-939D-30C89C9149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3"/>
          <a:stretch/>
        </p:blipFill>
        <p:spPr>
          <a:xfrm>
            <a:off x="4608728" y="1043620"/>
            <a:ext cx="3599507" cy="204379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637BEF0-EE25-4121-A2AB-FE6A7A5007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27" y="3183429"/>
            <a:ext cx="3240360" cy="293387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1E09E5A-1D06-444A-ACE5-2EA298FA30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93" y="3162543"/>
            <a:ext cx="5511915" cy="29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84" y="3455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8" name="Rounded Rectangle 11"/>
          <p:cNvSpPr/>
          <p:nvPr/>
        </p:nvSpPr>
        <p:spPr>
          <a:xfrm>
            <a:off x="-32850" y="1050898"/>
            <a:ext cx="3153731" cy="2666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3 ล้าน 3 ปี เลิกบุหรี่ทั่วไทย เทิดไท้องค์ราชัน จ.ปราจีนบุรี อสม. 1 คน ชวนอย่างน้อย 3 คน เลิกบุหรี่ </a:t>
            </a:r>
          </a:p>
        </p:txBody>
      </p:sp>
      <p:sp>
        <p:nvSpPr>
          <p:cNvPr id="21" name="Rounded Rectangle 11"/>
          <p:cNvSpPr/>
          <p:nvPr/>
        </p:nvSpPr>
        <p:spPr>
          <a:xfrm>
            <a:off x="3628115" y="33153"/>
            <a:ext cx="7076396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การพัฒนาศักยภาพ อสม. 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อส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ค. และภาคีเครือข่าย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3" y="4424365"/>
            <a:ext cx="2336029" cy="1823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3" name="ตาราง 22"/>
          <p:cNvGraphicFramePr>
            <a:graphicFrameLocks noGrp="1"/>
          </p:cNvGraphicFramePr>
          <p:nvPr>
            <p:extLst/>
          </p:nvPr>
        </p:nvGraphicFramePr>
        <p:xfrm>
          <a:off x="3198421" y="997390"/>
          <a:ext cx="8856986" cy="5199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19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อสม.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 อสม.</a:t>
                      </a:r>
                    </a:p>
                    <a:p>
                      <a:pPr algn="ctr"/>
                      <a:r>
                        <a:rPr lang="th-TH" sz="28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ชวนคนเลิก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ผลงาน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4,935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5,175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104.86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กบินทร์บุรี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3,021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9,063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9,782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107.93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นาดี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2,169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2,729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125.82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ประจันต</a:t>
                      </a:r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คาม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2,750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93.16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ศรีมหา</a:t>
                      </a:r>
                      <a:r>
                        <a:rPr lang="th-TH" sz="28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โพธิ</a:t>
                      </a:r>
                      <a:endParaRPr lang="en-US" sz="28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1,293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3,879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3,029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78.24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บ้านสร้าง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1,953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3,012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154.22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ศรีมโหสถ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1,217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87.24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1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3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8,782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26,346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27,694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kern="1200" dirty="0">
                          <a:solidFill>
                            <a:schemeClr val="accent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105.12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113301" y="3875041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(อสม.เชิงรุก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www. thaiphc.net)</a:t>
            </a:r>
          </a:p>
        </p:txBody>
      </p:sp>
    </p:spTree>
    <p:extLst>
      <p:ext uri="{BB962C8B-B14F-4D97-AF65-F5344CB8AC3E}">
        <p14:creationId xmlns:p14="http://schemas.microsoft.com/office/powerpoint/2010/main" val="34313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00" y="33243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0" name="Rounded Rectangle 60"/>
          <p:cNvSpPr/>
          <p:nvPr/>
        </p:nvSpPr>
        <p:spPr>
          <a:xfrm>
            <a:off x="1679510" y="1802945"/>
            <a:ext cx="10404247" cy="38261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 อสม.เชี่ยวชาญ จำนวน 11 สาขา ระดับจังหวัด เพื่อร่วมคัดเลือกให้เป็น อสม.ดีเด่น ระดับเขตสุขภาพที่ 6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อบรมพัฒนาศักยภาพ อสม.ใหม่ / อสม.ทดแทน ทุกอำเภอ จำนวน 444 คน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พัฒนาศักยภาพ อสม.ให้เป็น อสม.ประจำบ้าน (เป้าหมายปี 2563 ร้อยละ 70)        เพื่อดูแลผู้ป่วยกลุ่มเป้าหมาย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PA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63)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และมีส่วนร่วมใน</a:t>
            </a:r>
            <a:r>
              <a:rPr lang="th-TH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การจัด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การสุขภาพในชุมชน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3910503" y="1070699"/>
            <a:ext cx="534820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4267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7" y="5268113"/>
            <a:ext cx="1407881" cy="1421572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3628116" y="66345"/>
            <a:ext cx="591297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การพัฒนาคุณภาพชีวิตระดับตำบล (</a:t>
            </a:r>
            <a:r>
              <a:rPr lang="th-TH" sz="3733" b="1" dirty="0" err="1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พช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ต.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55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98" y="1076878"/>
            <a:ext cx="3648405" cy="187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991544" y="2660915"/>
            <a:ext cx="8229600" cy="307234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267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การพัฒนาระบบการแพทย์ปฐมภูมิ</a:t>
            </a:r>
            <a:br>
              <a:rPr lang="th-TH" sz="4267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267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(Primary Care Cluster : PCC)</a:t>
            </a:r>
          </a:p>
          <a:p>
            <a:r>
              <a:rPr lang="th-TH" sz="4267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  <a:p>
            <a:endParaRPr lang="th-TH" sz="4267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84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85665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1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849498"/>
              </p:ext>
            </p:extLst>
          </p:nvPr>
        </p:nvGraphicFramePr>
        <p:xfrm>
          <a:off x="431371" y="1419613"/>
          <a:ext cx="12336692" cy="494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3311691" y="940325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สรุปภาพรวมสถานการณ์รายจังหวัด ปี 2559-2562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32850" y="1602018"/>
            <a:ext cx="2103388" cy="273999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6 </a:t>
            </a:r>
          </a:p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เปิดดำเนินการคลินิกหมอครอบครัว จำนวน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85 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</a:t>
            </a:r>
          </a:p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(ร้อยละ 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14.5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2636032" y="5103709"/>
            <a:ext cx="1056117" cy="1241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3733" dirty="0" smtClean="0"/>
          </a:p>
          <a:p>
            <a:endParaRPr lang="th-TH" sz="3733" dirty="0"/>
          </a:p>
        </p:txBody>
      </p:sp>
    </p:spTree>
    <p:extLst>
      <p:ext uri="{BB962C8B-B14F-4D97-AF65-F5344CB8AC3E}">
        <p14:creationId xmlns:p14="http://schemas.microsoft.com/office/powerpoint/2010/main" val="17336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760640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1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50759"/>
              </p:ext>
            </p:extLst>
          </p:nvPr>
        </p:nvGraphicFramePr>
        <p:xfrm>
          <a:off x="459756" y="1450826"/>
          <a:ext cx="11760629" cy="5167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2487815" y="940325"/>
            <a:ext cx="769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สรุปภาพรวมสถานการณ์รายอำเภอ จ. ปราจีนบุรี ปี 2559-2562 </a:t>
            </a:r>
          </a:p>
        </p:txBody>
      </p:sp>
      <p:sp>
        <p:nvSpPr>
          <p:cNvPr id="16" name="Rounded Rectangle 10"/>
          <p:cNvSpPr/>
          <p:nvPr/>
        </p:nvSpPr>
        <p:spPr>
          <a:xfrm>
            <a:off x="1" y="1777038"/>
            <a:ext cx="2126711" cy="255925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จังหวัดปราจีนบุรี</a:t>
            </a:r>
          </a:p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เปิดดำเนินการคลินิกหมอครอบครัว จำนวน 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ทีม</a:t>
            </a:r>
          </a:p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(ร้อยละ 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28.88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32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4" y="60431"/>
            <a:ext cx="5653340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99456" y="1077094"/>
            <a:ext cx="2649987" cy="61411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  <a:endParaRPr lang="en-US" sz="32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304" y="1796819"/>
            <a:ext cx="5547681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ทบทวน/ขึ้นทะเบียนทีมหมอครอบครัว (ปี 59-62) จำนวน 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ทีม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" name="Rounded Rectangle 60"/>
          <p:cNvSpPr/>
          <p:nvPr/>
        </p:nvSpPr>
        <p:spPr>
          <a:xfrm>
            <a:off x="557136" y="2592661"/>
            <a:ext cx="5538865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เป้าหมายพัฒนาตามส่วนขาด (เกณฑ์ 3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1" name="Rounded Rectangle 60"/>
          <p:cNvSpPr/>
          <p:nvPr/>
        </p:nvSpPr>
        <p:spPr>
          <a:xfrm>
            <a:off x="557136" y="3422609"/>
            <a:ext cx="5538865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จัดสรรแพทย์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FM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ที่จบใหม่ ลงปฏิบัติงานใน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เป้าหมาย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5" name="Rounded Rectangle 60"/>
          <p:cNvSpPr/>
          <p:nvPr/>
        </p:nvSpPr>
        <p:spPr>
          <a:xfrm>
            <a:off x="557136" y="4259319"/>
            <a:ext cx="5538865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ต่ออายุราชการแพทย์เกษียณปฏิบัติงานประจำใน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เขตเมือง (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667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ทีม)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sp>
        <p:nvSpPr>
          <p:cNvPr id="26" name="Rounded Rectangle 60"/>
          <p:cNvSpPr/>
          <p:nvPr/>
        </p:nvSpPr>
        <p:spPr>
          <a:xfrm>
            <a:off x="548320" y="5065227"/>
            <a:ext cx="5547681" cy="13401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สมัครขอรับเงินสนับสนุนเพิ่มเติมใน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(มีแพทย์ปฏิบัติงานประจำ 5 วัน/ สัปดาห์ 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เขตเมือง</a:t>
            </a:r>
          </a:p>
          <a:p>
            <a:pPr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จำนวน 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ทีม </a:t>
            </a:r>
          </a:p>
        </p:txBody>
      </p:sp>
      <p:sp>
        <p:nvSpPr>
          <p:cNvPr id="27" name="Rounded Rectangle 60"/>
          <p:cNvSpPr/>
          <p:nvPr/>
        </p:nvSpPr>
        <p:spPr>
          <a:xfrm>
            <a:off x="6480044" y="1796819"/>
            <a:ext cx="5547681" cy="23540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สนับสนุนและพัฒนาทีมสหวิชาชีพรองรับการปฏิบัติงานใน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</a:p>
          <a:p>
            <a:pPr defTabSz="121917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+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หลักสูตรนักกายภาพบำบัดชุมชน 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+ หลักสูตรการพยาบาลเวชปฏิบัติครอบครัว</a:t>
            </a:r>
            <a:r>
              <a:rPr lang="th-TH" sz="2667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667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+ หลักสูตรนักวิชาการสาธารณสุข </a:t>
            </a:r>
            <a:r>
              <a:rPr lang="th-TH" sz="2667" b="1" dirty="0">
                <a:solidFill>
                  <a:schemeClr val="accent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คน</a:t>
            </a:r>
          </a:p>
        </p:txBody>
      </p:sp>
      <p:sp>
        <p:nvSpPr>
          <p:cNvPr id="31" name="Rounded Rectangle 60"/>
          <p:cNvSpPr/>
          <p:nvPr/>
        </p:nvSpPr>
        <p:spPr>
          <a:xfrm>
            <a:off x="6480042" y="4195101"/>
            <a:ext cx="5547681" cy="755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พัฒนาระบบเชื่อมโยงระบบบริการดูแลต่อเนื่อง        ทุกระดับ โดยใช้โปรแกรม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Smart COC</a:t>
            </a:r>
            <a:endParaRPr lang="th-TH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" y="991261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4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4" y="60431"/>
            <a:ext cx="5653340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452" y="1087130"/>
            <a:ext cx="2649987" cy="61411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ปัญหา</a:t>
            </a:r>
            <a:r>
              <a:rPr lang="th-TH" sz="3200" b="1" dirty="0" err="1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อุป</a:t>
            </a: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สรรค</a:t>
            </a:r>
            <a:endParaRPr lang="en-US" sz="32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1842368" y="1765731"/>
            <a:ext cx="7998048" cy="675944"/>
            <a:chOff x="1381776" y="1324298"/>
            <a:chExt cx="5007811" cy="506958"/>
          </a:xfrm>
        </p:grpSpPr>
        <p:cxnSp>
          <p:nvCxnSpPr>
            <p:cNvPr id="23" name="Elbow Connector 22"/>
            <p:cNvCxnSpPr>
              <a:endCxn id="61" idx="1"/>
            </p:cNvCxnSpPr>
            <p:nvPr/>
          </p:nvCxnSpPr>
          <p:spPr>
            <a:xfrm rot="16200000" flipH="1">
              <a:off x="1286542" y="1419532"/>
              <a:ext cx="284348" cy="9387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1475656" y="1386035"/>
              <a:ext cx="4913931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121917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ขาดแคลนแพทย์ประจำที่เรียนต่อ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FM</a:t>
              </a:r>
            </a:p>
          </p:txBody>
        </p:sp>
      </p:grpSp>
      <p:grpSp>
        <p:nvGrpSpPr>
          <p:cNvPr id="70" name="กลุ่ม 69"/>
          <p:cNvGrpSpPr/>
          <p:nvPr/>
        </p:nvGrpSpPr>
        <p:grpSpPr>
          <a:xfrm>
            <a:off x="1842371" y="2141613"/>
            <a:ext cx="7998045" cy="990587"/>
            <a:chOff x="1373807" y="1088316"/>
            <a:chExt cx="5015780" cy="742940"/>
          </a:xfrm>
        </p:grpSpPr>
        <p:cxnSp>
          <p:nvCxnSpPr>
            <p:cNvPr id="75" name="Elbow Connector 22"/>
            <p:cNvCxnSpPr>
              <a:endCxn id="82" idx="1"/>
            </p:cNvCxnSpPr>
            <p:nvPr/>
          </p:nvCxnSpPr>
          <p:spPr>
            <a:xfrm rot="16200000" flipH="1">
              <a:off x="1164567" y="1297556"/>
              <a:ext cx="520329" cy="10184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60"/>
            <p:cNvSpPr/>
            <p:nvPr/>
          </p:nvSpPr>
          <p:spPr>
            <a:xfrm>
              <a:off x="1475656" y="1386035"/>
              <a:ext cx="4913931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121917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แพทย์ปฏิบัติงานได้ไม่ต่อเนื่อง (ย้าย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,</a:t>
              </a: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เรียนต่อสาขาอื่น)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6" name="กลุ่ม 85"/>
          <p:cNvGrpSpPr/>
          <p:nvPr/>
        </p:nvGrpSpPr>
        <p:grpSpPr>
          <a:xfrm>
            <a:off x="1842371" y="2832137"/>
            <a:ext cx="7998045" cy="990587"/>
            <a:chOff x="1373807" y="1088316"/>
            <a:chExt cx="5015780" cy="742940"/>
          </a:xfrm>
        </p:grpSpPr>
        <p:cxnSp>
          <p:nvCxnSpPr>
            <p:cNvPr id="90" name="Elbow Connector 22"/>
            <p:cNvCxnSpPr>
              <a:endCxn id="91" idx="1"/>
            </p:cNvCxnSpPr>
            <p:nvPr/>
          </p:nvCxnSpPr>
          <p:spPr>
            <a:xfrm rot="16200000" flipH="1">
              <a:off x="1164567" y="1297556"/>
              <a:ext cx="520329" cy="10184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ounded Rectangle 60"/>
            <p:cNvSpPr/>
            <p:nvPr/>
          </p:nvSpPr>
          <p:spPr>
            <a:xfrm>
              <a:off x="1475656" y="1386035"/>
              <a:ext cx="4913931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121917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รพ. แม่ข่ายมีแพทย์ปฏิบัติงานไม่เพียงพอ (ไม่สามารถออกปฏิบัติงานใน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PCC </a:t>
              </a: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ได้)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3" name="กลุ่ม 92"/>
          <p:cNvGrpSpPr/>
          <p:nvPr/>
        </p:nvGrpSpPr>
        <p:grpSpPr>
          <a:xfrm>
            <a:off x="1842371" y="3525208"/>
            <a:ext cx="7998045" cy="990587"/>
            <a:chOff x="1373807" y="1088316"/>
            <a:chExt cx="5015780" cy="742940"/>
          </a:xfrm>
        </p:grpSpPr>
        <p:cxnSp>
          <p:nvCxnSpPr>
            <p:cNvPr id="94" name="Elbow Connector 22"/>
            <p:cNvCxnSpPr>
              <a:endCxn id="95" idx="1"/>
            </p:cNvCxnSpPr>
            <p:nvPr/>
          </p:nvCxnSpPr>
          <p:spPr>
            <a:xfrm rot="16200000" flipH="1">
              <a:off x="1164567" y="1297556"/>
              <a:ext cx="520329" cy="10184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60"/>
            <p:cNvSpPr/>
            <p:nvPr/>
          </p:nvSpPr>
          <p:spPr>
            <a:xfrm>
              <a:off x="1475656" y="1386035"/>
              <a:ext cx="4913931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121917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ระบบเชื่อมต่อจากแม่ข่าย -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PCC</a:t>
              </a: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 ยังไม่เป็นทิศทางเดียวกัน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6" name="กลุ่ม 95"/>
          <p:cNvGrpSpPr/>
          <p:nvPr/>
        </p:nvGrpSpPr>
        <p:grpSpPr>
          <a:xfrm>
            <a:off x="1842371" y="4221763"/>
            <a:ext cx="7998045" cy="990587"/>
            <a:chOff x="1373807" y="1088316"/>
            <a:chExt cx="5015780" cy="742940"/>
          </a:xfrm>
        </p:grpSpPr>
        <p:cxnSp>
          <p:nvCxnSpPr>
            <p:cNvPr id="97" name="Elbow Connector 22"/>
            <p:cNvCxnSpPr>
              <a:endCxn id="103" idx="1"/>
            </p:cNvCxnSpPr>
            <p:nvPr/>
          </p:nvCxnSpPr>
          <p:spPr>
            <a:xfrm rot="16200000" flipH="1">
              <a:off x="1164567" y="1297556"/>
              <a:ext cx="520329" cy="10184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60"/>
            <p:cNvSpPr/>
            <p:nvPr/>
          </p:nvSpPr>
          <p:spPr>
            <a:xfrm>
              <a:off x="1475656" y="1386035"/>
              <a:ext cx="4913931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121917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แรงจูงใจในการปฏิบัติงาน (ค่าตอบแทน ความก้าวหน้า ความปลอดภัย)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104" name="กลุ่ม 10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05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106" name="กล่องข้อความ 105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5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2349" y="60462"/>
            <a:ext cx="5653340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08851" y="67291"/>
            <a:ext cx="2649987" cy="70800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4267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ผลงานเด่น</a:t>
            </a:r>
            <a:endParaRPr lang="en-US" sz="4267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12935" y="3917005"/>
            <a:ext cx="5365272" cy="8709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121917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รพสต. คลองรั้ง </a:t>
            </a:r>
          </a:p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ศรีมหาโพธิ ปี 2561</a:t>
            </a:r>
          </a:p>
          <a:p>
            <a:pPr algn="ctr" defTabSz="1219170">
              <a:defRPr/>
            </a:pP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34" y="3912722"/>
            <a:ext cx="1487859" cy="826588"/>
          </a:xfrm>
          <a:prstGeom prst="rect">
            <a:avLst/>
          </a:prstGeom>
        </p:spPr>
      </p:pic>
      <p:sp>
        <p:nvSpPr>
          <p:cNvPr id="27" name="Rounded Rectangle 60"/>
          <p:cNvSpPr/>
          <p:nvPr/>
        </p:nvSpPr>
        <p:spPr>
          <a:xfrm>
            <a:off x="6672065" y="918137"/>
            <a:ext cx="5519935" cy="9024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สอน. เฉลิมพระเกียรติฯ</a:t>
            </a:r>
          </a:p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อ.ศรีมหาโพธิ ปี 2562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93" y="960624"/>
            <a:ext cx="1460655" cy="811475"/>
          </a:xfrm>
          <a:prstGeom prst="rect">
            <a:avLst/>
          </a:prstGeom>
        </p:spPr>
      </p:pic>
      <p:sp>
        <p:nvSpPr>
          <p:cNvPr id="29" name="Rounded Rectangle 60"/>
          <p:cNvSpPr/>
          <p:nvPr/>
        </p:nvSpPr>
        <p:spPr>
          <a:xfrm>
            <a:off x="6784872" y="3902561"/>
            <a:ext cx="5435512" cy="8300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รพสต. ลาดตะเคียน</a:t>
            </a:r>
          </a:p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กบินทร์บุรี ปี 2562</a:t>
            </a:r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0" b="97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92" y="3891272"/>
            <a:ext cx="1494029" cy="830016"/>
          </a:xfrm>
          <a:prstGeom prst="rect">
            <a:avLst/>
          </a:prstGeom>
        </p:spPr>
      </p:pic>
      <p:sp>
        <p:nvSpPr>
          <p:cNvPr id="40" name="Rounded Rectangle 60"/>
          <p:cNvSpPr/>
          <p:nvPr/>
        </p:nvSpPr>
        <p:spPr>
          <a:xfrm>
            <a:off x="567909" y="945510"/>
            <a:ext cx="5455327" cy="8709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121917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ศาลาไทย (รพศ.เจ้าพระยาฯ)</a:t>
            </a:r>
          </a:p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เมืองปราจีนบุรี ปี 2560</a:t>
            </a:r>
          </a:p>
          <a:p>
            <a:pPr algn="ctr" defTabSz="1219170">
              <a:defRPr/>
            </a:pP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" name="รูปภาพ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559" y="945511"/>
            <a:ext cx="1487859" cy="826588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43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F11ABF01-F5D2-4620-A703-4BD204E40B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"/>
          <a:stretch/>
        </p:blipFill>
        <p:spPr>
          <a:xfrm>
            <a:off x="7708369" y="1967092"/>
            <a:ext cx="3665451" cy="179262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1" y="1958637"/>
            <a:ext cx="3449972" cy="186362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3260" b="17754"/>
          <a:stretch/>
        </p:blipFill>
        <p:spPr>
          <a:xfrm>
            <a:off x="7708370" y="4842536"/>
            <a:ext cx="3845961" cy="160433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8899" r="9294" b="15930"/>
          <a:stretch/>
        </p:blipFill>
        <p:spPr>
          <a:xfrm>
            <a:off x="1243320" y="4940261"/>
            <a:ext cx="3648144" cy="15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4" y="60431"/>
            <a:ext cx="5653340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การพัฒนาระบบการแพทย์ปฐมภูมิ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PCC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sp>
        <p:nvSpPr>
          <p:cNvPr id="34" name="Rounded Rectangle 10"/>
          <p:cNvSpPr/>
          <p:nvPr/>
        </p:nvSpPr>
        <p:spPr>
          <a:xfrm>
            <a:off x="607064" y="1074412"/>
            <a:ext cx="3952765" cy="61411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sp>
        <p:nvSpPr>
          <p:cNvPr id="35" name="Rounded Rectangle 60"/>
          <p:cNvSpPr/>
          <p:nvPr/>
        </p:nvSpPr>
        <p:spPr>
          <a:xfrm>
            <a:off x="567909" y="1831663"/>
            <a:ext cx="5019401" cy="9601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จัดสรรแพทย์ที่บรรจุใหม่ (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FM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) ในแต่ละปี     ลงปฏิบัติงาน 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เป้าหมาย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ounded Rectangle 60"/>
          <p:cNvSpPr/>
          <p:nvPr/>
        </p:nvSpPr>
        <p:spPr>
          <a:xfrm>
            <a:off x="544663" y="3037015"/>
            <a:ext cx="5042648" cy="9601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จัดสรรอัตรากำลังบุคลากรเฉพาะเพื่อจัดบริการ      ใน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(กายภาพบำบัด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แพทย์แผนไทย)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Rounded Rectangle 60"/>
          <p:cNvSpPr/>
          <p:nvPr/>
        </p:nvSpPr>
        <p:spPr>
          <a:xfrm>
            <a:off x="521645" y="4176729"/>
            <a:ext cx="5065665" cy="9601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ฒนาและผลักดันการขึ้นทะเบียน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ใหม่  ในแต่ละอำเภอ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ounded Rectangle 60"/>
          <p:cNvSpPr/>
          <p:nvPr/>
        </p:nvSpPr>
        <p:spPr>
          <a:xfrm>
            <a:off x="521645" y="5405876"/>
            <a:ext cx="5065665" cy="9601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ที่ผ่านเกณฑ์ขึ้นทะเบียนให้เป็น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PCC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คุณภาพ /ต้นแบบ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10" y="1061129"/>
            <a:ext cx="729639" cy="729639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43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5966114" y="1733329"/>
            <a:ext cx="6263156" cy="263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4">
                  <a:lumMod val="50000"/>
                </a:schemeClr>
              </a:buClr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แผนการจัดสรรแพทย์ </a:t>
            </a:r>
            <a:r>
              <a:rPr lang="en-US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FM</a:t>
            </a: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ที่จบใหม่ ลงปฏิบัติงานใน </a:t>
            </a:r>
            <a:r>
              <a:rPr lang="en-US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PCC</a:t>
            </a: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</a:t>
            </a:r>
            <a:endParaRPr lang="en-US" sz="3733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buClr>
                <a:schemeClr val="accent4">
                  <a:lumMod val="50000"/>
                </a:schemeClr>
              </a:buClr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สำเร็จการศึกษา ปี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  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(รพ.กบินทร์บุรี)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สำเร็จการศึกษา ปี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 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</a:t>
            </a:r>
            <a:endParaRPr lang="en-US" sz="2667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-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สำเร็จการศึกษา ปี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  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</a:t>
            </a:r>
          </a:p>
        </p:txBody>
      </p:sp>
      <p:sp>
        <p:nvSpPr>
          <p:cNvPr id="3" name="ลูกศรขวา 2"/>
          <p:cNvSpPr/>
          <p:nvPr/>
        </p:nvSpPr>
        <p:spPr>
          <a:xfrm>
            <a:off x="5587310" y="1892829"/>
            <a:ext cx="892733" cy="5097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</p:spTree>
    <p:extLst>
      <p:ext uri="{BB962C8B-B14F-4D97-AF65-F5344CB8AC3E}">
        <p14:creationId xmlns:p14="http://schemas.microsoft.com/office/powerpoint/2010/main" val="19789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99723" y="86732"/>
            <a:ext cx="5743744" cy="106431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ประเด็นร่วมการพัฒนาคุณภาพชีวิตระดับจังหวัด </a:t>
            </a:r>
          </a:p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2562 “ปราจีนสะอาด ปลอดโรค ปลอดภัย”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44" name="ตาราง 43"/>
          <p:cNvGraphicFramePr>
            <a:graphicFrameLocks noGrp="1"/>
          </p:cNvGraphicFramePr>
          <p:nvPr>
            <p:extLst/>
          </p:nvPr>
        </p:nvGraphicFramePr>
        <p:xfrm>
          <a:off x="1889532" y="1472755"/>
          <a:ext cx="9073008" cy="4299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ประเด็นการพัฒนาคุณภาพชีวิตอำเภอ (</a:t>
                      </a:r>
                      <a:r>
                        <a:rPr lang="th-TH" sz="3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พชอ</a:t>
                      </a:r>
                      <a:r>
                        <a:rPr lang="th-TH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การจัดการขยะ        </a:t>
                      </a: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ผู้สูงอายุ/คนพิการ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กบินทร์บุรี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อุบัติเหตุ</a:t>
                      </a:r>
                      <a:r>
                        <a:rPr lang="th-TH" sz="27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2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ผู้สูงอายุ/คนพิการ</a:t>
                      </a:r>
                      <a:endParaRPr lang="en-US" sz="2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นาดี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การจัดการขยะ</a:t>
                      </a: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2.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อุบัติเหตุ</a:t>
                      </a:r>
                      <a:r>
                        <a:rPr lang="th-TH" sz="27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</a:t>
                      </a:r>
                      <a:endParaRPr lang="en-US" sz="2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บ้านสร้าง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การจัดการขยะ         </a:t>
                      </a: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ผู้สูงอายุ/คนพิการ</a:t>
                      </a:r>
                      <a:endParaRPr lang="en-US" sz="2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ประจันต</a:t>
                      </a:r>
                      <a:r>
                        <a:rPr lang="th-TH" sz="27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คาม</a:t>
                      </a:r>
                      <a:endParaRPr lang="en-US" sz="27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7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ขยะ</a:t>
                      </a: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2.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บุหรี่/สุรา</a:t>
                      </a:r>
                      <a:r>
                        <a:rPr lang="th-TH" sz="27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endParaRPr lang="th-TH" sz="2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ศรีมหา</a:t>
                      </a:r>
                      <a:r>
                        <a:rPr lang="th-TH" sz="2700" b="1" kern="1200" dirty="0" err="1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โพธิ</a:t>
                      </a:r>
                      <a:endParaRPr lang="en-US" sz="27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h-TH" sz="2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การจัดการ</a:t>
                      </a:r>
                      <a:r>
                        <a:rPr lang="th-TH" sz="27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ขยะ</a:t>
                      </a:r>
                      <a:r>
                        <a:rPr lang="th-TH" sz="2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en-US" sz="2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7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อุบัติเหตุ</a:t>
                      </a:r>
                      <a:r>
                        <a:rPr lang="th-TH" sz="27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        </a:t>
                      </a:r>
                      <a:endParaRPr lang="en-US" sz="27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ศรีมโหสถ</a:t>
                      </a:r>
                      <a:endParaRPr lang="en-US" sz="27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en-US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การจัดการขยะ         2. ผู้สูงอายุ/คนพิการ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064" y="70297"/>
            <a:ext cx="1260648" cy="1078136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41" y="114593"/>
            <a:ext cx="1320521" cy="1036451"/>
          </a:xfrm>
          <a:prstGeom prst="rect">
            <a:avLst/>
          </a:prstGeom>
        </p:spPr>
      </p:pic>
      <p:pic>
        <p:nvPicPr>
          <p:cNvPr id="47" name="รูปภาพ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421" y="5583532"/>
            <a:ext cx="2321580" cy="9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276995" y="1178772"/>
            <a:ext cx="9505056" cy="31683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การพัฒนาคุณภาพโรงพยาบาลส่งเสริมสุขภาพตำบล (รพ.สต.ติดดาว) ปีงบประมาณ 2562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99" y="4357932"/>
            <a:ext cx="2359984" cy="1208888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360796"/>
            <a:ext cx="2287909" cy="1171968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1" y="5360794"/>
            <a:ext cx="1571175" cy="804825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55" y="5336488"/>
            <a:ext cx="1031576" cy="528419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58" y="4531664"/>
            <a:ext cx="1571175" cy="804825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53" y="895084"/>
            <a:ext cx="2503875" cy="11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1" name="Rounded Rectangle 11"/>
          <p:cNvSpPr/>
          <p:nvPr/>
        </p:nvSpPr>
        <p:spPr>
          <a:xfrm>
            <a:off x="3791744" y="46159"/>
            <a:ext cx="5568619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สถานการณ์</a:t>
            </a:r>
          </a:p>
        </p:txBody>
      </p:sp>
      <p:sp>
        <p:nvSpPr>
          <p:cNvPr id="22" name="Rounded Rectangle 11"/>
          <p:cNvSpPr/>
          <p:nvPr/>
        </p:nvSpPr>
        <p:spPr>
          <a:xfrm>
            <a:off x="912701" y="853630"/>
            <a:ext cx="10559896" cy="720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400" b="1" u="sng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ผลการดำเนินงานภาพรวมเขตสุขภาพที่ 6 </a:t>
            </a: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ผ่านระดับ 3 ดาว ทุกแห่ง คิดเป็นร้อยละ 100 </a:t>
            </a:r>
          </a:p>
          <a:p>
            <a:pPr lvl="0" algn="ctr">
              <a:defRPr/>
            </a:pPr>
            <a:r>
              <a:rPr lang="th-TH" sz="2400" b="1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และผ่านระดับ 5 ดาว ร้อยละ 78.55 (สะสม)</a:t>
            </a:r>
          </a:p>
        </p:txBody>
      </p:sp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:p14="http://schemas.microsoft.com/office/powerpoint/2010/main" val="272463635"/>
              </p:ext>
            </p:extLst>
          </p:nvPr>
        </p:nvGraphicFramePr>
        <p:xfrm>
          <a:off x="1487489" y="2469778"/>
          <a:ext cx="10456861" cy="406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4103440" y="1701683"/>
            <a:ext cx="518457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 รพ.สต. ผ่านเกณฑ์คุณภาพ (ปี 60-62</a:t>
            </a:r>
            <a:r>
              <a:rPr lang="th-TH" sz="3733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5294928" y="2492084"/>
            <a:ext cx="1152128" cy="3232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</p:spTree>
    <p:extLst>
      <p:ext uri="{BB962C8B-B14F-4D97-AF65-F5344CB8AC3E}">
        <p14:creationId xmlns:p14="http://schemas.microsoft.com/office/powerpoint/2010/main" val="22107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6048672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ผลการพัฒนา รพ.สต. ติดดาว (2560-2562</a:t>
            </a: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358" y="56343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13" name="ตาราง 12"/>
          <p:cNvGraphicFramePr>
            <a:graphicFrameLocks noGrp="1"/>
          </p:cNvGraphicFramePr>
          <p:nvPr>
            <p:extLst/>
          </p:nvPr>
        </p:nvGraphicFramePr>
        <p:xfrm>
          <a:off x="230903" y="1091530"/>
          <a:ext cx="9331504" cy="5338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072">
                  <a:extLst>
                    <a:ext uri="{9D8B030D-6E8A-4147-A177-3AD203B41FA5}">
                      <a16:colId xmlns:a16="http://schemas.microsoft.com/office/drawing/2014/main" val="2783888125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46674673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3409587180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96924048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1211921209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3624559389"/>
                    </a:ext>
                  </a:extLst>
                </a:gridCol>
                <a:gridCol w="1333072">
                  <a:extLst>
                    <a:ext uri="{9D8B030D-6E8A-4147-A177-3AD203B41FA5}">
                      <a16:colId xmlns:a16="http://schemas.microsoft.com/office/drawing/2014/main" val="3752116726"/>
                    </a:ext>
                  </a:extLst>
                </a:gridCol>
              </a:tblGrid>
              <a:tr h="871911"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 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รพ.สต.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ดาว ปี 60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ดาว ปี 61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ดาวปี 62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5 ดาว (สะสม)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 </a:t>
                      </a:r>
                    </a:p>
                    <a:p>
                      <a:pPr algn="ctr"/>
                      <a:r>
                        <a:rPr lang="th-TH" sz="210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1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ดาว ปี 63</a:t>
                      </a:r>
                      <a:endParaRPr lang="th-TH" sz="21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32185575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63223818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กบินทร์บุรี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85136024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ศรีมหาโพธิ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72058905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นาดี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3376550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ประจันตคาม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20235423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บ้านสร้าง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60155203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</a:t>
                      </a:r>
                      <a:r>
                        <a:rPr lang="th-TH" sz="24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โหสถ</a:t>
                      </a:r>
                      <a:endParaRPr lang="th-TH" sz="24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57765297"/>
                  </a:ext>
                </a:extLst>
              </a:tr>
              <a:tr h="55832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24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th-TH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18615416"/>
                  </a:ext>
                </a:extLst>
              </a:tr>
            </a:tbl>
          </a:graphicData>
        </a:graphic>
      </p:graphicFrame>
      <p:sp>
        <p:nvSpPr>
          <p:cNvPr id="23" name="กล่องข้อความ 22"/>
          <p:cNvSpPr txBox="1"/>
          <p:nvPr/>
        </p:nvSpPr>
        <p:spPr>
          <a:xfrm>
            <a:off x="9456374" y="3391245"/>
            <a:ext cx="266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คิดเป็นร้อยละ 68.09</a:t>
            </a: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99" y="1084086"/>
            <a:ext cx="2592288" cy="1327884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61" y="4020803"/>
            <a:ext cx="2509785" cy="1285623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59" y="1995023"/>
            <a:ext cx="1897856" cy="972165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326" y="5648580"/>
            <a:ext cx="1190057" cy="609600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74" b="100000" l="10000" r="90000"/>
                    </a14:imgEffect>
                    <a14:imgEffect>
                      <a14:sharpenSoften amount="1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95" y="4781401"/>
            <a:ext cx="1878343" cy="962169"/>
          </a:xfrm>
          <a:prstGeom prst="rect">
            <a:avLst/>
          </a:prstGeom>
          <a:effectLst>
            <a:glow>
              <a:schemeClr val="accent1">
                <a:alpha val="85000"/>
              </a:schemeClr>
            </a:glow>
            <a:outerShdw blurRad="50800" dist="50800" dir="5400000" algn="ctr" rotWithShape="0">
              <a:srgbClr val="000000">
                <a:alpha val="27000"/>
              </a:srgbClr>
            </a:outerShdw>
            <a:reflection stA="0" endPos="100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534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60"/>
          <p:cNvSpPr/>
          <p:nvPr/>
        </p:nvSpPr>
        <p:spPr>
          <a:xfrm>
            <a:off x="4087387" y="4103050"/>
            <a:ext cx="5082157" cy="22314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ประเมินรับรองคุณภาพตามเกณฑ์ รพ.สต. ติดดาว        โดยทีมตรวจประเมินระดับจังหวัด</a:t>
            </a:r>
          </a:p>
          <a:p>
            <a:pPr lvl="0">
              <a:defRPr/>
            </a:pPr>
            <a:r>
              <a:rPr lang="en-US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+ 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ผ่านเกณฑ์ระดับ 5 ดาว             จำนวน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35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แห่ง</a:t>
            </a:r>
          </a:p>
          <a:p>
            <a:pPr lvl="0">
              <a:defRPr/>
            </a:pP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+ ผ่านเกณฑ์ระดับ 4 ดาว             จำนวน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แห่ง</a:t>
            </a:r>
          </a:p>
          <a:p>
            <a:pPr lvl="0">
              <a:defRPr/>
            </a:pP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+ ผ่านเกณฑ์ระดับ 3 ดาว             จำนวน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แห่ง</a:t>
            </a:r>
          </a:p>
          <a:p>
            <a:pPr lvl="0">
              <a:defRPr/>
            </a:pP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+ รพ.สต.ที่มีผลงานเด่น แต่ละด้าน   จำนวน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แห่ง</a:t>
            </a:r>
          </a:p>
        </p:txBody>
      </p:sp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47732" y="46893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7720" y="1035173"/>
            <a:ext cx="3734025" cy="7244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ประชุมชี้แจง ถ่ายทอดเกณฑ์สู่การปฏิบัติ แก่ทีมพี่เลี้ยงระดับอำเภอ</a:t>
            </a:r>
            <a:endParaRPr lang="en-US" sz="24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" name="Rounded Rectangle 60"/>
          <p:cNvSpPr/>
          <p:nvPr/>
        </p:nvSpPr>
        <p:spPr>
          <a:xfrm>
            <a:off x="3876883" y="917578"/>
            <a:ext cx="8343504" cy="977929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สนับสนุนการพัฒนาศักยภาพบุคลากรที่ปฏิบัติงานใน รพ.สต. </a:t>
            </a:r>
            <a:r>
              <a:rPr lang="en-US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ประชุมพัฒนาคุณภาพทีมปฐมภูมิ</a:t>
            </a:r>
            <a:r>
              <a:rPr lang="en-GB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en-US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เครื่องมือสร้างสุขกับการทำงานบริการปฐมภูมิ</a:t>
            </a:r>
            <a:r>
              <a:rPr lang="en-US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”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49" y="4741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77CBFA5C-3B33-4518-BA75-D44963453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3200" b="6951"/>
          <a:stretch/>
        </p:blipFill>
        <p:spPr>
          <a:xfrm>
            <a:off x="46844" y="1895507"/>
            <a:ext cx="3830037" cy="209586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1BFD564-50C7-4DD1-A424-CB2F232FF0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9869"/>
          <a:stretch/>
        </p:blipFill>
        <p:spPr>
          <a:xfrm>
            <a:off x="57719" y="4238985"/>
            <a:ext cx="3819163" cy="212875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6FB0C47-3721-463E-813E-883CE897D8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18471" r="29125" b="18727"/>
          <a:stretch/>
        </p:blipFill>
        <p:spPr>
          <a:xfrm>
            <a:off x="3954421" y="2088155"/>
            <a:ext cx="1479617" cy="1835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938E040-A6BD-4F70-83B1-846DBB5F55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0101" r="1795" b="14300"/>
          <a:stretch/>
        </p:blipFill>
        <p:spPr>
          <a:xfrm>
            <a:off x="9746646" y="2084851"/>
            <a:ext cx="2379565" cy="19252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3B1BBC9F-54E6-4DA9-9CB8-A46B2BDD7A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17712" b="9051"/>
          <a:stretch/>
        </p:blipFill>
        <p:spPr>
          <a:xfrm>
            <a:off x="5562261" y="2102178"/>
            <a:ext cx="1557644" cy="18259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EA9850E-56A3-4C7B-807C-621A78292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8559" r="16138" b="20601"/>
          <a:stretch/>
        </p:blipFill>
        <p:spPr>
          <a:xfrm>
            <a:off x="7248129" y="2097921"/>
            <a:ext cx="2402692" cy="18854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คำบรรยายภาพแบบวงรี 5"/>
          <p:cNvSpPr/>
          <p:nvPr/>
        </p:nvSpPr>
        <p:spPr>
          <a:xfrm rot="9540174">
            <a:off x="9622309" y="4059177"/>
            <a:ext cx="2306440" cy="1926032"/>
          </a:xfrm>
          <a:prstGeom prst="wedgeEllipseCallout">
            <a:avLst>
              <a:gd name="adj1" fmla="val 40895"/>
              <a:gd name="adj2" fmla="val 68522"/>
            </a:avLst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733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960557" y="4289023"/>
            <a:ext cx="3629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ออกเยี่ยมเสริมพลัง </a:t>
            </a:r>
          </a:p>
          <a:p>
            <a:pPr algn="ctr"/>
            <a:r>
              <a:rPr lang="th-TH" sz="24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รพ.สต. </a:t>
            </a:r>
          </a:p>
          <a:p>
            <a:pPr algn="ctr"/>
            <a:r>
              <a:rPr lang="th-TH" sz="24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ทุกอำเภอๆละ 1 แห่ง</a:t>
            </a:r>
          </a:p>
        </p:txBody>
      </p:sp>
    </p:spTree>
    <p:extLst>
      <p:ext uri="{BB962C8B-B14F-4D97-AF65-F5344CB8AC3E}">
        <p14:creationId xmlns:p14="http://schemas.microsoft.com/office/powerpoint/2010/main" val="21393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 (ต่อ)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02" y="47412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91" y="2232593"/>
            <a:ext cx="2321795" cy="16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52" y="2157570"/>
            <a:ext cx="1278040" cy="230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3575" r="5583" b="3658"/>
          <a:stretch/>
        </p:blipFill>
        <p:spPr>
          <a:xfrm>
            <a:off x="1088580" y="2175425"/>
            <a:ext cx="1703653" cy="224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03" y="3693724"/>
            <a:ext cx="2472728" cy="149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95" y="4312780"/>
            <a:ext cx="2705977" cy="127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3"/>
          <a:stretch/>
        </p:blipFill>
        <p:spPr>
          <a:xfrm>
            <a:off x="5185596" y="2088697"/>
            <a:ext cx="3749069" cy="2110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96" y="4269677"/>
            <a:ext cx="3749069" cy="219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86" y="5113799"/>
            <a:ext cx="1527220" cy="151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90" y="5024456"/>
            <a:ext cx="1773681" cy="160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 r="20218" b="4754"/>
          <a:stretch/>
        </p:blipFill>
        <p:spPr>
          <a:xfrm>
            <a:off x="0" y="5662500"/>
            <a:ext cx="2219184" cy="101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24" y="2187606"/>
            <a:ext cx="2970712" cy="424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le 11"/>
          <p:cNvSpPr/>
          <p:nvPr/>
        </p:nvSpPr>
        <p:spPr>
          <a:xfrm>
            <a:off x="-171996" y="983951"/>
            <a:ext cx="5333341" cy="120397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จัดเวทีแลกเปลี่ยนเรียนรู้และนำเสนอผลงานการพัฒนาคุณภาพ รพ.สต. ติดดาว (รพ.สต. เข้าร่วมนำเสนอผลงาน</a:t>
            </a:r>
          </a:p>
          <a:p>
            <a:pPr lvl="0" algn="ctr">
              <a:defRPr/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25 แห่ง , 32 ผลงาน)</a:t>
            </a:r>
          </a:p>
        </p:txBody>
      </p:sp>
      <p:sp>
        <p:nvSpPr>
          <p:cNvPr id="29" name="Rounded Rectangle 11"/>
          <p:cNvSpPr/>
          <p:nvPr/>
        </p:nvSpPr>
        <p:spPr>
          <a:xfrm>
            <a:off x="5194195" y="976891"/>
            <a:ext cx="6767341" cy="120397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จัดเวทีเชิดชูเกียรติ มอบป้าย รพ.สต. ติดดาวและประกาศนียบัตร </a:t>
            </a:r>
          </a:p>
          <a:p>
            <a:pPr lvl="0" algn="ctr">
              <a:defRPr/>
            </a:pP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รพ.สต. ที่ผ่านการพัฒนาคุณภาพและดีเด่นด้าน</a:t>
            </a:r>
            <a:r>
              <a:rPr lang="th-TH" sz="2667" b="1" dirty="0" err="1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ต่างๆ</a:t>
            </a:r>
            <a:endParaRPr lang="th-TH" sz="2667" b="1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49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 รพ.สต.ติดดาว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90839" y="1830624"/>
            <a:ext cx="5798856" cy="31345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121917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การพัฒนา รพ.สต. ติดดาว จำเป็นต้องได้รับการสนับสนุนจากเครือข่าย ผ่านระบบพี่เลี้ยงระดับอำเภอ ซึ่งระบบพี่เลี้ยงที่เข้มเข็งจะส่งผลให้ผ่านเกณฑ์คุณภาพจากการตรวจประเมินพบว่า         พี่เลี้ยงบางแห่งยังไม่เข้าใจเกณฑ์ และสนับสนุนการพัฒนา รพ.สต.ไม่เพียงพอ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64" y="18701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Rounded Rectangle 11"/>
          <p:cNvSpPr/>
          <p:nvPr/>
        </p:nvSpPr>
        <p:spPr>
          <a:xfrm>
            <a:off x="627636" y="1052786"/>
            <a:ext cx="4896544" cy="72095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ปัญหา อุปสรรค</a:t>
            </a:r>
          </a:p>
        </p:txBody>
      </p:sp>
      <p:sp>
        <p:nvSpPr>
          <p:cNvPr id="20" name="Rounded Rectangle 60"/>
          <p:cNvSpPr/>
          <p:nvPr/>
        </p:nvSpPr>
        <p:spPr>
          <a:xfrm>
            <a:off x="6284900" y="1802944"/>
            <a:ext cx="5798856" cy="46446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ผู้บริหารระดับอำเภอให้ความสำคัญและ การสนับสนุน รพ.สต. ให้ผ่านเกณฑ์ รพ.สต.ติดดาว (ทรัพยากร </a:t>
            </a:r>
            <a:r>
              <a:rPr lang="en-GB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แรงจูงใจ)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พัฒนาศักยภาพทีมพี่เลี้ยงระดับอำเภอ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พัฒนาและสนับสนุนให้ รพ.สต.ที่เหลือ     (30 แห่ง) ผ่านคุณภาพ รพ.สต. ติดดาว ระดับ 5 ดาว ปี 2563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 รพ.สต. ต้นแบบระดับจังหวัด เขต ประเทศ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6787183" y="1020389"/>
            <a:ext cx="489654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4989153"/>
            <a:ext cx="3121333" cy="122252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00" y="736809"/>
            <a:ext cx="1407881" cy="14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276995" y="1178772"/>
            <a:ext cx="9505056" cy="316835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การพัฒนาและสนับสนุนระบบบริการสุขภาพ 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Service Plan)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  <a:p>
            <a:endParaRPr lang="en-US" sz="4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69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7" y="60431"/>
            <a:ext cx="7076396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การพัฒนาและสนับสนุนระบบบริการสุขภาพ (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Service Plan)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573" y="56935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1" name="Ribbon ขึ้น 20"/>
          <p:cNvSpPr/>
          <p:nvPr/>
        </p:nvSpPr>
        <p:spPr>
          <a:xfrm>
            <a:off x="8785270" y="995651"/>
            <a:ext cx="3281537" cy="1751943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เข้าร่วมนำเสนอ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ผลงานวิชาการ 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Service Plan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คำบรรยายภาพแบบสี่เหลี่ยม 21"/>
          <p:cNvSpPr/>
          <p:nvPr/>
        </p:nvSpPr>
        <p:spPr>
          <a:xfrm>
            <a:off x="3198892" y="2537371"/>
            <a:ext cx="2241865" cy="1454819"/>
          </a:xfrm>
          <a:prstGeom prst="wedgeRectCallout">
            <a:avLst>
              <a:gd name="adj1" fmla="val 55067"/>
              <a:gd name="adj2" fmla="val 120286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Sepsis </a:t>
            </a:r>
          </a:p>
          <a:p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</a:t>
            </a:r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COC</a:t>
            </a:r>
          </a:p>
          <a:p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ทารกแรกเกิด</a:t>
            </a: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-18869" y="818195"/>
            <a:ext cx="4530693" cy="50276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66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 2562</a:t>
            </a: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-3107" y="1396506"/>
            <a:ext cx="4514931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ทบทวนคณะทำงานและกลไกการขับเคลื่อนแผนพัฒนา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Service Plan 23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</a:t>
            </a: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5575010" y="5075851"/>
            <a:ext cx="3305300" cy="132363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สนับสนุนกิจกรรมการพัฒนา </a:t>
            </a:r>
            <a:endParaRPr lang="en-US" sz="2667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Service Plan </a:t>
            </a:r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ในแต่ละสาขาให้ผ่านตัวชี้วัดที่กำหนด</a:t>
            </a: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CF940595-AB81-48FA-86FF-A383A4C867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 r="7112" b="3466"/>
          <a:stretch/>
        </p:blipFill>
        <p:spPr>
          <a:xfrm rot="5400000">
            <a:off x="8995238" y="3136556"/>
            <a:ext cx="2861599" cy="249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7BD47DFB-F545-466D-BC48-00390C96ABB1}"/>
              </a:ext>
            </a:extLst>
          </p:cNvPr>
          <p:cNvSpPr txBox="1"/>
          <p:nvPr/>
        </p:nvSpPr>
        <p:spPr>
          <a:xfrm>
            <a:off x="8916818" y="6008899"/>
            <a:ext cx="314998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Service Plan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Sepsis</a:t>
            </a:r>
            <a:endParaRPr lang="th-TH" sz="24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t="41" r="19243" b="-41"/>
          <a:stretch/>
        </p:blipFill>
        <p:spPr>
          <a:xfrm>
            <a:off x="-10876" y="4996682"/>
            <a:ext cx="4511824" cy="163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รูปภาพ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5" b="15000"/>
          <a:stretch/>
        </p:blipFill>
        <p:spPr>
          <a:xfrm rot="5400000">
            <a:off x="739861" y="2890633"/>
            <a:ext cx="1627097" cy="313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68B42FDC-A967-419C-BD53-43FA3F8433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3750" r="13775" b="12201"/>
          <a:stretch/>
        </p:blipFill>
        <p:spPr>
          <a:xfrm>
            <a:off x="27056" y="2315046"/>
            <a:ext cx="3027381" cy="145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5C8CD35-2418-42B2-8C52-06456F40C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" t="8001" r="7902" b="12201"/>
          <a:stretch/>
        </p:blipFill>
        <p:spPr>
          <a:xfrm>
            <a:off x="5559801" y="815718"/>
            <a:ext cx="3201905" cy="4180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4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81444" y="15326"/>
            <a:ext cx="8477677" cy="109854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9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พัฒนาระบบดูแลต่อเนื่องและเชื่อมโยงบริการระหว่าง รพ.แม่ข่าย กับ รพ.สต. </a:t>
            </a:r>
          </a:p>
          <a:p>
            <a:pPr lvl="0" algn="ctr">
              <a:defRPr/>
            </a:pPr>
            <a:r>
              <a:rPr lang="th-TH" sz="29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ถึงชุมชนและครอบครัวแบบไร้รอยต่อ โดยใช้โปรแกรม </a:t>
            </a:r>
            <a:r>
              <a:rPr lang="en-US" sz="2933" b="1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Smart COC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sp>
        <p:nvSpPr>
          <p:cNvPr id="32" name="กล่องข้อความ 31"/>
          <p:cNvSpPr txBox="1"/>
          <p:nvPr/>
        </p:nvSpPr>
        <p:spPr>
          <a:xfrm>
            <a:off x="0" y="4529678"/>
            <a:ext cx="5325933" cy="4205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133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ประชุมติดตามความก้าวหน้าและปัญหาอุปสรรคจากการใช้ระบบ</a:t>
            </a:r>
          </a:p>
        </p:txBody>
      </p:sp>
      <p:pic>
        <p:nvPicPr>
          <p:cNvPr id="34" name="รูปภาพ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1" y="2295185"/>
            <a:ext cx="3459959" cy="1445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รูปภาพ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13" y="3391945"/>
            <a:ext cx="3380625" cy="114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รูปภาพ 3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6" y="2342657"/>
            <a:ext cx="1704421" cy="124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" descr="IMG_25620429_1123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" y="3329120"/>
            <a:ext cx="1860272" cy="1137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รูปภาพ 36" descr="C:\Users\USER\AppData\Local\Microsoft\Windows\INetCache\Content.Word\IMG_25620429_1123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33" y="5859085"/>
            <a:ext cx="1561500" cy="110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รูปภาพ 37" descr="C:\Users\USER\AppData\Local\Microsoft\Windows\INetCache\Content.Word\IMG_25620429_112315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5019"/>
          <a:stretch/>
        </p:blipFill>
        <p:spPr bwMode="auto">
          <a:xfrm>
            <a:off x="36777" y="4990420"/>
            <a:ext cx="1872208" cy="195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รูปภาพ 38" descr="C:\Users\USER\AppData\Local\Microsoft\Windows\INetCache\Content.Word\IMG_25620429_11232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4974101"/>
            <a:ext cx="2052276" cy="199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" descr="IMG_25620429_11234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86" y="4974101"/>
            <a:ext cx="1561500" cy="1175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แผนภูมิ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747330"/>
              </p:ext>
            </p:extLst>
          </p:nvPr>
        </p:nvGraphicFramePr>
        <p:xfrm>
          <a:off x="5325933" y="1973285"/>
          <a:ext cx="6866067" cy="4852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2" name="กล่องข้อความ 41"/>
          <p:cNvSpPr txBox="1"/>
          <p:nvPr/>
        </p:nvSpPr>
        <p:spPr>
          <a:xfrm>
            <a:off x="5337276" y="1124744"/>
            <a:ext cx="6821845" cy="9131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667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รายงานผลการติดตามดูแลต่อเนื่อง จาก โปรแกรม </a:t>
            </a:r>
            <a:r>
              <a:rPr lang="en-US" sz="2667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COC </a:t>
            </a:r>
            <a:endParaRPr lang="th-TH" sz="2667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667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จังหวัดปราจีนบุรี</a:t>
            </a:r>
            <a:r>
              <a:rPr lang="en-US" sz="2667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67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1พ.ค.-31 ส.ค.62 (2,067ราย)</a:t>
            </a:r>
          </a:p>
        </p:txBody>
      </p:sp>
      <p:sp>
        <p:nvSpPr>
          <p:cNvPr id="31" name="กล่องข้อความ 30"/>
          <p:cNvSpPr txBox="1"/>
          <p:nvPr/>
        </p:nvSpPr>
        <p:spPr>
          <a:xfrm>
            <a:off x="1" y="1133851"/>
            <a:ext cx="533633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จัดประชุมเชิงปฏิบัติการใช้โปรแกรม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COC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แก่ผู้เกี่ยวข้องทุกระดับ และ จัดตั้งศูนย์การดูแลต่อเนื่อง (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COC)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ระดับอำเภอ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ให้มีผู้รับผิดชอบชัดเจนทุกอำเภอ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4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2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2054" name="Picture 6" descr="F:\25 9 62 นำเสนอผลงาน\p1\71266394_2644520558944851_1517330929708695552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" b="-1"/>
          <a:stretch/>
        </p:blipFill>
        <p:spPr bwMode="auto">
          <a:xfrm>
            <a:off x="3311691" y="2852936"/>
            <a:ext cx="5536312" cy="354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1520391" y="1255813"/>
            <a:ext cx="9505056" cy="159712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การพัฒนาคุณภาพการบริหารจัดการภาครัฐ (</a:t>
            </a:r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PMQA)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  <a:p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2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การดำเนินงาน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1027499" y="940326"/>
            <a:ext cx="11045687" cy="5569533"/>
            <a:chOff x="792828" y="0"/>
            <a:chExt cx="7751056" cy="5143034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FC70026B-13DF-4ADB-BBB5-8496E28CE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42" r="39546" b="15172"/>
            <a:stretch/>
          </p:blipFill>
          <p:spPr>
            <a:xfrm>
              <a:off x="1115616" y="0"/>
              <a:ext cx="6864669" cy="5127299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4166531" y="110420"/>
              <a:ext cx="1668609" cy="994728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Road map </a:t>
              </a:r>
              <a:endPara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r>
                <a:rPr lang="th-TH" sz="3200" b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พชอ</a:t>
              </a:r>
              <a:r>
                <a:rPr lang="th-TH" sz="3200" b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.ปราจีนบุรี</a:t>
              </a:r>
            </a:p>
          </p:txBody>
        </p:sp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64" y="114476"/>
              <a:ext cx="2243142" cy="145816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3" t="4851" r="18500" b="40549"/>
            <a:stretch/>
          </p:blipFill>
          <p:spPr>
            <a:xfrm>
              <a:off x="6657929" y="2279871"/>
              <a:ext cx="1734130" cy="129910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pic>
          <p:nvPicPr>
            <p:cNvPr id="27" name="รูปภาพ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5" t="34250" r="22438" b="35300"/>
            <a:stretch/>
          </p:blipFill>
          <p:spPr>
            <a:xfrm>
              <a:off x="6657929" y="3618324"/>
              <a:ext cx="1725328" cy="1302279"/>
            </a:xfrm>
            <a:prstGeom prst="rect">
              <a:avLst/>
            </a:prstGeom>
          </p:spPr>
        </p:pic>
        <p:sp>
          <p:nvSpPr>
            <p:cNvPr id="28" name="สี่เหลี่ยมผืนผ้า 27"/>
            <p:cNvSpPr/>
            <p:nvPr/>
          </p:nvSpPr>
          <p:spPr>
            <a:xfrm>
              <a:off x="5495348" y="4269463"/>
              <a:ext cx="1066602" cy="4642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th-TH" sz="26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ตั้งคณะทำงาน</a:t>
              </a:r>
            </a:p>
          </p:txBody>
        </p:sp>
        <p:sp>
          <p:nvSpPr>
            <p:cNvPr id="32" name="สี่เหลี่ยมผืนผ้า 31"/>
            <p:cNvSpPr/>
            <p:nvPr/>
          </p:nvSpPr>
          <p:spPr>
            <a:xfrm>
              <a:off x="792828" y="3390477"/>
              <a:ext cx="1609914" cy="175255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แลกเปลี่ยนเรียนรู้</a:t>
              </a:r>
            </a:p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ค้นหาประเด็น</a:t>
              </a:r>
            </a:p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“ธรรมนูญสุขภาพตำบล”</a:t>
              </a:r>
            </a:p>
            <a:p>
              <a:pPr algn="ctr"/>
              <a:r>
                <a:rPr lang="th-TH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 ตำบลต้นแบบ</a:t>
              </a:r>
            </a:p>
            <a:p>
              <a:pPr algn="ctr"/>
              <a:endParaRPr lang="th-TH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" name="สี่เหลี่ยมผืนผ้า 32"/>
            <p:cNvSpPr/>
            <p:nvPr/>
          </p:nvSpPr>
          <p:spPr>
            <a:xfrm>
              <a:off x="2782215" y="2338796"/>
              <a:ext cx="1293825" cy="4642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th-TH" sz="2667" b="1" dirty="0">
                  <a:solidFill>
                    <a:schemeClr val="accent5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ขับเคลื่อนประเด็น</a:t>
              </a:r>
            </a:p>
          </p:txBody>
        </p:sp>
        <p:sp>
          <p:nvSpPr>
            <p:cNvPr id="34" name="สี่เหลี่ยมผืนผ้า 33"/>
            <p:cNvSpPr/>
            <p:nvPr/>
          </p:nvSpPr>
          <p:spPr>
            <a:xfrm>
              <a:off x="4591304" y="1297071"/>
              <a:ext cx="1512168" cy="76736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ทบทวนเป้าหมาย</a:t>
              </a:r>
            </a:p>
            <a:p>
              <a:pPr algn="ctr"/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คุณภาพชีวิตอำเภอ</a:t>
              </a: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6485411" y="1435345"/>
              <a:ext cx="2058473" cy="88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เชื่อมโยง</a:t>
              </a:r>
            </a:p>
            <a:p>
              <a:pPr algn="ctr"/>
              <a:r>
                <a:rPr lang="th-TH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สมัชชาสุขภาพจังหวัด</a:t>
              </a:r>
            </a:p>
          </p:txBody>
        </p:sp>
        <p:sp>
          <p:nvSpPr>
            <p:cNvPr id="36" name="ลูกศรลง 35"/>
            <p:cNvSpPr/>
            <p:nvPr/>
          </p:nvSpPr>
          <p:spPr>
            <a:xfrm rot="7001362">
              <a:off x="4915849" y="4166287"/>
              <a:ext cx="470374" cy="522804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7" name="ลูกศรลง 36"/>
            <p:cNvSpPr/>
            <p:nvPr/>
          </p:nvSpPr>
          <p:spPr>
            <a:xfrm rot="13258132">
              <a:off x="2293989" y="2419323"/>
              <a:ext cx="304733" cy="803436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8" name="ลูกศรลง 37"/>
            <p:cNvSpPr/>
            <p:nvPr/>
          </p:nvSpPr>
          <p:spPr>
            <a:xfrm rot="15547658">
              <a:off x="3898769" y="1709494"/>
              <a:ext cx="419076" cy="600636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ลูกศรลง 38"/>
            <p:cNvSpPr/>
            <p:nvPr/>
          </p:nvSpPr>
          <p:spPr>
            <a:xfrm rot="6963334">
              <a:off x="5951105" y="939694"/>
              <a:ext cx="304733" cy="411510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40" name="รูปภาพ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475" y="33468"/>
              <a:ext cx="1761910" cy="1242138"/>
            </a:xfrm>
            <a:prstGeom prst="rect">
              <a:avLst/>
            </a:prstGeom>
          </p:spPr>
        </p:pic>
        <p:pic>
          <p:nvPicPr>
            <p:cNvPr id="41" name="รูปภาพ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0" t="2954" r="21651"/>
            <a:stretch/>
          </p:blipFill>
          <p:spPr>
            <a:xfrm>
              <a:off x="3134930" y="3283165"/>
              <a:ext cx="1719413" cy="136409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pic>
        <p:sp>
          <p:nvSpPr>
            <p:cNvPr id="42" name="สี่เหลี่ยมผืนผ้า 41"/>
            <p:cNvSpPr/>
            <p:nvPr/>
          </p:nvSpPr>
          <p:spPr>
            <a:xfrm>
              <a:off x="3121717" y="4614853"/>
              <a:ext cx="1758043" cy="4642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th-TH" sz="2667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บูรณา</a:t>
              </a:r>
              <a:r>
                <a:rPr lang="th-TH" sz="2667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การภาคี</a:t>
              </a:r>
            </a:p>
          </p:txBody>
        </p:sp>
      </p:grpSp>
      <p:pic>
        <p:nvPicPr>
          <p:cNvPr id="43" name="รูปภาพ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16338"/>
          <a:stretch/>
        </p:blipFill>
        <p:spPr>
          <a:xfrm>
            <a:off x="183303" y="940293"/>
            <a:ext cx="2067700" cy="26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99723" y="86639"/>
            <a:ext cx="6528725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การพัฒนาคุณภาพการบริหารจัดการภาครัฐ (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PMQA) </a:t>
            </a:r>
            <a:endParaRPr lang="th-TH" sz="3200" b="1" dirty="0">
              <a:solidFill>
                <a:srgbClr val="4BACC6">
                  <a:lumMod val="75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14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545995"/>
              </p:ext>
            </p:extLst>
          </p:nvPr>
        </p:nvGraphicFramePr>
        <p:xfrm>
          <a:off x="-144693" y="1412777"/>
          <a:ext cx="12336692" cy="494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3928590" y="967029"/>
            <a:ext cx="565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รายงาน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รอบ 12 เดือน เขตสุขภาพที่ 6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10304" y="1"/>
            <a:ext cx="2081697" cy="1640377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เขตสุขภาพที่ 6 </a:t>
            </a:r>
          </a:p>
          <a:p>
            <a:pPr lvl="0" algn="ctr">
              <a:defRPr/>
            </a:pPr>
            <a:r>
              <a:rPr lang="en-US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รอบ 12 เดือน</a:t>
            </a:r>
          </a:p>
          <a:p>
            <a:pPr lvl="0" algn="ctr">
              <a:defRPr/>
            </a:pPr>
            <a:r>
              <a:rPr lang="th-TH" sz="2133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สสจ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ร้อยละ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100</a:t>
            </a:r>
          </a:p>
          <a:p>
            <a:pPr algn="ctr" defTabSz="1219170">
              <a:defRPr/>
            </a:pPr>
            <a:r>
              <a:rPr lang="th-TH" sz="2133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สสอ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ร้อยละ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92.75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657963" y="5100049"/>
            <a:ext cx="1176747" cy="1241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sz="3733" dirty="0"/>
          </a:p>
          <a:p>
            <a:endParaRPr lang="th-TH" sz="3733" dirty="0" smtClean="0"/>
          </a:p>
        </p:txBody>
      </p:sp>
    </p:spTree>
    <p:extLst>
      <p:ext uri="{BB962C8B-B14F-4D97-AF65-F5344CB8AC3E}">
        <p14:creationId xmlns:p14="http://schemas.microsoft.com/office/powerpoint/2010/main" val="679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graphicFrame>
        <p:nvGraphicFramePr>
          <p:cNvPr id="14" name="ตัวแทนเนื้อหา 3"/>
          <p:cNvGraphicFramePr>
            <a:graphicFrameLocks/>
          </p:cNvGraphicFramePr>
          <p:nvPr>
            <p:extLst/>
          </p:nvPr>
        </p:nvGraphicFramePr>
        <p:xfrm>
          <a:off x="-144693" y="1412777"/>
          <a:ext cx="12336692" cy="4944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3928590" y="967029"/>
            <a:ext cx="565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รายงาน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รอบ 12 เดือน จังหวัดปราจีนบุรี</a:t>
            </a:r>
          </a:p>
        </p:txBody>
      </p:sp>
      <p:sp>
        <p:nvSpPr>
          <p:cNvPr id="17" name="Rounded Rectangle 11"/>
          <p:cNvSpPr/>
          <p:nvPr/>
        </p:nvSpPr>
        <p:spPr>
          <a:xfrm>
            <a:off x="3628958" y="131119"/>
            <a:ext cx="6528725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การพัฒนาคุณภาพการบริหารจัดการภาครัฐ (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PMQA) </a:t>
            </a:r>
            <a:endParaRPr lang="th-TH" sz="3200" b="1" dirty="0">
              <a:solidFill>
                <a:srgbClr val="4BACC6">
                  <a:lumMod val="75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110304" y="60432"/>
            <a:ext cx="2081697" cy="1640377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ปราจีนบุรี</a:t>
            </a:r>
          </a:p>
          <a:p>
            <a:pPr lvl="0" algn="ctr">
              <a:defRPr/>
            </a:pPr>
            <a:r>
              <a:rPr lang="en-US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PMQA 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รอบ 12 เดือน</a:t>
            </a:r>
          </a:p>
          <a:p>
            <a:pPr lvl="0" algn="ctr">
              <a:defRPr/>
            </a:pPr>
            <a:r>
              <a:rPr lang="th-TH" sz="2133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สสจ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ร้อยละ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100</a:t>
            </a:r>
          </a:p>
          <a:p>
            <a:pPr algn="ctr" defTabSz="1219170">
              <a:defRPr/>
            </a:pPr>
            <a:r>
              <a:rPr lang="th-TH" sz="2133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สสอ</a:t>
            </a:r>
            <a:r>
              <a:rPr lang="th-TH" sz="2133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ร้อยละ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100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992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99456" y="1077094"/>
            <a:ext cx="2649987" cy="61411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  <a:endParaRPr lang="en-US" sz="32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304" y="1796819"/>
            <a:ext cx="5547681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ทบทวนจัดทำองค์กรคุณภาพโดย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Self-Assessment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ในหมวดที่ 1,5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" name="Rounded Rectangle 60"/>
          <p:cNvSpPr/>
          <p:nvPr/>
        </p:nvSpPr>
        <p:spPr>
          <a:xfrm>
            <a:off x="557136" y="2592661"/>
            <a:ext cx="5538865" cy="8299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Self-Assessment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หมวด 2 กับหมวด 4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จัดทำแบบฟอร์ม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F1 - F5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ได้ครบถ้วน</a:t>
            </a:r>
          </a:p>
        </p:txBody>
      </p:sp>
      <p:sp>
        <p:nvSpPr>
          <p:cNvPr id="91" name="Rounded Rectangle 60"/>
          <p:cNvSpPr/>
          <p:nvPr/>
        </p:nvSpPr>
        <p:spPr>
          <a:xfrm>
            <a:off x="534304" y="3440130"/>
            <a:ext cx="5538865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ดำเนินงานแผนพัฒนาองค์การและผลลัพธ์ตัวชี้วัดครบ 2 หมวด</a:t>
            </a:r>
          </a:p>
        </p:txBody>
      </p:sp>
      <p:sp>
        <p:nvSpPr>
          <p:cNvPr id="95" name="Rounded Rectangle 60"/>
          <p:cNvSpPr/>
          <p:nvPr/>
        </p:nvSpPr>
        <p:spPr>
          <a:xfrm>
            <a:off x="557136" y="4259319"/>
            <a:ext cx="5538865" cy="7549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ส่งผลการดำเนินงาน และผลลัพธ์ครบ 2 หมวด ภายในเวลาที่กำหนด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sp>
        <p:nvSpPr>
          <p:cNvPr id="26" name="Rounded Rectangle 60"/>
          <p:cNvSpPr/>
          <p:nvPr/>
        </p:nvSpPr>
        <p:spPr>
          <a:xfrm>
            <a:off x="548320" y="5065227"/>
            <a:ext cx="5547681" cy="13401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สสจ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.ปราจีนบุรี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PMQA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รอบ 12 เดือน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สสจ. ร้อยละ 100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สสอ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ร้อยละ 100</a:t>
            </a:r>
          </a:p>
        </p:txBody>
      </p:sp>
      <p:sp>
        <p:nvSpPr>
          <p:cNvPr id="27" name="Rounded Rectangle 60"/>
          <p:cNvSpPr/>
          <p:nvPr/>
        </p:nvSpPr>
        <p:spPr>
          <a:xfrm>
            <a:off x="6480044" y="1796819"/>
            <a:ext cx="5547681" cy="18242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ส่งเสริม สนับสนุน</a:t>
            </a:r>
            <a:endParaRPr lang="en-US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pPr lvl="0">
              <a:defRPr/>
            </a:pP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1. Self-Assessment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หมวด 2 กับหมวด 4 </a:t>
            </a:r>
          </a:p>
          <a:p>
            <a:pPr lvl="0"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  2. ดำเนินการจัดทำแบบฟอร์ม </a:t>
            </a:r>
            <a:r>
              <a: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F1 - F5 </a:t>
            </a: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ได้ครบถ้วนและส่งภายในเวลาที่กำหนด</a:t>
            </a:r>
          </a:p>
        </p:txBody>
      </p:sp>
      <p:sp>
        <p:nvSpPr>
          <p:cNvPr id="31" name="Rounded Rectangle 60"/>
          <p:cNvSpPr/>
          <p:nvPr/>
        </p:nvSpPr>
        <p:spPr>
          <a:xfrm>
            <a:off x="6480042" y="3837533"/>
            <a:ext cx="5547681" cy="1809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th-TH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ติดตามความก้าวหน้า ผลการดำเนินการตามแผนพัฒนาองค์การและผลลัพธ์ตัวชี้วัดเทียบกับค่าเป้าหมายที่กำหนดครบ 2 หมวด ทุกราย</a:t>
            </a:r>
            <a:r>
              <a:rPr lang="th-TH" sz="2667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ไตรมาส</a:t>
            </a:r>
            <a:endParaRPr lang="th-TH" sz="2667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" y="991261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2" name="Rounded Rectangle 11"/>
          <p:cNvSpPr/>
          <p:nvPr/>
        </p:nvSpPr>
        <p:spPr>
          <a:xfrm>
            <a:off x="3628958" y="131119"/>
            <a:ext cx="6528725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การพัฒนาคุณภาพการบริหารจัดการภาครัฐ (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PMQA) </a:t>
            </a:r>
            <a:endParaRPr lang="th-TH" sz="3200" b="1" dirty="0">
              <a:solidFill>
                <a:srgbClr val="4BACC6">
                  <a:lumMod val="75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99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85665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การดำเนินงาน 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</a:t>
            </a:r>
            <a:endParaRPr lang="th-TH" sz="3200" b="1" dirty="0">
              <a:solidFill>
                <a:srgbClr val="4BACC6">
                  <a:lumMod val="75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43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3074" name="Picture 2" descr="F:\25 9 62 นำเสนอผลงาน\p1\53408348_2157238111012533_742287031413820620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7" y="1011733"/>
            <a:ext cx="4098596" cy="257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25 9 62 นำเสนอผลงาน\p1\3 มค62\49257823_2065001220236223_840739005519416524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7" y="1051044"/>
            <a:ext cx="3799900" cy="506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25 9 62 นำเสนอผลงาน\p1\3 มค62\49571760_2065014060234939_801403024841480601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09" y="1011733"/>
            <a:ext cx="3937304" cy="260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5 9 62 นำเสนอผลงาน\p1\24-25 ธันวาคม 2561\49001952_2052101674859511_5134413250934341632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37" y="3749373"/>
            <a:ext cx="7861353" cy="2628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103" y="1186573"/>
            <a:ext cx="2649987" cy="614113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ปัญหา</a:t>
            </a:r>
            <a:r>
              <a:rPr lang="th-TH" sz="3200" b="1" dirty="0" err="1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อุป</a:t>
            </a:r>
            <a:r>
              <a:rPr lang="th-TH" sz="32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สรรค</a:t>
            </a:r>
            <a:endParaRPr lang="en-US" sz="3200" b="1" dirty="0">
              <a:solidFill>
                <a:srgbClr val="0070C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448364" y="2011238"/>
            <a:ext cx="6223701" cy="795740"/>
            <a:chOff x="1381774" y="1324299"/>
            <a:chExt cx="4931734" cy="596805"/>
          </a:xfrm>
        </p:grpSpPr>
        <p:cxnSp>
          <p:nvCxnSpPr>
            <p:cNvPr id="23" name="Elbow Connector 22"/>
            <p:cNvCxnSpPr>
              <a:endCxn id="61" idx="1"/>
            </p:cNvCxnSpPr>
            <p:nvPr/>
          </p:nvCxnSpPr>
          <p:spPr>
            <a:xfrm rot="16200000" flipH="1">
              <a:off x="1264079" y="1441994"/>
              <a:ext cx="329272" cy="93881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1475656" y="1386035"/>
              <a:ext cx="4837852" cy="5350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lvl="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เกณฑ์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PMQA </a:t>
              </a: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มีความซับซ้อนทำความเข้าใจยาก 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70" name="กลุ่ม 69"/>
          <p:cNvGrpSpPr/>
          <p:nvPr/>
        </p:nvGrpSpPr>
        <p:grpSpPr>
          <a:xfrm>
            <a:off x="442915" y="2521712"/>
            <a:ext cx="6202211" cy="1029685"/>
            <a:chOff x="1363146" y="1269772"/>
            <a:chExt cx="3889566" cy="772264"/>
          </a:xfrm>
        </p:grpSpPr>
        <p:cxnSp>
          <p:nvCxnSpPr>
            <p:cNvPr id="75" name="Elbow Connector 22"/>
            <p:cNvCxnSpPr>
              <a:endCxn id="82" idx="1"/>
            </p:cNvCxnSpPr>
            <p:nvPr/>
          </p:nvCxnSpPr>
          <p:spPr>
            <a:xfrm rot="16200000" flipH="1">
              <a:off x="1173563" y="1459355"/>
              <a:ext cx="481018" cy="101852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60"/>
            <p:cNvSpPr/>
            <p:nvPr/>
          </p:nvSpPr>
          <p:spPr>
            <a:xfrm>
              <a:off x="1440863" y="1518190"/>
              <a:ext cx="3811849" cy="5238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lvl="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ขาดผู้มีความเชี่ยวชาญในการเป็นพี่เลี้ยง/ที่ปรึกษาในระดับพื้นที่ 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86" name="กลุ่ม 85"/>
          <p:cNvGrpSpPr/>
          <p:nvPr/>
        </p:nvGrpSpPr>
        <p:grpSpPr>
          <a:xfrm>
            <a:off x="448460" y="3136295"/>
            <a:ext cx="6170625" cy="1311927"/>
            <a:chOff x="1371783" y="1193624"/>
            <a:chExt cx="3869758" cy="706114"/>
          </a:xfrm>
        </p:grpSpPr>
        <p:cxnSp>
          <p:nvCxnSpPr>
            <p:cNvPr id="90" name="Elbow Connector 22"/>
            <p:cNvCxnSpPr>
              <a:endCxn id="91" idx="1"/>
            </p:cNvCxnSpPr>
            <p:nvPr/>
          </p:nvCxnSpPr>
          <p:spPr>
            <a:xfrm rot="16200000" flipH="1">
              <a:off x="1162544" y="1402863"/>
              <a:ext cx="520330" cy="101852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ounded Rectangle 60"/>
            <p:cNvSpPr/>
            <p:nvPr/>
          </p:nvSpPr>
          <p:spPr>
            <a:xfrm>
              <a:off x="1451262" y="1454517"/>
              <a:ext cx="3790279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lvl="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ปัญหาความไม่เสถียรในระบบในช่วงการส่งรายงานค่อนข้างมาก หรือ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web </a:t>
              </a: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ล่ม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3" name="กลุ่ม 92"/>
          <p:cNvGrpSpPr/>
          <p:nvPr/>
        </p:nvGrpSpPr>
        <p:grpSpPr>
          <a:xfrm>
            <a:off x="465766" y="4103024"/>
            <a:ext cx="6146532" cy="1133800"/>
            <a:chOff x="1412914" y="962976"/>
            <a:chExt cx="3854633" cy="850350"/>
          </a:xfrm>
        </p:grpSpPr>
        <p:cxnSp>
          <p:nvCxnSpPr>
            <p:cNvPr id="94" name="Elbow Connector 22"/>
            <p:cNvCxnSpPr/>
            <p:nvPr/>
          </p:nvCxnSpPr>
          <p:spPr>
            <a:xfrm rot="16200000" flipH="1">
              <a:off x="1244903" y="1130987"/>
              <a:ext cx="437872" cy="101849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60"/>
            <p:cNvSpPr/>
            <p:nvPr/>
          </p:nvSpPr>
          <p:spPr>
            <a:xfrm>
              <a:off x="1498388" y="1275195"/>
              <a:ext cx="3769159" cy="538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lvl="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ระยะเวลาดำเนินงานที่กระชั้นชิด/ต้องส่งรายงานให้ทันกำหนด</a:t>
              </a:r>
              <a:endParaRPr lang="en-US" sz="2667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96" name="กลุ่ม 95"/>
          <p:cNvGrpSpPr/>
          <p:nvPr/>
        </p:nvGrpSpPr>
        <p:grpSpPr>
          <a:xfrm>
            <a:off x="466901" y="4713761"/>
            <a:ext cx="6187400" cy="1192576"/>
            <a:chOff x="1423797" y="1068497"/>
            <a:chExt cx="3880279" cy="894432"/>
          </a:xfrm>
        </p:grpSpPr>
        <p:cxnSp>
          <p:nvCxnSpPr>
            <p:cNvPr id="97" name="Elbow Connector 22"/>
            <p:cNvCxnSpPr/>
            <p:nvPr/>
          </p:nvCxnSpPr>
          <p:spPr>
            <a:xfrm rot="16200000" flipH="1">
              <a:off x="1214557" y="1277737"/>
              <a:ext cx="520330" cy="101850"/>
            </a:xfrm>
            <a:prstGeom prst="bentConnector2">
              <a:avLst/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ounded Rectangle 60"/>
            <p:cNvSpPr/>
            <p:nvPr/>
          </p:nvSpPr>
          <p:spPr>
            <a:xfrm>
              <a:off x="1502888" y="1517708"/>
              <a:ext cx="3801188" cy="44522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lvl="0">
                <a:defRPr/>
              </a:pPr>
              <a:r>
                <a:rPr lang="th-TH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ต้องทำความเข้าใจการรายงานในแต่ละแบบฟอร์ม </a:t>
              </a:r>
              <a:r>
                <a:rPr lang="en-US" sz="2667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F1 - F5</a:t>
              </a:r>
            </a:p>
          </p:txBody>
        </p:sp>
      </p:grp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104" name="กลุ่ม 10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05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106" name="กล่องข้อความ 105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35" name="Rounded Rectangle 11"/>
          <p:cNvSpPr/>
          <p:nvPr/>
        </p:nvSpPr>
        <p:spPr>
          <a:xfrm>
            <a:off x="3628958" y="131119"/>
            <a:ext cx="6528725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การพัฒนาคุณภาพการบริหารจัดการภาครัฐ (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PMQA) </a:t>
            </a:r>
            <a:endParaRPr lang="th-TH" sz="3200" b="1" dirty="0">
              <a:solidFill>
                <a:srgbClr val="4BACC6">
                  <a:lumMod val="75000"/>
                </a:srgb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6" name="กล่องข้อความ 22"/>
          <p:cNvSpPr txBox="1"/>
          <p:nvPr/>
        </p:nvSpPr>
        <p:spPr>
          <a:xfrm>
            <a:off x="6882755" y="1370989"/>
            <a:ext cx="5155341" cy="502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667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แนวทางการพัฒนา</a:t>
            </a:r>
            <a:r>
              <a:rPr lang="en-US" sz="2667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PMQA </a:t>
            </a:r>
            <a:r>
              <a:rPr lang="th-TH" sz="2667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เขตนำร่อง  ปี 2563</a:t>
            </a:r>
          </a:p>
        </p:txBody>
      </p:sp>
      <p:sp>
        <p:nvSpPr>
          <p:cNvPr id="47" name="กล่องข้อความ 23"/>
          <p:cNvSpPr txBox="1"/>
          <p:nvPr/>
        </p:nvSpPr>
        <p:spPr>
          <a:xfrm>
            <a:off x="6882755" y="1950657"/>
            <a:ext cx="5155341" cy="4524315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จัดทำแผนยุทธศาสตร์แนวทางในการสนับสนุนการ   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ดำเนินงาน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PMQA 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ในจังหวัดในเขตสุขภาพที่ 6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2.    ผลักดันให้ทุกจังหวัดประเมินความพร้อมขอรับรางวัล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PMQA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รายหมวด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  - ประเมินตนเองเพื่อค้นหาหมวดที่โดดเด่น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  - วิเคราะห์ตัวชี้วัดที่เกี่ยวข้องกับผลลัพธ์จากการดำเนินการของหมวดนั้น ๆ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  - รวบรวมข้อมูลที่แสดงผลของการปรับปรุงกระบวนการที่สำคัญและพัฒนาในหมวดนั้น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 - สรุปผลและจัดทำเอกสารรายงานการประเมิน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Workshop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การสร้าง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Model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การดำเนินการราย    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หมวดในเขตสุขภาพที่ 6</a:t>
            </a:r>
          </a:p>
        </p:txBody>
      </p:sp>
    </p:spTree>
    <p:extLst>
      <p:ext uri="{BB962C8B-B14F-4D97-AF65-F5344CB8AC3E}">
        <p14:creationId xmlns:p14="http://schemas.microsoft.com/office/powerpoint/2010/main" val="13413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3" y="19345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0" name="Rounded Rectangle 60"/>
          <p:cNvSpPr/>
          <p:nvPr/>
        </p:nvSpPr>
        <p:spPr>
          <a:xfrm>
            <a:off x="1679510" y="1802945"/>
            <a:ext cx="10404247" cy="287419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ผู้บริหารเห็นความสำคัญและให้การสนับสนุน</a:t>
            </a:r>
          </a:p>
          <a:p>
            <a:pPr lvl="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พัฒนาศักยภาพคณะทำงานทุกระดับ</a:t>
            </a:r>
          </a:p>
          <a:p>
            <a:pPr lvl="0"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พัฒนาและสนับสนุนทุก </a:t>
            </a:r>
            <a:r>
              <a:rPr lang="th-TH" sz="3200" b="1" dirty="0" err="1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อ. ประเมินตนเองเพื่อ ค้นหาหมวดที่โดดเด่น สร้าง 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Model 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ต้นแบบระดับจังหวัด เขต ประเทศต่อไป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3910503" y="1070699"/>
            <a:ext cx="534820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4267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7" y="5268113"/>
            <a:ext cx="1407881" cy="1421572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3628115" y="66345"/>
            <a:ext cx="7172408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การพัฒนาคุณภาพการบริหารจัดการภาครัฐ (</a:t>
            </a:r>
            <a:r>
              <a:rPr lang="en-US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PMQA) </a:t>
            </a:r>
          </a:p>
        </p:txBody>
      </p:sp>
    </p:spTree>
    <p:extLst>
      <p:ext uri="{BB962C8B-B14F-4D97-AF65-F5344CB8AC3E}">
        <p14:creationId xmlns:p14="http://schemas.microsoft.com/office/powerpoint/2010/main" val="22064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1981204" y="3175876"/>
            <a:ext cx="8229600" cy="28803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การพัฒนาคุณภาพโรงพยาบาลตามมาตรฐาน </a:t>
            </a:r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 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Hospital Accreditation</a:t>
            </a:r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  <a:p>
            <a:endParaRPr lang="en-US" sz="4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7916" r="11228" b="8965"/>
          <a:stretch/>
        </p:blipFill>
        <p:spPr>
          <a:xfrm>
            <a:off x="4783429" y="1102769"/>
            <a:ext cx="259228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9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85665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การพัฒนาคุณภาพโรงพยาบาลตามมาตรฐาน 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HA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32851" y="1338561"/>
            <a:ext cx="4032448" cy="43909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ผลการดำเนินงานในภาพเขตสุขภาพที่ 6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43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-240702" y="873486"/>
            <a:ext cx="1243270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(ตัวชี้วัด </a:t>
            </a:r>
            <a:r>
              <a:rPr lang="en-US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ร้อยละของโรงพยาบาลในสังกัดกระทรวงสาธารณสุขมีคุณภาพมาตรฐานผ่านการรับรอง </a:t>
            </a:r>
            <a:r>
              <a:rPr lang="en-US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HA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ขั้น 3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รพศ./ รพท.</a:t>
            </a:r>
            <a:r>
              <a:rPr lang="en-US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100</a:t>
            </a:r>
            <a:r>
              <a:rPr lang="en-US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133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รพช.ร้อยละ 90) </a:t>
            </a:r>
          </a:p>
        </p:txBody>
      </p:sp>
      <p:graphicFrame>
        <p:nvGraphicFramePr>
          <p:cNvPr id="31" name="แผนภูมิ 30"/>
          <p:cNvGraphicFramePr>
            <a:graphicFrameLocks/>
          </p:cNvGraphicFramePr>
          <p:nvPr>
            <p:extLst/>
          </p:nvPr>
        </p:nvGraphicFramePr>
        <p:xfrm>
          <a:off x="190839" y="1892045"/>
          <a:ext cx="12099751" cy="2729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วงรี 31"/>
          <p:cNvSpPr/>
          <p:nvPr/>
        </p:nvSpPr>
        <p:spPr>
          <a:xfrm>
            <a:off x="6930972" y="1729772"/>
            <a:ext cx="1361689" cy="2600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ounded Rectangle 10"/>
          <p:cNvSpPr/>
          <p:nvPr/>
        </p:nvSpPr>
        <p:spPr>
          <a:xfrm>
            <a:off x="-32851" y="4024846"/>
            <a:ext cx="4032448" cy="43909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2400" b="1" dirty="0">
                <a:solidFill>
                  <a:srgbClr val="0070C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ผลการดำเนินงานจังหวัดปราจีนบุรี</a:t>
            </a:r>
          </a:p>
        </p:txBody>
      </p:sp>
      <p:graphicFrame>
        <p:nvGraphicFramePr>
          <p:cNvPr id="39" name="ตาราง 38"/>
          <p:cNvGraphicFramePr>
            <a:graphicFrameLocks noGrp="1"/>
          </p:cNvGraphicFramePr>
          <p:nvPr>
            <p:extLst/>
          </p:nvPr>
        </p:nvGraphicFramePr>
        <p:xfrm>
          <a:off x="2193117" y="4582926"/>
          <a:ext cx="7551289" cy="181836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97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2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3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th-TH" sz="21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256</a:t>
                      </a:r>
                      <a:r>
                        <a:rPr lang="en-US" sz="2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30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1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รพศ./</a:t>
                      </a:r>
                      <a:r>
                        <a:rPr lang="th-TH" sz="21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รพท</a:t>
                      </a: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2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</a:t>
                      </a: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ละ 100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รพช. ร้อยละ 80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2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30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2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 **</a:t>
                      </a:r>
                      <a:r>
                        <a:rPr lang="en-US" sz="2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21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รพ.บ้านสร้าง</a:t>
                      </a:r>
                      <a:r>
                        <a:rPr lang="th-TH" sz="21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เข้ากระบวนการเยี่ยมสำรวจแล้ว ติด </a:t>
                      </a:r>
                      <a:r>
                        <a:rPr lang="en-US" sz="21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Focus</a:t>
                      </a:r>
                      <a:endParaRPr lang="en-US" sz="2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1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585665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การดำเนินงาน </a:t>
            </a:r>
            <a:r>
              <a:rPr lang="en-US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HA </a:t>
            </a: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จังหวัดปราจีนบุรี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43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44" name="กล่องข้อความ 43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20" name="กล่องข้อความ 19"/>
          <p:cNvSpPr txBox="1"/>
          <p:nvPr/>
        </p:nvSpPr>
        <p:spPr>
          <a:xfrm>
            <a:off x="6345" y="936291"/>
            <a:ext cx="5858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จังหวัดสนับสนุนงบประมาณการดำเนินงานพัฒนาคุณภาพโรงพยาบาลตามมาตรฐาน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จำนวน 96,500 บาท โดยผ่านการจัดประชุมแลกเปลี่ยนเรียนรู้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นำเสนอผลงาน นวัตกรรมคุณภาพ  ร่วมกับโรงพยาบาลทุกแห่ง</a:t>
            </a:r>
          </a:p>
        </p:txBody>
      </p:sp>
      <p:sp>
        <p:nvSpPr>
          <p:cNvPr id="21" name="กล่องข้อความ 20"/>
          <p:cNvSpPr txBox="1"/>
          <p:nvPr/>
        </p:nvSpPr>
        <p:spPr>
          <a:xfrm>
            <a:off x="5863891" y="976493"/>
            <a:ext cx="3118144" cy="5027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667" b="1" dirty="0">
                <a:solidFill>
                  <a:schemeClr val="accent1">
                    <a:lumMod val="7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ปัญหา/อุปสรรค</a:t>
            </a: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5864972" y="1472471"/>
            <a:ext cx="632702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การพัฒนาระบบสิ่งแวดล้อม อาคารสถานที่ ขาดงบประมาณ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สนับสนุนที่เพียงพอ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การติด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Focus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หลังรับการประเมิน (ไม่ผ่านประเมินเฉพาะเรื่อง)     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จำเป็นต้องส่งเอกสารและพัฒนาต่อ (1-3 เดือน)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ขาดความต่อเนื่อง  ยั่งยืน  ของการพัฒนา</a:t>
            </a: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5918961" y="3532750"/>
            <a:ext cx="3054961" cy="502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667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แนวทางการพัฒนา ปี 2563</a:t>
            </a: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5917309" y="4066229"/>
            <a:ext cx="6274691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คงรักษาคุณภาพมาตรฐาน โดยการสนับสนุนให้มีการพัฒนา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ศักยภาพทีมพี่เลี้ยง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(QLN)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ผ่านเวทีแลกเปลี่ยนเรียนรู้อย่าง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สม่ำเสมอ เพื่อให้เกิดนวัตกรรมพัฒนาความปลอดภัย 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(2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P Safety)</a:t>
            </a:r>
            <a:endParaRPr lang="th-TH" sz="2400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รพ.บ้านสร้าง ผ่านการรับรอง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 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 3 ในปี 2563 (รอผลการ</a:t>
            </a:r>
          </a:p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รับรองฯ จาก สรพ.) ส่งผลให้ผลงานผ่านตัวชี้วัด ร้อยละ 100</a:t>
            </a: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6549"/>
            <a:ext cx="3215680" cy="209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" y="497446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27" name="Picture 1" descr="1599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" y="4830800"/>
            <a:ext cx="3081475" cy="202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รูปภาพ 27" descr="C:\Users\USER\AppData\Local\Microsoft\Windows\INetCache\Content.Word\1599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01" y="2498634"/>
            <a:ext cx="2819481" cy="220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รูปภาพ 28" descr="C:\Users\USER\AppData\Local\Microsoft\Windows\INetCache\Content.Word\1599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02" y="4744010"/>
            <a:ext cx="2745513" cy="208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/>
          <a:stretch/>
        </p:blipFill>
        <p:spPr>
          <a:xfrm>
            <a:off x="1679511" y="3982192"/>
            <a:ext cx="2441179" cy="168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9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ชื่อเรื่อง 1"/>
          <p:cNvSpPr txBox="1">
            <a:spLocks/>
          </p:cNvSpPr>
          <p:nvPr/>
        </p:nvSpPr>
        <p:spPr>
          <a:xfrm>
            <a:off x="2063552" y="1604797"/>
            <a:ext cx="8229600" cy="28803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งานสุขศึกษาประชาสัมพันธ์</a:t>
            </a:r>
          </a:p>
          <a:p>
            <a:r>
              <a:rPr lang="th-TH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2562</a:t>
            </a:r>
          </a:p>
          <a:p>
            <a:endParaRPr lang="th-TH" sz="4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DB9B533-E9CE-488F-A0FF-46E9736A923C}"/>
              </a:ext>
            </a:extLst>
          </p:cNvPr>
          <p:cNvSpPr txBox="1"/>
          <p:nvPr/>
        </p:nvSpPr>
        <p:spPr>
          <a:xfrm>
            <a:off x="2735627" y="3894042"/>
            <a:ext cx="7200800" cy="230832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486" indent="-571486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การประเมินมาตรฐานระบบบริการสุขภาพ</a:t>
            </a:r>
          </a:p>
          <a:p>
            <a:pPr marL="571486" indent="-571486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การดำเนินงานหมู่บ้านปรับเปลี่ยนพฤติกรรมสุขภาพ</a:t>
            </a:r>
          </a:p>
          <a:p>
            <a:pPr marL="571486" indent="-571486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การดำเนินงานโรงเรียนสุขบัญญัติ</a:t>
            </a:r>
          </a:p>
          <a:p>
            <a:pPr marL="571486" indent="-571486">
              <a:buFont typeface="Wingdings" panose="05000000000000000000" pitchFamily="2" charset="2"/>
              <a:buChar char="v"/>
            </a:pP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การดำเนินงานด้านการประชาสัมพันธ์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5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421" y="5583532"/>
            <a:ext cx="2321580" cy="909285"/>
          </a:xfrm>
          <a:prstGeom prst="rect">
            <a:avLst/>
          </a:prstGeom>
        </p:spPr>
      </p:pic>
      <p:sp>
        <p:nvSpPr>
          <p:cNvPr id="20" name="ชื่อเรื่อง 1">
            <a:extLst>
              <a:ext uri="{FF2B5EF4-FFF2-40B4-BE49-F238E27FC236}">
                <a16:creationId xmlns:a16="http://schemas.microsoft.com/office/drawing/2014/main" id="{4E9560FB-B4A0-494C-B82C-10C44762CFD4}"/>
              </a:ext>
            </a:extLst>
          </p:cNvPr>
          <p:cNvSpPr txBox="1">
            <a:spLocks/>
          </p:cNvSpPr>
          <p:nvPr/>
        </p:nvSpPr>
        <p:spPr>
          <a:xfrm>
            <a:off x="1999381" y="979701"/>
            <a:ext cx="8229600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ขับเคลื่อนการพัฒนาคุณภาพชีวิตอย่างมีส่วนร่วม </a:t>
            </a:r>
            <a:b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เพื่อจัดการแก้ไขปัญหาคุณภาพชีวิตระดับอำเภอทุกอำเภอ</a:t>
            </a:r>
            <a:endParaRPr lang="en-US" sz="28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9B069A69-AF74-4126-8898-2C0033AF8BA1}"/>
              </a:ext>
            </a:extLst>
          </p:cNvPr>
          <p:cNvGrpSpPr/>
          <p:nvPr/>
        </p:nvGrpSpPr>
        <p:grpSpPr>
          <a:xfrm>
            <a:off x="2795018" y="2136607"/>
            <a:ext cx="6601967" cy="4268724"/>
            <a:chOff x="1963664" y="1602650"/>
            <a:chExt cx="6601967" cy="4268724"/>
          </a:xfrm>
        </p:grpSpPr>
        <p:pic>
          <p:nvPicPr>
            <p:cNvPr id="30" name="รูปภาพ 29">
              <a:extLst>
                <a:ext uri="{FF2B5EF4-FFF2-40B4-BE49-F238E27FC236}">
                  <a16:creationId xmlns:a16="http://schemas.microsoft.com/office/drawing/2014/main" id="{CB95D0F3-4E3F-4B52-92A6-7042746ED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664" y="1602650"/>
              <a:ext cx="3202266" cy="4268724"/>
            </a:xfrm>
            <a:prstGeom prst="rect">
              <a:avLst/>
            </a:prstGeom>
          </p:spPr>
        </p:pic>
        <p:pic>
          <p:nvPicPr>
            <p:cNvPr id="31" name="รูปภาพ 30">
              <a:extLst>
                <a:ext uri="{FF2B5EF4-FFF2-40B4-BE49-F238E27FC236}">
                  <a16:creationId xmlns:a16="http://schemas.microsoft.com/office/drawing/2014/main" id="{5FFD1B7F-897E-44F5-8E7E-99E63FA5E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602650"/>
              <a:ext cx="3201543" cy="4268724"/>
            </a:xfrm>
            <a:prstGeom prst="rect">
              <a:avLst/>
            </a:prstGeom>
          </p:spPr>
        </p:pic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59" y="836712"/>
            <a:ext cx="1407881" cy="14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งานสุขศึกษาประชาสัมพันธ์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sp>
        <p:nvSpPr>
          <p:cNvPr id="21" name="Rounded Rectangle 11"/>
          <p:cNvSpPr/>
          <p:nvPr/>
        </p:nvSpPr>
        <p:spPr>
          <a:xfrm>
            <a:off x="-32850" y="1473651"/>
            <a:ext cx="5865536" cy="62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ประเมินมาตรฐานระบบบริการสุขภาพ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5" y="1147863"/>
            <a:ext cx="1407881" cy="1421572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26CC656-2F5D-47DC-921E-380297CC71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5" y="3170124"/>
            <a:ext cx="7751393" cy="2729372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6C70755-A6BE-4093-A427-269C8BA5EC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19073" r="15607" b="478"/>
          <a:stretch/>
        </p:blipFill>
        <p:spPr>
          <a:xfrm>
            <a:off x="8070123" y="3173748"/>
            <a:ext cx="3312580" cy="272317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0E771593-E15A-4D18-8DBA-5CEAEA0FEF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1650"/>
          <a:stretch/>
        </p:blipFill>
        <p:spPr>
          <a:xfrm>
            <a:off x="7472856" y="1037042"/>
            <a:ext cx="4645572" cy="20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5713" y="548681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งานสุขศึกษาประชาสัมพันธ์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sp>
        <p:nvSpPr>
          <p:cNvPr id="22" name="สี่เหลี่ยมผืนผ้า: มุมมนด้านทแยง 1">
            <a:extLst>
              <a:ext uri="{FF2B5EF4-FFF2-40B4-BE49-F238E27FC236}">
                <a16:creationId xmlns:a16="http://schemas.microsoft.com/office/drawing/2014/main" id="{D29654C9-05FC-4AFB-9F6B-CD970B9D9179}"/>
              </a:ext>
            </a:extLst>
          </p:cNvPr>
          <p:cNvSpPr/>
          <p:nvPr/>
        </p:nvSpPr>
        <p:spPr>
          <a:xfrm>
            <a:off x="3384377" y="869033"/>
            <a:ext cx="6960089" cy="119181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โรงพยาบาลเจ้าพระยาอภัยภูเบศร</a:t>
            </a:r>
            <a:endParaRPr lang="en-US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		ระดับคุณภาพ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4AC3EA8D-9083-4C47-879F-F814A5491F6B}"/>
              </a:ext>
            </a:extLst>
          </p:cNvPr>
          <p:cNvSpPr txBox="1"/>
          <p:nvPr/>
        </p:nvSpPr>
        <p:spPr>
          <a:xfrm>
            <a:off x="1752879" y="1073477"/>
            <a:ext cx="1498003" cy="771346"/>
          </a:xfrm>
          <a:prstGeom prst="snip2Diag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</a:p>
        </p:txBody>
      </p:sp>
      <p:sp>
        <p:nvSpPr>
          <p:cNvPr id="24" name="สี่เหลี่ยมผืนผ้า: มุมมนด้านทแยง 4">
            <a:extLst>
              <a:ext uri="{FF2B5EF4-FFF2-40B4-BE49-F238E27FC236}">
                <a16:creationId xmlns:a16="http://schemas.microsoft.com/office/drawing/2014/main" id="{7206C12D-5B57-42AF-9353-1F6F05E283D5}"/>
              </a:ext>
            </a:extLst>
          </p:cNvPr>
          <p:cNvSpPr/>
          <p:nvPr/>
        </p:nvSpPr>
        <p:spPr>
          <a:xfrm>
            <a:off x="3394898" y="2284035"/>
            <a:ext cx="6960089" cy="2009061"/>
          </a:xfrm>
          <a:prstGeom prst="round2Diag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โรงพยาบาลนาดี</a:t>
            </a:r>
          </a:p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โรงพยาบาลประจันตคาม</a:t>
            </a:r>
          </a:p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โรงพยาบาลศรีม</a:t>
            </a:r>
            <a:r>
              <a:rPr lang="th-TH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โหสถ</a:t>
            </a:r>
            <a:endParaRPr lang="en-US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		ระดับคุณภาพ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68B85466-FF1F-404A-A7D8-8A5921E48029}"/>
              </a:ext>
            </a:extLst>
          </p:cNvPr>
          <p:cNvSpPr txBox="1"/>
          <p:nvPr/>
        </p:nvSpPr>
        <p:spPr>
          <a:xfrm>
            <a:off x="1742357" y="4005064"/>
            <a:ext cx="1498003" cy="771346"/>
          </a:xfrm>
          <a:prstGeom prst="snip2Diag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</p:txBody>
      </p:sp>
      <p:sp>
        <p:nvSpPr>
          <p:cNvPr id="28" name="สี่เหลี่ยมผืนผ้า: มุมมนด้านทแยง 6">
            <a:extLst>
              <a:ext uri="{FF2B5EF4-FFF2-40B4-BE49-F238E27FC236}">
                <a16:creationId xmlns:a16="http://schemas.microsoft.com/office/drawing/2014/main" id="{B71448C1-3E2B-4B1B-88B0-4B7B9B446020}"/>
              </a:ext>
            </a:extLst>
          </p:cNvPr>
          <p:cNvSpPr/>
          <p:nvPr/>
        </p:nvSpPr>
        <p:spPr>
          <a:xfrm>
            <a:off x="3384377" y="4411479"/>
            <a:ext cx="6960089" cy="2009061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โรงพยาบาลกบินทร์บุรี</a:t>
            </a:r>
          </a:p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โรงพยาบาลศรีมหาโพธิ</a:t>
            </a:r>
          </a:p>
          <a:p>
            <a:r>
              <a:rPr lang="th-TH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โรงพยาบาลบ้านสร้าง</a:t>
            </a:r>
            <a:endParaRPr lang="en-US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		ระดับพัฒนา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C1B0E364-A5AB-43D0-B684-8E014A5C8872}"/>
              </a:ext>
            </a:extLst>
          </p:cNvPr>
          <p:cNvSpPr txBox="1"/>
          <p:nvPr/>
        </p:nvSpPr>
        <p:spPr>
          <a:xfrm>
            <a:off x="68831" y="2586178"/>
            <a:ext cx="2538752" cy="74898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267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ผลการประเมิน</a:t>
            </a:r>
            <a:endParaRPr lang="en-US" sz="4267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33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5713" y="548681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งานสุขศึกษาประชาสัมพันธ์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BB4BB6E1-1B39-4910-A92C-A01DBC4918BC}"/>
              </a:ext>
            </a:extLst>
          </p:cNvPr>
          <p:cNvGrpSpPr/>
          <p:nvPr/>
        </p:nvGrpSpPr>
        <p:grpSpPr>
          <a:xfrm>
            <a:off x="2785572" y="1545663"/>
            <a:ext cx="6850717" cy="3952901"/>
            <a:chOff x="899592" y="1122739"/>
            <a:chExt cx="7508746" cy="4700325"/>
          </a:xfrm>
        </p:grpSpPr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0B3BDA93-D2CB-4CAE-8597-09FA0A027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"/>
            <a:stretch/>
          </p:blipFill>
          <p:spPr>
            <a:xfrm rot="5400000">
              <a:off x="426877" y="1595454"/>
              <a:ext cx="4700325" cy="3754895"/>
            </a:xfrm>
            <a:prstGeom prst="rect">
              <a:avLst/>
            </a:prstGeom>
          </p:spPr>
        </p:pic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EF57C066-B5CA-461A-9802-32911FF7F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9" b="6673"/>
            <a:stretch/>
          </p:blipFill>
          <p:spPr>
            <a:xfrm>
              <a:off x="4734256" y="1122739"/>
              <a:ext cx="3674082" cy="2232248"/>
            </a:xfrm>
            <a:prstGeom prst="rect">
              <a:avLst/>
            </a:prstGeom>
          </p:spPr>
        </p:pic>
        <p:pic>
          <p:nvPicPr>
            <p:cNvPr id="30" name="รูปภาพ 29">
              <a:extLst>
                <a:ext uri="{FF2B5EF4-FFF2-40B4-BE49-F238E27FC236}">
                  <a16:creationId xmlns:a16="http://schemas.microsoft.com/office/drawing/2014/main" id="{04AF9C0A-D16F-4F6E-A79F-CCB60881E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92"/>
            <a:stretch/>
          </p:blipFill>
          <p:spPr>
            <a:xfrm>
              <a:off x="4743366" y="3434787"/>
              <a:ext cx="3655626" cy="2388277"/>
            </a:xfrm>
            <a:prstGeom prst="rect">
              <a:avLst/>
            </a:prstGeom>
          </p:spPr>
        </p:pic>
      </p:grpSp>
      <p:sp>
        <p:nvSpPr>
          <p:cNvPr id="31" name="สี่เหลี่ยมผืนผ้า: มุมมนด้านทแยง 9">
            <a:extLst>
              <a:ext uri="{FF2B5EF4-FFF2-40B4-BE49-F238E27FC236}">
                <a16:creationId xmlns:a16="http://schemas.microsoft.com/office/drawing/2014/main" id="{F4A090C4-EC8A-46F7-AAC8-D9AED10825BF}"/>
              </a:ext>
            </a:extLst>
          </p:cNvPr>
          <p:cNvSpPr/>
          <p:nvPr/>
        </p:nvSpPr>
        <p:spPr>
          <a:xfrm>
            <a:off x="1818919" y="5581942"/>
            <a:ext cx="8784976" cy="919401"/>
          </a:xfrm>
          <a:prstGeom prst="round2Diag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th-TH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หมู่บ้านปรับเปลี่ยนพฤติกรรมสุขภาพ   </a:t>
            </a:r>
            <a:r>
              <a:rPr lang="th-TH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รางวัลชมเชย   หมู่ 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บ้านเนินอุดม  ต.ดงบัง อ.ประจันตคาม</a:t>
            </a:r>
          </a:p>
          <a:p>
            <a:r>
              <a:rPr lang="th-TH" sz="2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โรงเรียนสุขบัญญัติ</a:t>
            </a:r>
            <a:r>
              <a:rPr lang="th-TH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รางวัลชมเชย   โรงเรียนวัดศรีมงคล ต.ดงบัง อ.ประจันตคาม</a:t>
            </a:r>
          </a:p>
        </p:txBody>
      </p:sp>
      <p:sp>
        <p:nvSpPr>
          <p:cNvPr id="32" name="Rounded Rectangle 11"/>
          <p:cNvSpPr/>
          <p:nvPr/>
        </p:nvSpPr>
        <p:spPr>
          <a:xfrm>
            <a:off x="239349" y="847642"/>
            <a:ext cx="11329259" cy="62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การดำเนินงานหมู่บ้านปรับเปลี่ยนพฤติกรรมสุขภาพ และโรงเรียนสุขบัญญัติ</a:t>
            </a:r>
          </a:p>
        </p:txBody>
      </p:sp>
    </p:spTree>
    <p:extLst>
      <p:ext uri="{BB962C8B-B14F-4D97-AF65-F5344CB8AC3E}">
        <p14:creationId xmlns:p14="http://schemas.microsoft.com/office/powerpoint/2010/main" val="9653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5713" y="548681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งานสุขศึกษาประชาสัมพันธ์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F798E7B3-1FB0-459F-BBB6-9C8369B4EE1E}"/>
              </a:ext>
            </a:extLst>
          </p:cNvPr>
          <p:cNvGrpSpPr/>
          <p:nvPr/>
        </p:nvGrpSpPr>
        <p:grpSpPr>
          <a:xfrm>
            <a:off x="2235868" y="1423445"/>
            <a:ext cx="7720272" cy="2417067"/>
            <a:chOff x="395536" y="1143012"/>
            <a:chExt cx="7720272" cy="2475027"/>
          </a:xfrm>
        </p:grpSpPr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71785162-7582-42B0-ADDC-B06A33631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9" r="14084"/>
            <a:stretch/>
          </p:blipFill>
          <p:spPr>
            <a:xfrm rot="5400000">
              <a:off x="5358418" y="860650"/>
              <a:ext cx="2475027" cy="3039752"/>
            </a:xfrm>
            <a:prstGeom prst="rect">
              <a:avLst/>
            </a:prstGeom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B1020C76-69F8-49C6-A435-CA4E24659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7" t="19510" r="11691" b="22252"/>
            <a:stretch/>
          </p:blipFill>
          <p:spPr>
            <a:xfrm>
              <a:off x="395536" y="1143012"/>
              <a:ext cx="4421742" cy="2472208"/>
            </a:xfrm>
            <a:prstGeom prst="rect">
              <a:avLst/>
            </a:prstGeom>
          </p:spPr>
        </p:pic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6AE274FC-19D7-4D5B-9E13-61DC66A7CB82}"/>
              </a:ext>
            </a:extLst>
          </p:cNvPr>
          <p:cNvGrpSpPr/>
          <p:nvPr/>
        </p:nvGrpSpPr>
        <p:grpSpPr>
          <a:xfrm>
            <a:off x="1595500" y="3817062"/>
            <a:ext cx="9001000" cy="2629065"/>
            <a:chOff x="107504" y="3754018"/>
            <a:chExt cx="9001000" cy="2692109"/>
          </a:xfrm>
        </p:grpSpPr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A0FB3A17-0D27-4F94-9A51-07E151CD6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32933" y="4090532"/>
              <a:ext cx="2692108" cy="2019081"/>
            </a:xfrm>
            <a:prstGeom prst="rect">
              <a:avLst/>
            </a:prstGeom>
          </p:spPr>
        </p:pic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id="{A05EDB43-EA0B-4D76-BAE2-D179B127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7" b="5605"/>
            <a:stretch/>
          </p:blipFill>
          <p:spPr>
            <a:xfrm rot="5400000">
              <a:off x="6588467" y="3926087"/>
              <a:ext cx="2692106" cy="2347968"/>
            </a:xfrm>
            <a:prstGeom prst="rect">
              <a:avLst/>
            </a:prstGeom>
          </p:spPr>
        </p:pic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36982E53-39EF-433B-8049-D92407AF6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1" t="10095"/>
            <a:stretch/>
          </p:blipFill>
          <p:spPr>
            <a:xfrm rot="5400000">
              <a:off x="2121900" y="3971870"/>
              <a:ext cx="2692106" cy="2256402"/>
            </a:xfrm>
            <a:prstGeom prst="rect">
              <a:avLst/>
            </a:prstGeom>
          </p:spPr>
        </p:pic>
        <p:pic>
          <p:nvPicPr>
            <p:cNvPr id="34" name="รูปภาพ 33">
              <a:extLst>
                <a:ext uri="{FF2B5EF4-FFF2-40B4-BE49-F238E27FC236}">
                  <a16:creationId xmlns:a16="http://schemas.microsoft.com/office/drawing/2014/main" id="{B4A1A7E3-AA3E-44A3-95CA-343D078F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"/>
            <a:stretch/>
          </p:blipFill>
          <p:spPr>
            <a:xfrm rot="5400000">
              <a:off x="-148192" y="4009714"/>
              <a:ext cx="2684434" cy="2173042"/>
            </a:xfrm>
            <a:prstGeom prst="rect">
              <a:avLst/>
            </a:prstGeom>
          </p:spPr>
        </p:pic>
      </p:grpSp>
      <p:sp>
        <p:nvSpPr>
          <p:cNvPr id="32" name="Rounded Rectangle 11"/>
          <p:cNvSpPr/>
          <p:nvPr/>
        </p:nvSpPr>
        <p:spPr>
          <a:xfrm>
            <a:off x="1786760" y="880861"/>
            <a:ext cx="8618482" cy="62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พัฒนาศักยภาพนักสื่อสารสุขภาพ ทุกระดับ</a:t>
            </a:r>
          </a:p>
        </p:txBody>
      </p:sp>
    </p:spTree>
    <p:extLst>
      <p:ext uri="{BB962C8B-B14F-4D97-AF65-F5344CB8AC3E}">
        <p14:creationId xmlns:p14="http://schemas.microsoft.com/office/powerpoint/2010/main" val="26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5713" y="548681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28116" y="66345"/>
            <a:ext cx="6037381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733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งานสุขศึกษาประชาสัมพันธ์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77" y="3928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7205"/>
            <a:ext cx="1476956" cy="578475"/>
          </a:xfrm>
          <a:prstGeom prst="rect">
            <a:avLst/>
          </a:prstGeom>
        </p:spPr>
      </p:pic>
      <p:sp>
        <p:nvSpPr>
          <p:cNvPr id="26" name="Rounded Rectangle 60"/>
          <p:cNvSpPr/>
          <p:nvPr/>
        </p:nvSpPr>
        <p:spPr>
          <a:xfrm>
            <a:off x="1679510" y="1802945"/>
            <a:ext cx="10404247" cy="38261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บูรณาการเป้าหมาย หมู่บ้านปรับเปลี่ยนพฤติกรรมสุขภาพ 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โรงเรียนสุขบัญญัติ และตำบลจัดการคุณภาพชีวิต ปี 2563 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พัฒนาศักยภาพโรงพยาบาลให้ผ่านมาตรฐานระบบบริการสุขภาพในระดับคุณภาพ  โดยบูรณาการการขับเคลื่อนมาตรฐานระบบบริการสุขภาพ ร่วมกับการพัฒนาโรงพยาบาลตามมาตรฐาน 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HA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พัฒนาศักยภาพบุคลากรสาธารณสุขและประชาชนให้มีความรอบรู้ด้านสุขภาพ (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HL) </a:t>
            </a:r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และมีพฤติกรรมสุขภาพที่ถูกต้อง (</a:t>
            </a:r>
            <a:r>
              <a:rPr lang="en-US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HB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ounded Rectangle 11"/>
          <p:cNvSpPr/>
          <p:nvPr/>
        </p:nvSpPr>
        <p:spPr>
          <a:xfrm>
            <a:off x="3910503" y="1070699"/>
            <a:ext cx="5348204" cy="7209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4267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แนวทางการดำเนินงาน ปี 2563</a:t>
            </a:r>
          </a:p>
        </p:txBody>
      </p:sp>
    </p:spTree>
    <p:extLst>
      <p:ext uri="{BB962C8B-B14F-4D97-AF65-F5344CB8AC3E}">
        <p14:creationId xmlns:p14="http://schemas.microsoft.com/office/powerpoint/2010/main" val="42076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grpSp>
        <p:nvGrpSpPr>
          <p:cNvPr id="33" name="กลุ่ม 32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34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5" name="กล่องข้อความ 34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2084411"/>
            <a:ext cx="3168352" cy="3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421" y="5583532"/>
            <a:ext cx="2321580" cy="90928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1135849"/>
            <a:ext cx="1407881" cy="1421572"/>
          </a:xfrm>
          <a:prstGeom prst="rect">
            <a:avLst/>
          </a:prstGeom>
        </p:spPr>
      </p:pic>
      <p:sp>
        <p:nvSpPr>
          <p:cNvPr id="20" name="ชื่อเรื่อง 1">
            <a:extLst>
              <a:ext uri="{FF2B5EF4-FFF2-40B4-BE49-F238E27FC236}">
                <a16:creationId xmlns:a16="http://schemas.microsoft.com/office/drawing/2014/main" id="{4E9560FB-B4A0-494C-B82C-10C44762CFD4}"/>
              </a:ext>
            </a:extLst>
          </p:cNvPr>
          <p:cNvSpPr txBox="1">
            <a:spLocks/>
          </p:cNvSpPr>
          <p:nvPr/>
        </p:nvSpPr>
        <p:spPr>
          <a:xfrm>
            <a:off x="1999381" y="979701"/>
            <a:ext cx="8229600" cy="9285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พัฒนาศักยภาพทีม เลขาฯ </a:t>
            </a:r>
            <a:r>
              <a:rPr lang="th-TH" sz="2800" b="1" dirty="0" err="1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 ทุกอำเภอ โดยวิทยาลัยพยาบาลพระปกเกล้าจันทบุรี  เพื่อเสริมสร้างศักยภาพทีม </a:t>
            </a:r>
            <a:r>
              <a:rPr lang="th-TH" sz="2800" b="1" dirty="0" err="1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อ.อย่างมั่นคงและยั่งยืน</a:t>
            </a:r>
            <a:endParaRPr lang="en-US" sz="28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B463E54B-4F5E-4C7D-BAC1-A84EC10C28CA}"/>
              </a:ext>
            </a:extLst>
          </p:cNvPr>
          <p:cNvGrpSpPr/>
          <p:nvPr/>
        </p:nvGrpSpPr>
        <p:grpSpPr>
          <a:xfrm>
            <a:off x="1884848" y="1988841"/>
            <a:ext cx="8288765" cy="2316257"/>
            <a:chOff x="467544" y="1846160"/>
            <a:chExt cx="8288765" cy="2014888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70160CF9-9896-42F8-943F-50A22604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1846160"/>
              <a:ext cx="2672140" cy="2003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554584C2-A62B-4186-9DF9-03ABE2818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846160"/>
              <a:ext cx="2672139" cy="200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67EC29F9-1E24-4263-9E08-3D3B5BB6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9" y="1857847"/>
              <a:ext cx="2672140" cy="2003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AB8137AC-85EF-44DF-9E1D-452C7D71F8A2}"/>
              </a:ext>
            </a:extLst>
          </p:cNvPr>
          <p:cNvGrpSpPr/>
          <p:nvPr/>
        </p:nvGrpSpPr>
        <p:grpSpPr>
          <a:xfrm>
            <a:off x="2447594" y="4305097"/>
            <a:ext cx="7193413" cy="2076232"/>
            <a:chOff x="1777064" y="3951619"/>
            <a:chExt cx="6193176" cy="2429709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CFAFEFB3-688E-4B0A-871B-B9C3B851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080" y="3951619"/>
              <a:ext cx="3100160" cy="24297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8" name="รูปภาพ 27">
              <a:extLst>
                <a:ext uri="{FF2B5EF4-FFF2-40B4-BE49-F238E27FC236}">
                  <a16:creationId xmlns:a16="http://schemas.microsoft.com/office/drawing/2014/main" id="{401020BE-AD43-4EA6-83D6-2F0AE0B6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0"/>
            <a:stretch/>
          </p:blipFill>
          <p:spPr>
            <a:xfrm rot="16200000">
              <a:off x="2084884" y="3643799"/>
              <a:ext cx="2429706" cy="30453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0192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ผลงานความภาคภูมิใจ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8" name="Rounded Rectangle 11"/>
          <p:cNvSpPr/>
          <p:nvPr/>
        </p:nvSpPr>
        <p:spPr>
          <a:xfrm>
            <a:off x="9656264" y="970755"/>
            <a:ext cx="1536171" cy="72095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2561</a:t>
            </a:r>
          </a:p>
        </p:txBody>
      </p:sp>
      <p:sp>
        <p:nvSpPr>
          <p:cNvPr id="23" name="สี่เหลี่ยมผืนผ้า: มุมมนด้านทแยง 1">
            <a:extLst>
              <a:ext uri="{FF2B5EF4-FFF2-40B4-BE49-F238E27FC236}">
                <a16:creationId xmlns:a16="http://schemas.microsoft.com/office/drawing/2014/main" id="{D29654C9-05FC-4AFB-9F6B-CD970B9D9179}"/>
              </a:ext>
            </a:extLst>
          </p:cNvPr>
          <p:cNvSpPr/>
          <p:nvPr/>
        </p:nvSpPr>
        <p:spPr>
          <a:xfrm>
            <a:off x="3407702" y="1021472"/>
            <a:ext cx="6051565" cy="71508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อ.ศรีมหาโพธิ อ.นาดี รับเกียรติบัตรชื่นชม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5" y="1961249"/>
            <a:ext cx="5586980" cy="4005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" y="1961188"/>
            <a:ext cx="5641215" cy="4030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5" y="970755"/>
            <a:ext cx="2321580" cy="9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ผลงานความภาคภูมิใจ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8" name="Rounded Rectangle 11"/>
          <p:cNvSpPr/>
          <p:nvPr/>
        </p:nvSpPr>
        <p:spPr>
          <a:xfrm>
            <a:off x="8620524" y="1050291"/>
            <a:ext cx="2142632" cy="72095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2562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5" y="3800434"/>
            <a:ext cx="2321580" cy="90928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64" y="765305"/>
            <a:ext cx="1407881" cy="1421572"/>
          </a:xfrm>
          <a:prstGeom prst="rect">
            <a:avLst/>
          </a:prstGeom>
        </p:spPr>
      </p:pic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603E63E2-16A2-4A17-91D1-D5FBFA751030}"/>
              </a:ext>
            </a:extLst>
          </p:cNvPr>
          <p:cNvGrpSpPr/>
          <p:nvPr/>
        </p:nvGrpSpPr>
        <p:grpSpPr>
          <a:xfrm>
            <a:off x="3294834" y="2128619"/>
            <a:ext cx="8159881" cy="3270304"/>
            <a:chOff x="539552" y="3221551"/>
            <a:chExt cx="8511811" cy="3373473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CD6F0E3C-7873-443A-B12B-1280D47B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221551"/>
              <a:ext cx="5190891" cy="33734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รูปภาพ 25">
              <a:extLst>
                <a:ext uri="{FF2B5EF4-FFF2-40B4-BE49-F238E27FC236}">
                  <a16:creationId xmlns:a16="http://schemas.microsoft.com/office/drawing/2014/main" id="{4E3243B7-FF6A-4CFE-8B30-C493B6F4A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r="12322"/>
            <a:stretch/>
          </p:blipFill>
          <p:spPr>
            <a:xfrm>
              <a:off x="5795110" y="3221552"/>
              <a:ext cx="3256253" cy="33734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7" name="สี่เหลี่ยมผืนผ้า: มุมมนด้านทแยง 4">
            <a:extLst>
              <a:ext uri="{FF2B5EF4-FFF2-40B4-BE49-F238E27FC236}">
                <a16:creationId xmlns:a16="http://schemas.microsoft.com/office/drawing/2014/main" id="{76893088-6A12-4E0B-9CA2-D97C92E66C3C}"/>
              </a:ext>
            </a:extLst>
          </p:cNvPr>
          <p:cNvSpPr/>
          <p:nvPr/>
        </p:nvSpPr>
        <p:spPr>
          <a:xfrm>
            <a:off x="3650436" y="1059372"/>
            <a:ext cx="4970089" cy="715089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อ.กบินทร</a:t>
            </a:r>
            <a:r>
              <a:rPr lang="th-TH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์</a:t>
            </a:r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บุรี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รับเกียรติบัตรชื่นชม</a:t>
            </a:r>
          </a:p>
        </p:txBody>
      </p:sp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4D2C42E4-9FBD-41ED-AC65-DCC2EBC034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7" y="973941"/>
            <a:ext cx="2762679" cy="184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8562D22-C913-486D-A71E-6C68A772F5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5" r="23481" b="11545"/>
          <a:stretch/>
        </p:blipFill>
        <p:spPr>
          <a:xfrm>
            <a:off x="276024" y="2900245"/>
            <a:ext cx="2764331" cy="2498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58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32849" y="836712"/>
            <a:ext cx="1232305" cy="6001643"/>
          </a:xfrm>
          <a:prstGeom prst="rect">
            <a:avLst/>
          </a:prstGeom>
          <a:solidFill>
            <a:schemeClr val="tx2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" y="0"/>
            <a:ext cx="12191992" cy="838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200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rPr>
              <a:t>                                                                </a:t>
            </a:r>
            <a:endParaRPr lang="th-TH" sz="3733" dirty="0">
              <a:solidFill>
                <a:prstClr val="white"/>
              </a:solidFill>
              <a:latin typeface="AngsanaUPC" panose="02020603050405020304" pitchFamily="18" charset="-34"/>
              <a:ea typeface="DotumChe" pitchFamily="49" charset="-127"/>
              <a:cs typeface="AngsanaUPC" panose="02020603050405020304" pitchFamily="18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90839" y="852075"/>
            <a:ext cx="754139" cy="6001643"/>
          </a:xfrm>
          <a:prstGeom prst="rect">
            <a:avLst/>
          </a:prstGeom>
          <a:solidFill>
            <a:schemeClr val="accent6">
              <a:lumMod val="20000"/>
              <a:lumOff val="80000"/>
              <a:alpha val="67843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3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838200"/>
            <a:ext cx="431371" cy="601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385" y="836713"/>
            <a:ext cx="12220385" cy="112788"/>
          </a:xfrm>
          <a:prstGeom prst="rect">
            <a:avLst/>
          </a:prstGeom>
          <a:solidFill>
            <a:srgbClr val="176D09">
              <a:alpha val="7098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marL="285744" indent="-285744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th-TH" sz="1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300" y="838200"/>
            <a:ext cx="431371" cy="6019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th-TH" sz="3733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87755" y="60431"/>
            <a:ext cx="4896544" cy="7209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rgbClr val="4BACC6">
                    <a:lumMod val="75000"/>
                  </a:srgbClr>
                </a:solidFill>
                <a:latin typeface="TH SarabunIT๙" pitchFamily="34" charset="-34"/>
                <a:cs typeface="TH SarabunIT๙" pitchFamily="34" charset="-34"/>
              </a:rPr>
              <a:t>ผลงานความภาคภูมิใจ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0"/>
            <a:ext cx="3599723" cy="719145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72" y="20528"/>
            <a:ext cx="1163057" cy="760859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-32850" y="6475309"/>
            <a:ext cx="12454265" cy="399080"/>
            <a:chOff x="-24638" y="4856483"/>
            <a:chExt cx="9340699" cy="299310"/>
          </a:xfrm>
        </p:grpSpPr>
        <p:sp>
          <p:nvSpPr>
            <p:cNvPr id="19" name="Rectangle 63"/>
            <p:cNvSpPr/>
            <p:nvPr/>
          </p:nvSpPr>
          <p:spPr>
            <a:xfrm>
              <a:off x="-24638" y="4899145"/>
              <a:ext cx="9168637" cy="2566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200" dirty="0">
                  <a:solidFill>
                    <a:prstClr val="white"/>
                  </a:solidFill>
                  <a:latin typeface="AngsanaUPC" panose="02020603050405020304" pitchFamily="18" charset="-34"/>
                  <a:ea typeface="DotumChe" pitchFamily="49" charset="-127"/>
                  <a:cs typeface="AngsanaUPC" panose="02020603050405020304" pitchFamily="18" charset="-34"/>
                </a:rPr>
                <a:t>                                                                </a:t>
              </a:r>
              <a:endParaRPr lang="th-TH" sz="3733" dirty="0">
                <a:solidFill>
                  <a:prstClr val="white"/>
                </a:solidFill>
                <a:latin typeface="AngsanaUPC" panose="02020603050405020304" pitchFamily="18" charset="-34"/>
                <a:ea typeface="DotumChe" pitchFamily="49" charset="-127"/>
                <a:cs typeface="AngsanaUPC" panose="02020603050405020304" pitchFamily="18" charset="-34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7155821" y="4856483"/>
              <a:ext cx="21602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67" b="1" dirty="0">
                  <a:solidFill>
                    <a:schemeClr val="bg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งานพัฒนาคุณภาพและรูปแบบบริการ</a:t>
              </a:r>
            </a:p>
          </p:txBody>
        </p:sp>
      </p:grpSp>
      <p:sp>
        <p:nvSpPr>
          <p:cNvPr id="17" name="Rounded Rectangle 11"/>
          <p:cNvSpPr/>
          <p:nvPr/>
        </p:nvSpPr>
        <p:spPr>
          <a:xfrm>
            <a:off x="4726344" y="1068192"/>
            <a:ext cx="4896544" cy="22982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อำเภอนาดี รับโล่เกียรติคุณ                   การดำเนินงานควบคุมโรคและภัยสุขภาพ ภายใต้ คณะกรรมการ </a:t>
            </a:r>
            <a:r>
              <a:rPr lang="th-TH" sz="3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 ดีเด่น      เขตสุขภาพที่ 6 </a:t>
            </a:r>
          </a:p>
        </p:txBody>
      </p:sp>
      <p:sp>
        <p:nvSpPr>
          <p:cNvPr id="18" name="Rounded Rectangle 11"/>
          <p:cNvSpPr/>
          <p:nvPr/>
        </p:nvSpPr>
        <p:spPr>
          <a:xfrm>
            <a:off x="9626023" y="1397813"/>
            <a:ext cx="2142632" cy="7209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2562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55" y="3800434"/>
            <a:ext cx="2321580" cy="90928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6" b="92199" l="0" r="100000">
                        <a14:foregroundMark x1="8667" y1="44208" x2="8667" y2="44208"/>
                        <a14:foregroundMark x1="89556" y1="44444" x2="89556" y2="44444"/>
                        <a14:foregroundMark x1="69556" y1="86761" x2="69556" y2="86761"/>
                        <a14:foregroundMark x1="69556" y1="84397" x2="69556" y2="84397"/>
                        <a14:foregroundMark x1="72000" y1="84397" x2="72000" y2="8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402" y="5156030"/>
            <a:ext cx="1407881" cy="1421572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7E76C477-3A28-4502-A97D-EE818238C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32" y="2151245"/>
            <a:ext cx="1832213" cy="244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1272616-0055-4658-8AD2-71CBC07FB7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 b="10500"/>
          <a:stretch/>
        </p:blipFill>
        <p:spPr>
          <a:xfrm>
            <a:off x="480347" y="1064425"/>
            <a:ext cx="4249083" cy="2631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A609289-C4C2-4DFA-A73B-7420A2FE5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/>
          <a:stretch/>
        </p:blipFill>
        <p:spPr>
          <a:xfrm>
            <a:off x="459757" y="3759436"/>
            <a:ext cx="4269672" cy="2585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14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5286</Words>
  <Application>Microsoft Office PowerPoint</Application>
  <PresentationFormat>แบบจอกว้าง</PresentationFormat>
  <Paragraphs>1920</Paragraphs>
  <Slides>55</Slides>
  <Notes>55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55</vt:i4>
      </vt:variant>
    </vt:vector>
  </HeadingPairs>
  <TitlesOfParts>
    <vt:vector size="68" baseType="lpstr">
      <vt:lpstr>Angsana New</vt:lpstr>
      <vt:lpstr>AngsanaUPC</vt:lpstr>
      <vt:lpstr>Arial</vt:lpstr>
      <vt:lpstr>Calibri</vt:lpstr>
      <vt:lpstr>Calibri Light</vt:lpstr>
      <vt:lpstr>Cordia New</vt:lpstr>
      <vt:lpstr>DotumChe</vt:lpstr>
      <vt:lpstr>Tahoma</vt:lpstr>
      <vt:lpstr>TH SarabunIT๙</vt:lpstr>
      <vt:lpstr>TH SarabunPSK</vt:lpstr>
      <vt:lpstr>Times New Roman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DELL</dc:creator>
  <cp:lastModifiedBy>DELL</cp:lastModifiedBy>
  <cp:revision>6</cp:revision>
  <dcterms:created xsi:type="dcterms:W3CDTF">2019-09-30T02:55:03Z</dcterms:created>
  <dcterms:modified xsi:type="dcterms:W3CDTF">2019-09-30T07:58:16Z</dcterms:modified>
</cp:coreProperties>
</file>